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Neue Machina" charset="1" panose="00000500000000000000"/>
      <p:regular r:id="rId13"/>
    </p:embeddedFont>
    <p:embeddedFont>
      <p:font typeface="Open Sans" charset="1" panose="020B0606030504020204"/>
      <p:regular r:id="rId14"/>
    </p:embeddedFont>
    <p:embeddedFont>
      <p:font typeface="Akzidenz-Grotesk" charset="1" panose="02000503030000020003"/>
      <p:regular r:id="rId15"/>
    </p:embeddedFont>
    <p:embeddedFont>
      <p:font typeface="Akzidenz-Grotesk Medium" charset="1" panose="02000603030000020004"/>
      <p:regular r:id="rId16"/>
    </p:embeddedFont>
    <p:embeddedFont>
      <p:font typeface="TS Qamus Bold" charset="1" panose="00000800000000000000"/>
      <p:regular r:id="rId17"/>
    </p:embeddedFont>
    <p:embeddedFont>
      <p:font typeface="Open Sans Bold" charset="1" panose="020B0806030504020204"/>
      <p:regular r:id="rId18"/>
    </p:embeddedFont>
    <p:embeddedFont>
      <p:font typeface="Open Sauce" charset="1" panose="00000500000000000000"/>
      <p:regular r:id="rId19"/>
    </p:embeddedFont>
    <p:embeddedFont>
      <p:font typeface="Caslon #540" charset="1" panose="02050602070506020403"/>
      <p:regular r:id="rId20"/>
    </p:embeddedFont>
    <p:embeddedFont>
      <p:font typeface="Bobby Jones" charset="1" panose="00000000000000000000"/>
      <p:regular r:id="rId21"/>
    </p:embeddedFont>
    <p:embeddedFont>
      <p:font typeface="Dosis Bold" charset="1" panose="02010803020202060003"/>
      <p:regular r:id="rId22"/>
    </p:embeddedFont>
    <p:embeddedFont>
      <p:font typeface="Arimo" charset="1" panose="020B0604020202020204"/>
      <p:regular r:id="rId23"/>
    </p:embeddedFont>
    <p:embeddedFont>
      <p:font typeface="Dosis" charset="1" panose="02010503020202060003"/>
      <p:regular r:id="rId24"/>
    </p:embeddedFont>
    <p:embeddedFont>
      <p:font typeface="Anton" charset="1" panose="00000500000000000000"/>
      <p:regular r:id="rId25"/>
    </p:embeddedFont>
    <p:embeddedFont>
      <p:font typeface="Sloop Script Pro" charset="1" panose="0000000000000009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7AD">
                <a:alpha val="100000"/>
              </a:srgbClr>
            </a:gs>
            <a:gs pos="100000">
              <a:srgbClr val="FFA9F9">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3129122"/>
            <a:ext cx="15284001" cy="1793239"/>
          </a:xfrm>
          <a:prstGeom prst="rect">
            <a:avLst/>
          </a:prstGeom>
        </p:spPr>
        <p:txBody>
          <a:bodyPr anchor="t" rtlCol="false" tIns="0" lIns="0" bIns="0" rIns="0">
            <a:spAutoFit/>
          </a:bodyPr>
          <a:lstStyle/>
          <a:p>
            <a:pPr algn="ctr">
              <a:lnSpc>
                <a:spcPts val="14560"/>
              </a:lnSpc>
              <a:spcBef>
                <a:spcPct val="0"/>
              </a:spcBef>
            </a:pPr>
            <a:r>
              <a:rPr lang="en-US" sz="10400">
                <a:solidFill>
                  <a:srgbClr val="000000"/>
                </a:solidFill>
                <a:latin typeface="Neue Machina"/>
                <a:ea typeface="Neue Machina"/>
                <a:cs typeface="Neue Machina"/>
                <a:sym typeface="Neue Machina"/>
              </a:rPr>
              <a:t>START‘UP: Fifatest</a:t>
            </a:r>
          </a:p>
        </p:txBody>
      </p:sp>
      <p:sp>
        <p:nvSpPr>
          <p:cNvPr name="Freeform 3" id="3"/>
          <p:cNvSpPr/>
          <p:nvPr/>
        </p:nvSpPr>
        <p:spPr>
          <a:xfrm flipH="false" flipV="false" rot="0">
            <a:off x="12672618" y="-702326"/>
            <a:ext cx="3846495" cy="3825514"/>
          </a:xfrm>
          <a:custGeom>
            <a:avLst/>
            <a:gdLst/>
            <a:ahLst/>
            <a:cxnLst/>
            <a:rect r="r" b="b" t="t" l="l"/>
            <a:pathLst>
              <a:path h="3825514" w="3846495">
                <a:moveTo>
                  <a:pt x="0" y="0"/>
                </a:moveTo>
                <a:lnTo>
                  <a:pt x="3846494" y="0"/>
                </a:lnTo>
                <a:lnTo>
                  <a:pt x="3846494" y="3825514"/>
                </a:lnTo>
                <a:lnTo>
                  <a:pt x="0" y="3825514"/>
                </a:lnTo>
                <a:lnTo>
                  <a:pt x="0" y="0"/>
                </a:lnTo>
                <a:close/>
              </a:path>
            </a:pathLst>
          </a:custGeom>
          <a:blipFill>
            <a:blip r:embed="rId2">
              <a:extLst>
                <a:ext uri="{96DAC541-7B7A-43D3-8B79-37D633B846F1}">
                  <asvg:svgBlip xmlns:asvg="http://schemas.microsoft.com/office/drawing/2016/SVG/main" r:embed="rId3"/>
                </a:ext>
              </a:extLst>
            </a:blip>
            <a:stretch>
              <a:fillRect l="0" t="0" r="-11586" b="-11586"/>
            </a:stretch>
          </a:blipFill>
        </p:spPr>
      </p:sp>
      <p:sp>
        <p:nvSpPr>
          <p:cNvPr name="Freeform 4" id="4"/>
          <p:cNvSpPr/>
          <p:nvPr/>
        </p:nvSpPr>
        <p:spPr>
          <a:xfrm flipH="false" flipV="false" rot="0">
            <a:off x="12672618" y="7325409"/>
            <a:ext cx="5326870" cy="4377719"/>
          </a:xfrm>
          <a:custGeom>
            <a:avLst/>
            <a:gdLst/>
            <a:ahLst/>
            <a:cxnLst/>
            <a:rect r="r" b="b" t="t" l="l"/>
            <a:pathLst>
              <a:path h="4377719" w="5326870">
                <a:moveTo>
                  <a:pt x="0" y="0"/>
                </a:moveTo>
                <a:lnTo>
                  <a:pt x="5326870" y="0"/>
                </a:lnTo>
                <a:lnTo>
                  <a:pt x="5326870" y="4377718"/>
                </a:lnTo>
                <a:lnTo>
                  <a:pt x="0" y="43777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8499954" y="9258300"/>
            <a:ext cx="5155216" cy="4114800"/>
          </a:xfrm>
          <a:custGeom>
            <a:avLst/>
            <a:gdLst/>
            <a:ahLst/>
            <a:cxnLst/>
            <a:rect r="r" b="b" t="t" l="l"/>
            <a:pathLst>
              <a:path h="4114800" w="5155216">
                <a:moveTo>
                  <a:pt x="0" y="4114800"/>
                </a:moveTo>
                <a:lnTo>
                  <a:pt x="5155217" y="4114800"/>
                </a:lnTo>
                <a:lnTo>
                  <a:pt x="5155217"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155626" y="6077790"/>
            <a:ext cx="2577608" cy="225541"/>
          </a:xfrm>
          <a:custGeom>
            <a:avLst/>
            <a:gdLst/>
            <a:ahLst/>
            <a:cxnLst/>
            <a:rect r="r" b="b" t="t" l="l"/>
            <a:pathLst>
              <a:path h="225541" w="2577608">
                <a:moveTo>
                  <a:pt x="0" y="0"/>
                </a:moveTo>
                <a:lnTo>
                  <a:pt x="2577608" y="0"/>
                </a:lnTo>
                <a:lnTo>
                  <a:pt x="2577608" y="225540"/>
                </a:lnTo>
                <a:lnTo>
                  <a:pt x="0" y="2255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7" id="7"/>
          <p:cNvGrpSpPr/>
          <p:nvPr/>
        </p:nvGrpSpPr>
        <p:grpSpPr>
          <a:xfrm rot="0">
            <a:off x="304199" y="8367908"/>
            <a:ext cx="3475288" cy="2074623"/>
            <a:chOff x="0" y="0"/>
            <a:chExt cx="4633718" cy="2766164"/>
          </a:xfrm>
        </p:grpSpPr>
        <p:sp>
          <p:nvSpPr>
            <p:cNvPr name="Freeform 8" id="8"/>
            <p:cNvSpPr/>
            <p:nvPr/>
          </p:nvSpPr>
          <p:spPr>
            <a:xfrm flipH="false" flipV="false" rot="0">
              <a:off x="0" y="0"/>
              <a:ext cx="4633718" cy="2664564"/>
            </a:xfrm>
            <a:custGeom>
              <a:avLst/>
              <a:gdLst/>
              <a:ahLst/>
              <a:cxnLst/>
              <a:rect r="r" b="b" t="t" l="l"/>
              <a:pathLst>
                <a:path h="2664564" w="4633718">
                  <a:moveTo>
                    <a:pt x="0" y="0"/>
                  </a:moveTo>
                  <a:lnTo>
                    <a:pt x="4633718" y="0"/>
                  </a:lnTo>
                  <a:lnTo>
                    <a:pt x="4633718" y="2664564"/>
                  </a:lnTo>
                  <a:lnTo>
                    <a:pt x="0" y="2664564"/>
                  </a:lnTo>
                  <a:close/>
                </a:path>
              </a:pathLst>
            </a:custGeom>
            <a:solidFill>
              <a:srgbClr val="FDF9B4"/>
            </a:solidFill>
          </p:spPr>
        </p:sp>
        <p:sp>
          <p:nvSpPr>
            <p:cNvPr name="Freeform 9" id="9"/>
            <p:cNvSpPr/>
            <p:nvPr/>
          </p:nvSpPr>
          <p:spPr>
            <a:xfrm flipH="false" flipV="false" rot="0">
              <a:off x="0" y="0"/>
              <a:ext cx="4633718" cy="2766164"/>
            </a:xfrm>
            <a:custGeom>
              <a:avLst/>
              <a:gdLst/>
              <a:ahLst/>
              <a:cxnLst/>
              <a:rect r="r" b="b" t="t" l="l"/>
              <a:pathLst>
                <a:path h="2766164" w="4633718">
                  <a:moveTo>
                    <a:pt x="0" y="2664564"/>
                  </a:moveTo>
                  <a:lnTo>
                    <a:pt x="4633718" y="2664564"/>
                  </a:lnTo>
                  <a:lnTo>
                    <a:pt x="4506718" y="2766164"/>
                  </a:lnTo>
                  <a:cubicBezTo>
                    <a:pt x="4506718" y="2766164"/>
                    <a:pt x="3516118" y="2689964"/>
                    <a:pt x="3414518" y="2689964"/>
                  </a:cubicBezTo>
                  <a:lnTo>
                    <a:pt x="1219200" y="2689964"/>
                  </a:lnTo>
                  <a:cubicBezTo>
                    <a:pt x="1117600" y="2689964"/>
                    <a:pt x="127000" y="2766164"/>
                    <a:pt x="127000" y="2766164"/>
                  </a:cubicBezTo>
                  <a:lnTo>
                    <a:pt x="0" y="2664564"/>
                  </a:lnTo>
                  <a:lnTo>
                    <a:pt x="0" y="0"/>
                  </a:lnTo>
                  <a:lnTo>
                    <a:pt x="4633718" y="0"/>
                  </a:lnTo>
                  <a:lnTo>
                    <a:pt x="4633718" y="2664564"/>
                  </a:lnTo>
                  <a:lnTo>
                    <a:pt x="12700" y="2664564"/>
                  </a:lnTo>
                  <a:lnTo>
                    <a:pt x="12700" y="2651864"/>
                  </a:lnTo>
                  <a:lnTo>
                    <a:pt x="4621018" y="2651864"/>
                  </a:lnTo>
                  <a:lnTo>
                    <a:pt x="4621018" y="12700"/>
                  </a:lnTo>
                  <a:lnTo>
                    <a:pt x="12700" y="12700"/>
                  </a:lnTo>
                  <a:lnTo>
                    <a:pt x="12700" y="2664564"/>
                  </a:lnTo>
                </a:path>
              </a:pathLst>
            </a:custGeom>
            <a:solidFill>
              <a:srgbClr val="394C60">
                <a:alpha val="784"/>
              </a:srgbClr>
            </a:solidFill>
          </p:spPr>
        </p:sp>
        <p:sp>
          <p:nvSpPr>
            <p:cNvPr name="TextBox 10" id="10"/>
            <p:cNvSpPr txBox="true"/>
            <p:nvPr/>
          </p:nvSpPr>
          <p:spPr>
            <a:xfrm>
              <a:off x="0" y="-114300"/>
              <a:ext cx="4633718" cy="2321664"/>
            </a:xfrm>
            <a:prstGeom prst="rect">
              <a:avLst/>
            </a:prstGeom>
          </p:spPr>
          <p:txBody>
            <a:bodyPr anchor="t" rtlCol="false" tIns="203200" lIns="203200" bIns="203200" rIns="203200"/>
            <a:lstStyle/>
            <a:p>
              <a:pPr algn="l">
                <a:lnSpc>
                  <a:spcPts val="8679"/>
                </a:lnSpc>
              </a:pPr>
              <a:r>
                <a:rPr lang="en-US" sz="6199">
                  <a:solidFill>
                    <a:srgbClr val="000000"/>
                  </a:solidFill>
                  <a:latin typeface="Open Sans"/>
                  <a:ea typeface="Open Sans"/>
                  <a:cs typeface="Open Sans"/>
                  <a:sym typeface="Open Sans"/>
                </a:rPr>
                <a:t>SAE 54</a:t>
              </a:r>
            </a:p>
          </p:txBody>
        </p:sp>
      </p:grpSp>
      <p:sp>
        <p:nvSpPr>
          <p:cNvPr name="Freeform 11" id="11"/>
          <p:cNvSpPr/>
          <p:nvPr/>
        </p:nvSpPr>
        <p:spPr>
          <a:xfrm flipH="false" flipV="false" rot="0">
            <a:off x="46891" y="159518"/>
            <a:ext cx="4203209" cy="3179154"/>
          </a:xfrm>
          <a:custGeom>
            <a:avLst/>
            <a:gdLst/>
            <a:ahLst/>
            <a:cxnLst/>
            <a:rect r="r" b="b" t="t" l="l"/>
            <a:pathLst>
              <a:path h="3179154" w="4203209">
                <a:moveTo>
                  <a:pt x="0" y="0"/>
                </a:moveTo>
                <a:lnTo>
                  <a:pt x="4203208" y="0"/>
                </a:lnTo>
                <a:lnTo>
                  <a:pt x="4203208" y="3179154"/>
                </a:lnTo>
                <a:lnTo>
                  <a:pt x="0" y="317915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5567192" y="7700059"/>
            <a:ext cx="2440624" cy="2576474"/>
          </a:xfrm>
          <a:custGeom>
            <a:avLst/>
            <a:gdLst/>
            <a:ahLst/>
            <a:cxnLst/>
            <a:rect r="r" b="b" t="t" l="l"/>
            <a:pathLst>
              <a:path h="2576474" w="2440624">
                <a:moveTo>
                  <a:pt x="0" y="0"/>
                </a:moveTo>
                <a:lnTo>
                  <a:pt x="2440624" y="0"/>
                </a:lnTo>
                <a:lnTo>
                  <a:pt x="2440624" y="2576474"/>
                </a:lnTo>
                <a:lnTo>
                  <a:pt x="0" y="25764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7198263" y="7936108"/>
            <a:ext cx="3891473" cy="431800"/>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Neue Machina"/>
                <a:ea typeface="Neue Machina"/>
                <a:cs typeface="Neue Machina"/>
                <a:sym typeface="Neue Machina"/>
              </a:rPr>
              <a:t>16octore 2025</a:t>
            </a:r>
          </a:p>
        </p:txBody>
      </p:sp>
      <p:sp>
        <p:nvSpPr>
          <p:cNvPr name="TextBox 14" id="14"/>
          <p:cNvSpPr txBox="true"/>
          <p:nvPr/>
        </p:nvSpPr>
        <p:spPr>
          <a:xfrm rot="0">
            <a:off x="7379314" y="1864042"/>
            <a:ext cx="3529372" cy="431800"/>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Neue Machina"/>
                <a:ea typeface="Neue Machina"/>
                <a:cs typeface="Neue Machina"/>
                <a:sym typeface="Neue Machina"/>
              </a:rPr>
              <a:t>Université  de Toulon</a:t>
            </a:r>
          </a:p>
        </p:txBody>
      </p:sp>
      <p:sp>
        <p:nvSpPr>
          <p:cNvPr name="TextBox 15" id="15"/>
          <p:cNvSpPr txBox="true"/>
          <p:nvPr/>
        </p:nvSpPr>
        <p:spPr>
          <a:xfrm rot="0">
            <a:off x="6958955" y="7180032"/>
            <a:ext cx="5233938" cy="520027"/>
          </a:xfrm>
          <a:prstGeom prst="rect">
            <a:avLst/>
          </a:prstGeom>
        </p:spPr>
        <p:txBody>
          <a:bodyPr anchor="t" rtlCol="false" tIns="0" lIns="0" bIns="0" rIns="0">
            <a:spAutoFit/>
          </a:bodyPr>
          <a:lstStyle/>
          <a:p>
            <a:pPr algn="ctr">
              <a:lnSpc>
                <a:spcPts val="4146"/>
              </a:lnSpc>
              <a:spcBef>
                <a:spcPct val="0"/>
              </a:spcBef>
            </a:pPr>
            <a:r>
              <a:rPr lang="en-US" sz="2961">
                <a:solidFill>
                  <a:srgbClr val="000000"/>
                </a:solidFill>
                <a:latin typeface="Neue Machina"/>
                <a:ea typeface="Neue Machina"/>
                <a:cs typeface="Neue Machina"/>
                <a:sym typeface="Neue Machina"/>
              </a:rPr>
              <a:t>Fifamè Elfride HONVOU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7AD">
                <a:alpha val="100000"/>
              </a:srgbClr>
            </a:gs>
            <a:gs pos="100000">
              <a:srgbClr val="FFA9F9">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79193">
            <a:off x="1044748" y="4434294"/>
            <a:ext cx="6116562" cy="1463821"/>
            <a:chOff x="0" y="0"/>
            <a:chExt cx="2249470" cy="538345"/>
          </a:xfrm>
        </p:grpSpPr>
        <p:sp>
          <p:nvSpPr>
            <p:cNvPr name="Freeform 3" id="3"/>
            <p:cNvSpPr/>
            <p:nvPr/>
          </p:nvSpPr>
          <p:spPr>
            <a:xfrm flipH="false" flipV="false" rot="0">
              <a:off x="0" y="0"/>
              <a:ext cx="2249470" cy="538345"/>
            </a:xfrm>
            <a:custGeom>
              <a:avLst/>
              <a:gdLst/>
              <a:ahLst/>
              <a:cxnLst/>
              <a:rect r="r" b="b" t="t" l="l"/>
              <a:pathLst>
                <a:path h="538345" w="2249470">
                  <a:moveTo>
                    <a:pt x="0" y="0"/>
                  </a:moveTo>
                  <a:lnTo>
                    <a:pt x="2249470" y="0"/>
                  </a:lnTo>
                  <a:lnTo>
                    <a:pt x="2249470" y="538345"/>
                  </a:lnTo>
                  <a:lnTo>
                    <a:pt x="0" y="538345"/>
                  </a:lnTo>
                  <a:close/>
                </a:path>
              </a:pathLst>
            </a:custGeom>
            <a:solidFill>
              <a:srgbClr val="B4D7FF"/>
            </a:solidFill>
          </p:spPr>
        </p:sp>
        <p:sp>
          <p:nvSpPr>
            <p:cNvPr name="TextBox 4" id="4"/>
            <p:cNvSpPr txBox="true"/>
            <p:nvPr/>
          </p:nvSpPr>
          <p:spPr>
            <a:xfrm>
              <a:off x="0" y="-38100"/>
              <a:ext cx="2249470" cy="576445"/>
            </a:xfrm>
            <a:prstGeom prst="rect">
              <a:avLst/>
            </a:prstGeom>
          </p:spPr>
          <p:txBody>
            <a:bodyPr anchor="ctr" rtlCol="false" tIns="50800" lIns="50800" bIns="50800" rIns="50800"/>
            <a:lstStyle/>
            <a:p>
              <a:pPr algn="ctr">
                <a:lnSpc>
                  <a:spcPts val="3079"/>
                </a:lnSpc>
              </a:pPr>
            </a:p>
          </p:txBody>
        </p:sp>
      </p:grpSp>
      <p:grpSp>
        <p:nvGrpSpPr>
          <p:cNvPr name="Group 5" id="5"/>
          <p:cNvGrpSpPr/>
          <p:nvPr/>
        </p:nvGrpSpPr>
        <p:grpSpPr>
          <a:xfrm rot="-214265">
            <a:off x="1243176" y="3066593"/>
            <a:ext cx="6116562" cy="1463821"/>
            <a:chOff x="0" y="0"/>
            <a:chExt cx="2249470" cy="538345"/>
          </a:xfrm>
        </p:grpSpPr>
        <p:sp>
          <p:nvSpPr>
            <p:cNvPr name="Freeform 6" id="6"/>
            <p:cNvSpPr/>
            <p:nvPr/>
          </p:nvSpPr>
          <p:spPr>
            <a:xfrm flipH="false" flipV="false" rot="0">
              <a:off x="0" y="0"/>
              <a:ext cx="2249470" cy="538345"/>
            </a:xfrm>
            <a:custGeom>
              <a:avLst/>
              <a:gdLst/>
              <a:ahLst/>
              <a:cxnLst/>
              <a:rect r="r" b="b" t="t" l="l"/>
              <a:pathLst>
                <a:path h="538345" w="2249470">
                  <a:moveTo>
                    <a:pt x="0" y="0"/>
                  </a:moveTo>
                  <a:lnTo>
                    <a:pt x="2249470" y="0"/>
                  </a:lnTo>
                  <a:lnTo>
                    <a:pt x="2249470" y="538345"/>
                  </a:lnTo>
                  <a:lnTo>
                    <a:pt x="0" y="538345"/>
                  </a:lnTo>
                  <a:close/>
                </a:path>
              </a:pathLst>
            </a:custGeom>
            <a:solidFill>
              <a:srgbClr val="000000"/>
            </a:solidFill>
          </p:spPr>
        </p:sp>
        <p:sp>
          <p:nvSpPr>
            <p:cNvPr name="TextBox 7" id="7"/>
            <p:cNvSpPr txBox="true"/>
            <p:nvPr/>
          </p:nvSpPr>
          <p:spPr>
            <a:xfrm>
              <a:off x="0" y="-38100"/>
              <a:ext cx="2249470" cy="576445"/>
            </a:xfrm>
            <a:prstGeom prst="rect">
              <a:avLst/>
            </a:prstGeom>
          </p:spPr>
          <p:txBody>
            <a:bodyPr anchor="ctr" rtlCol="false" tIns="50800" lIns="50800" bIns="50800" rIns="50800"/>
            <a:lstStyle/>
            <a:p>
              <a:pPr algn="ctr">
                <a:lnSpc>
                  <a:spcPts val="3079"/>
                </a:lnSpc>
              </a:pPr>
              <a:r>
                <a:rPr lang="en-US" sz="2199">
                  <a:solidFill>
                    <a:srgbClr val="FFFFFF"/>
                  </a:solidFill>
                  <a:latin typeface="Neue Machina"/>
                  <a:ea typeface="Neue Machina"/>
                  <a:cs typeface="Neue Machina"/>
                  <a:sym typeface="Neue Machina"/>
                </a:rPr>
                <a:t>Présentation générale </a:t>
              </a:r>
            </a:p>
          </p:txBody>
        </p:sp>
      </p:grpSp>
      <p:sp>
        <p:nvSpPr>
          <p:cNvPr name="Freeform 8" id="8"/>
          <p:cNvSpPr/>
          <p:nvPr/>
        </p:nvSpPr>
        <p:spPr>
          <a:xfrm flipH="false" flipV="false" rot="-1031861">
            <a:off x="-2313304" y="7348360"/>
            <a:ext cx="5877279" cy="5877279"/>
          </a:xfrm>
          <a:custGeom>
            <a:avLst/>
            <a:gdLst/>
            <a:ahLst/>
            <a:cxnLst/>
            <a:rect r="r" b="b" t="t" l="l"/>
            <a:pathLst>
              <a:path h="5877279" w="5877279">
                <a:moveTo>
                  <a:pt x="0" y="0"/>
                </a:moveTo>
                <a:lnTo>
                  <a:pt x="5877280" y="0"/>
                </a:lnTo>
                <a:lnTo>
                  <a:pt x="5877280" y="5877280"/>
                </a:lnTo>
                <a:lnTo>
                  <a:pt x="0" y="5877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9332760">
            <a:off x="1549980" y="7239485"/>
            <a:ext cx="2904039" cy="1673783"/>
          </a:xfrm>
          <a:custGeom>
            <a:avLst/>
            <a:gdLst/>
            <a:ahLst/>
            <a:cxnLst/>
            <a:rect r="r" b="b" t="t" l="l"/>
            <a:pathLst>
              <a:path h="1673783" w="2904039">
                <a:moveTo>
                  <a:pt x="0" y="0"/>
                </a:moveTo>
                <a:lnTo>
                  <a:pt x="2904040" y="0"/>
                </a:lnTo>
                <a:lnTo>
                  <a:pt x="2904040" y="1673783"/>
                </a:lnTo>
                <a:lnTo>
                  <a:pt x="0" y="1673783"/>
                </a:lnTo>
                <a:lnTo>
                  <a:pt x="0" y="0"/>
                </a:lnTo>
                <a:close/>
              </a:path>
            </a:pathLst>
          </a:custGeom>
          <a:blipFill>
            <a:blip r:embed="rId4">
              <a:extLst>
                <a:ext uri="{96DAC541-7B7A-43D3-8B79-37D633B846F1}">
                  <asvg:svgBlip xmlns:asvg="http://schemas.microsoft.com/office/drawing/2016/SVG/main" r:embed="rId5"/>
                </a:ext>
              </a:extLst>
            </a:blip>
            <a:stretch>
              <a:fillRect l="-50126" t="-50126" r="-50126" b="-50126"/>
            </a:stretch>
          </a:blipFill>
        </p:spPr>
      </p:sp>
      <p:sp>
        <p:nvSpPr>
          <p:cNvPr name="Freeform 10" id="10"/>
          <p:cNvSpPr/>
          <p:nvPr/>
        </p:nvSpPr>
        <p:spPr>
          <a:xfrm flipH="false" flipV="false" rot="-1031861">
            <a:off x="6442881" y="1631823"/>
            <a:ext cx="1652476" cy="1652476"/>
          </a:xfrm>
          <a:custGeom>
            <a:avLst/>
            <a:gdLst/>
            <a:ahLst/>
            <a:cxnLst/>
            <a:rect r="r" b="b" t="t" l="l"/>
            <a:pathLst>
              <a:path h="1652476" w="1652476">
                <a:moveTo>
                  <a:pt x="0" y="0"/>
                </a:moveTo>
                <a:lnTo>
                  <a:pt x="1652476" y="0"/>
                </a:lnTo>
                <a:lnTo>
                  <a:pt x="1652476" y="1652475"/>
                </a:lnTo>
                <a:lnTo>
                  <a:pt x="0" y="16524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7269119" y="729774"/>
            <a:ext cx="10788817" cy="8399414"/>
          </a:xfrm>
          <a:prstGeom prst="rect">
            <a:avLst/>
          </a:prstGeom>
        </p:spPr>
        <p:txBody>
          <a:bodyPr anchor="t" rtlCol="false" tIns="0" lIns="0" bIns="0" rIns="0">
            <a:spAutoFit/>
          </a:bodyPr>
          <a:lstStyle/>
          <a:p>
            <a:pPr algn="l">
              <a:lnSpc>
                <a:spcPts val="4385"/>
              </a:lnSpc>
            </a:pPr>
            <a:r>
              <a:rPr lang="en-US" sz="3132">
                <a:solidFill>
                  <a:srgbClr val="000000"/>
                </a:solidFill>
                <a:latin typeface="Akzidenz-Grotesk"/>
                <a:ea typeface="Akzidenz-Grotesk"/>
                <a:cs typeface="Akzidenz-Grotesk"/>
                <a:sym typeface="Akzidenz-Grotesk"/>
              </a:rPr>
              <a:t> </a:t>
            </a:r>
            <a:r>
              <a:rPr lang="en-US" sz="3132">
                <a:solidFill>
                  <a:srgbClr val="000000"/>
                </a:solidFill>
                <a:latin typeface="Akzidenz-Grotesk"/>
                <a:ea typeface="Akzidenz-Grotesk"/>
                <a:cs typeface="Akzidenz-Grotesk"/>
                <a:sym typeface="Akzidenz-Grotesk"/>
              </a:rPr>
              <a:t>Donner aux femmes un outil précis, réutilisable et durable pour confirmer la période d’ovulation et une grossesse : une innovation au service de la santé et de la planète.</a:t>
            </a:r>
          </a:p>
          <a:p>
            <a:pPr algn="l">
              <a:lnSpc>
                <a:spcPts val="4385"/>
              </a:lnSpc>
            </a:pPr>
            <a:r>
              <a:rPr lang="en-US" sz="3132">
                <a:solidFill>
                  <a:srgbClr val="000000"/>
                </a:solidFill>
                <a:latin typeface="Akzidenz-Grotesk"/>
                <a:ea typeface="Akzidenz-Grotesk"/>
                <a:cs typeface="Akzidenz-Grotesk"/>
                <a:sym typeface="Akzidenz-Grotesk"/>
              </a:rPr>
              <a:t>Aujourd’hui, les tests de grossesse sont majoritairement urinaires, souvent jetables, peu précis en tout début de grossesse et générateurs de beaucoup de déchets. Mon travail s’intéresse à une alternative innovante : un dispositif sanguin réutilisable, simple et fiable, permettant  de mesurer les concentrations de différentes hormones responsables de la fonction ovulatoire (FSH, LH, prolactine, TSH, AMH, et +/- progestérone) et aussi  une  précocité dès le 6e jour après la fécondation le taux de béta HCG dans le sang, bien avant qu'il ne soit détectable dans les urines  à domicile. Ce projet se situe au croisement de la santé publique, de l’innovation biomédicale et de la durabilité environnementale.</a:t>
            </a:r>
          </a:p>
        </p:txBody>
      </p:sp>
      <p:sp>
        <p:nvSpPr>
          <p:cNvPr name="TextBox 12" id="12"/>
          <p:cNvSpPr txBox="true"/>
          <p:nvPr/>
        </p:nvSpPr>
        <p:spPr>
          <a:xfrm rot="-110149">
            <a:off x="1539068" y="4814706"/>
            <a:ext cx="5391944" cy="974585"/>
          </a:xfrm>
          <a:prstGeom prst="rect">
            <a:avLst/>
          </a:prstGeom>
        </p:spPr>
        <p:txBody>
          <a:bodyPr anchor="t" rtlCol="false" tIns="0" lIns="0" bIns="0" rIns="0">
            <a:spAutoFit/>
          </a:bodyPr>
          <a:lstStyle/>
          <a:p>
            <a:pPr algn="ctr" marL="0" indent="0" lvl="0">
              <a:lnSpc>
                <a:spcPts val="5900"/>
              </a:lnSpc>
              <a:spcBef>
                <a:spcPct val="0"/>
              </a:spcBef>
            </a:pPr>
            <a:r>
              <a:rPr lang="en-US" b="true" sz="6942" spc="-381">
                <a:solidFill>
                  <a:srgbClr val="000000"/>
                </a:solidFill>
                <a:latin typeface="Akzidenz-Grotesk Medium"/>
                <a:ea typeface="Akzidenz-Grotesk Medium"/>
                <a:cs typeface="Akzidenz-Grotesk Medium"/>
                <a:sym typeface="Akzidenz-Grotesk Medium"/>
              </a:rPr>
              <a:t>fifatest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7AD">
                <a:alpha val="100000"/>
              </a:srgbClr>
            </a:gs>
            <a:gs pos="100000">
              <a:srgbClr val="FFA9F9">
                <a:alpha val="100000"/>
              </a:srgbClr>
            </a:gs>
          </a:gsLst>
          <a:lin ang="0"/>
        </a:gradFill>
      </p:bgPr>
    </p:bg>
    <p:spTree>
      <p:nvGrpSpPr>
        <p:cNvPr id="1" name=""/>
        <p:cNvGrpSpPr/>
        <p:nvPr/>
      </p:nvGrpSpPr>
      <p:grpSpPr>
        <a:xfrm>
          <a:off x="0" y="0"/>
          <a:ext cx="0" cy="0"/>
          <a:chOff x="0" y="0"/>
          <a:chExt cx="0" cy="0"/>
        </a:xfrm>
      </p:grpSpPr>
      <p:sp>
        <p:nvSpPr>
          <p:cNvPr name="AutoShape 2" id="2"/>
          <p:cNvSpPr/>
          <p:nvPr/>
        </p:nvSpPr>
        <p:spPr>
          <a:xfrm flipV="true">
            <a:off x="2279235" y="2513384"/>
            <a:ext cx="14612743" cy="54298"/>
          </a:xfrm>
          <a:prstGeom prst="line">
            <a:avLst/>
          </a:prstGeom>
          <a:ln cap="flat" w="38100">
            <a:solidFill>
              <a:srgbClr val="000000"/>
            </a:solidFill>
            <a:prstDash val="solid"/>
            <a:headEnd type="none" len="sm" w="sm"/>
            <a:tailEnd type="none" len="sm" w="sm"/>
          </a:ln>
        </p:spPr>
      </p:sp>
      <p:grpSp>
        <p:nvGrpSpPr>
          <p:cNvPr name="Group 3" id="3"/>
          <p:cNvGrpSpPr/>
          <p:nvPr/>
        </p:nvGrpSpPr>
        <p:grpSpPr>
          <a:xfrm rot="0">
            <a:off x="2117239" y="2463410"/>
            <a:ext cx="323850" cy="323850"/>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5" id="5"/>
          <p:cNvGrpSpPr/>
          <p:nvPr/>
        </p:nvGrpSpPr>
        <p:grpSpPr>
          <a:xfrm rot="0">
            <a:off x="6154863" y="2463410"/>
            <a:ext cx="323850" cy="32385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4D7FF"/>
            </a:solidFill>
          </p:spPr>
        </p:sp>
      </p:grpSp>
      <p:grpSp>
        <p:nvGrpSpPr>
          <p:cNvPr name="Group 7" id="7"/>
          <p:cNvGrpSpPr/>
          <p:nvPr/>
        </p:nvGrpSpPr>
        <p:grpSpPr>
          <a:xfrm rot="0">
            <a:off x="16891977" y="2265739"/>
            <a:ext cx="493455" cy="493455"/>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6E50"/>
            </a:solidFill>
          </p:spPr>
        </p:sp>
      </p:grpSp>
      <p:grpSp>
        <p:nvGrpSpPr>
          <p:cNvPr name="Group 9" id="9"/>
          <p:cNvGrpSpPr/>
          <p:nvPr/>
        </p:nvGrpSpPr>
        <p:grpSpPr>
          <a:xfrm rot="0">
            <a:off x="10717835" y="2463410"/>
            <a:ext cx="264674" cy="26467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000000">
                    <a:alpha val="100000"/>
                  </a:srgbClr>
                </a:gs>
                <a:gs pos="100000">
                  <a:srgbClr val="3533CD">
                    <a:alpha val="100000"/>
                  </a:srgbClr>
                </a:gs>
              </a:gsLst>
              <a:lin ang="0"/>
            </a:gradFill>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
        <p:nvSpPr>
          <p:cNvPr name="Freeform 12" id="12"/>
          <p:cNvSpPr/>
          <p:nvPr/>
        </p:nvSpPr>
        <p:spPr>
          <a:xfrm flipH="false" flipV="false" rot="1198761">
            <a:off x="-6872534" y="6080691"/>
            <a:ext cx="12639002" cy="12639002"/>
          </a:xfrm>
          <a:custGeom>
            <a:avLst/>
            <a:gdLst/>
            <a:ahLst/>
            <a:cxnLst/>
            <a:rect r="r" b="b" t="t" l="l"/>
            <a:pathLst>
              <a:path h="12639002" w="12639002">
                <a:moveTo>
                  <a:pt x="0" y="0"/>
                </a:moveTo>
                <a:lnTo>
                  <a:pt x="12639002" y="0"/>
                </a:lnTo>
                <a:lnTo>
                  <a:pt x="12639002" y="12639002"/>
                </a:lnTo>
                <a:lnTo>
                  <a:pt x="0" y="126390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0" y="6573312"/>
            <a:ext cx="3037471" cy="4114800"/>
          </a:xfrm>
          <a:custGeom>
            <a:avLst/>
            <a:gdLst/>
            <a:ahLst/>
            <a:cxnLst/>
            <a:rect r="r" b="b" t="t" l="l"/>
            <a:pathLst>
              <a:path h="4114800" w="3037471">
                <a:moveTo>
                  <a:pt x="0" y="0"/>
                </a:moveTo>
                <a:lnTo>
                  <a:pt x="3037471" y="0"/>
                </a:lnTo>
                <a:lnTo>
                  <a:pt x="30374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4675883" y="2977550"/>
            <a:ext cx="5076842" cy="3977496"/>
          </a:xfrm>
          <a:prstGeom prst="rect">
            <a:avLst/>
          </a:prstGeom>
        </p:spPr>
        <p:txBody>
          <a:bodyPr anchor="t" rtlCol="false" tIns="0" lIns="0" bIns="0" rIns="0">
            <a:spAutoFit/>
          </a:bodyPr>
          <a:lstStyle/>
          <a:p>
            <a:pPr algn="l">
              <a:lnSpc>
                <a:spcPts val="3155"/>
              </a:lnSpc>
            </a:pPr>
            <a:r>
              <a:rPr lang="en-US" sz="2103">
                <a:solidFill>
                  <a:srgbClr val="000000"/>
                </a:solidFill>
                <a:latin typeface="Open Sans"/>
                <a:ea typeface="Open Sans"/>
                <a:cs typeface="Open Sans"/>
                <a:sym typeface="Open Sans"/>
              </a:rPr>
              <a:t>Concevoir un dispositif portable et fiable pour détecter précocement l’hormone hCG, simple d’utilisation, accessible et respectueux de l’environnement.</a:t>
            </a:r>
          </a:p>
          <a:p>
            <a:pPr algn="l" marL="0" indent="0" lvl="0">
              <a:lnSpc>
                <a:spcPts val="3155"/>
              </a:lnSpc>
              <a:spcBef>
                <a:spcPct val="0"/>
              </a:spcBef>
            </a:pPr>
            <a:r>
              <a:rPr lang="en-US" sz="2103">
                <a:solidFill>
                  <a:srgbClr val="000000"/>
                </a:solidFill>
                <a:latin typeface="Open Sans"/>
                <a:ea typeface="Open Sans"/>
                <a:cs typeface="Open Sans"/>
                <a:sym typeface="Open Sans"/>
              </a:rPr>
              <a:t> Réduire l’usage des tests urinaires jetables tout en respectant les normes et exigences réglementaires  (norme CE, ISO, dispositifs médicaux). ce  projet peut être établir dans 10 ans après avoir vérifier tout les paramètre.</a:t>
            </a:r>
          </a:p>
        </p:txBody>
      </p:sp>
      <p:sp>
        <p:nvSpPr>
          <p:cNvPr name="Freeform 15" id="15"/>
          <p:cNvSpPr/>
          <p:nvPr/>
        </p:nvSpPr>
        <p:spPr>
          <a:xfrm flipH="false" flipV="false" rot="0">
            <a:off x="16686816" y="6931740"/>
            <a:ext cx="1132701" cy="3422997"/>
          </a:xfrm>
          <a:custGeom>
            <a:avLst/>
            <a:gdLst/>
            <a:ahLst/>
            <a:cxnLst/>
            <a:rect r="r" b="b" t="t" l="l"/>
            <a:pathLst>
              <a:path h="3422997" w="1132701">
                <a:moveTo>
                  <a:pt x="0" y="0"/>
                </a:moveTo>
                <a:lnTo>
                  <a:pt x="1132701" y="0"/>
                </a:lnTo>
                <a:lnTo>
                  <a:pt x="1132701" y="3422997"/>
                </a:lnTo>
                <a:lnTo>
                  <a:pt x="0" y="3422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1796370" y="348860"/>
            <a:ext cx="13568794" cy="1209675"/>
          </a:xfrm>
          <a:prstGeom prst="rect">
            <a:avLst/>
          </a:prstGeom>
        </p:spPr>
        <p:txBody>
          <a:bodyPr anchor="t" rtlCol="false" tIns="0" lIns="0" bIns="0" rIns="0">
            <a:spAutoFit/>
          </a:bodyPr>
          <a:lstStyle/>
          <a:p>
            <a:pPr algn="l" marL="0" indent="0" lvl="0">
              <a:lnSpc>
                <a:spcPts val="9480"/>
              </a:lnSpc>
              <a:spcBef>
                <a:spcPct val="0"/>
              </a:spcBef>
            </a:pPr>
            <a:r>
              <a:rPr lang="en-US" b="true" sz="7900">
                <a:solidFill>
                  <a:srgbClr val="000000"/>
                </a:solidFill>
                <a:latin typeface="TS Qamus Bold"/>
                <a:ea typeface="TS Qamus Bold"/>
                <a:cs typeface="TS Qamus Bold"/>
                <a:sym typeface="TS Qamus Bold"/>
              </a:rPr>
              <a:t>CHARTE DU PROJET</a:t>
            </a:r>
          </a:p>
        </p:txBody>
      </p:sp>
      <p:sp>
        <p:nvSpPr>
          <p:cNvPr name="TextBox 17" id="17"/>
          <p:cNvSpPr txBox="true"/>
          <p:nvPr/>
        </p:nvSpPr>
        <p:spPr>
          <a:xfrm rot="0">
            <a:off x="9971800" y="2987075"/>
            <a:ext cx="3837092" cy="1919800"/>
          </a:xfrm>
          <a:prstGeom prst="rect">
            <a:avLst/>
          </a:prstGeom>
        </p:spPr>
        <p:txBody>
          <a:bodyPr anchor="t" rtlCol="false" tIns="0" lIns="0" bIns="0" rIns="0">
            <a:spAutoFit/>
          </a:bodyPr>
          <a:lstStyle/>
          <a:p>
            <a:pPr algn="just">
              <a:lnSpc>
                <a:spcPts val="2602"/>
              </a:lnSpc>
            </a:pPr>
            <a:r>
              <a:rPr lang="en-US" sz="1735" b="true">
                <a:solidFill>
                  <a:srgbClr val="000000"/>
                </a:solidFill>
                <a:latin typeface="Open Sans Bold"/>
                <a:ea typeface="Open Sans Bold"/>
                <a:cs typeface="Open Sans Bold"/>
                <a:sym typeface="Open Sans Bold"/>
              </a:rPr>
              <a:t>Cmoi :responsable scientifique </a:t>
            </a:r>
          </a:p>
          <a:p>
            <a:pPr algn="just">
              <a:lnSpc>
                <a:spcPts val="2602"/>
              </a:lnSpc>
            </a:pPr>
            <a:r>
              <a:rPr lang="en-US" sz="1735" b="true">
                <a:solidFill>
                  <a:srgbClr val="000000"/>
                </a:solidFill>
                <a:latin typeface="Open Sans Bold"/>
                <a:ea typeface="Open Sans Bold"/>
                <a:cs typeface="Open Sans Bold"/>
                <a:sym typeface="Open Sans Bold"/>
              </a:rPr>
              <a:t>— un responsable administratif et financier</a:t>
            </a:r>
          </a:p>
          <a:p>
            <a:pPr algn="just">
              <a:lnSpc>
                <a:spcPts val="2602"/>
              </a:lnSpc>
            </a:pPr>
            <a:r>
              <a:rPr lang="en-US" sz="1735" b="true">
                <a:solidFill>
                  <a:srgbClr val="000000"/>
                </a:solidFill>
                <a:latin typeface="Open Sans Bold"/>
                <a:ea typeface="Open Sans Bold"/>
                <a:cs typeface="Open Sans Bold"/>
                <a:sym typeface="Open Sans Bold"/>
              </a:rPr>
              <a:t> —une charge de com, un technicien/ingenieur d´étude</a:t>
            </a:r>
          </a:p>
          <a:p>
            <a:pPr algn="just" marL="0" indent="0" lvl="0">
              <a:lnSpc>
                <a:spcPts val="2602"/>
              </a:lnSpc>
              <a:spcBef>
                <a:spcPct val="0"/>
              </a:spcBef>
            </a:pPr>
          </a:p>
        </p:txBody>
      </p:sp>
      <p:sp>
        <p:nvSpPr>
          <p:cNvPr name="TextBox 18" id="18"/>
          <p:cNvSpPr txBox="true"/>
          <p:nvPr/>
        </p:nvSpPr>
        <p:spPr>
          <a:xfrm rot="0">
            <a:off x="1796370" y="1897565"/>
            <a:ext cx="3364925" cy="447675"/>
          </a:xfrm>
          <a:prstGeom prst="rect">
            <a:avLst/>
          </a:prstGeom>
        </p:spPr>
        <p:txBody>
          <a:bodyPr anchor="t" rtlCol="false" tIns="0" lIns="0" bIns="0" rIns="0">
            <a:spAutoFit/>
          </a:bodyPr>
          <a:lstStyle/>
          <a:p>
            <a:pPr algn="just" marL="0" indent="0" lvl="0">
              <a:lnSpc>
                <a:spcPts val="3749"/>
              </a:lnSpc>
              <a:spcBef>
                <a:spcPct val="0"/>
              </a:spcBef>
            </a:pPr>
            <a:r>
              <a:rPr lang="en-US" b="true" sz="2499">
                <a:solidFill>
                  <a:srgbClr val="000000"/>
                </a:solidFill>
                <a:latin typeface="Open Sans Bold"/>
                <a:ea typeface="Open Sans Bold"/>
                <a:cs typeface="Open Sans Bold"/>
                <a:sym typeface="Open Sans Bold"/>
              </a:rPr>
              <a:t>Contexte</a:t>
            </a:r>
          </a:p>
        </p:txBody>
      </p:sp>
      <p:sp>
        <p:nvSpPr>
          <p:cNvPr name="TextBox 19" id="19"/>
          <p:cNvSpPr txBox="true"/>
          <p:nvPr/>
        </p:nvSpPr>
        <p:spPr>
          <a:xfrm rot="0">
            <a:off x="10717835" y="1907150"/>
            <a:ext cx="3364925" cy="447675"/>
          </a:xfrm>
          <a:prstGeom prst="rect">
            <a:avLst/>
          </a:prstGeom>
        </p:spPr>
        <p:txBody>
          <a:bodyPr anchor="t" rtlCol="false" tIns="0" lIns="0" bIns="0" rIns="0">
            <a:spAutoFit/>
          </a:bodyPr>
          <a:lstStyle/>
          <a:p>
            <a:pPr algn="just" marL="0" indent="0" lvl="0">
              <a:lnSpc>
                <a:spcPts val="3749"/>
              </a:lnSpc>
              <a:spcBef>
                <a:spcPct val="0"/>
              </a:spcBef>
            </a:pPr>
            <a:r>
              <a:rPr lang="en-US" b="true" sz="2499">
                <a:solidFill>
                  <a:srgbClr val="000000"/>
                </a:solidFill>
                <a:latin typeface="Open Sans Bold"/>
                <a:ea typeface="Open Sans Bold"/>
                <a:cs typeface="Open Sans Bold"/>
                <a:sym typeface="Open Sans Bold"/>
              </a:rPr>
              <a:t>Equipe</a:t>
            </a:r>
          </a:p>
        </p:txBody>
      </p:sp>
      <p:sp>
        <p:nvSpPr>
          <p:cNvPr name="TextBox 20" id="20"/>
          <p:cNvSpPr txBox="true"/>
          <p:nvPr/>
        </p:nvSpPr>
        <p:spPr>
          <a:xfrm rot="0">
            <a:off x="14018442" y="2968025"/>
            <a:ext cx="4269558" cy="3706540"/>
          </a:xfrm>
          <a:prstGeom prst="rect">
            <a:avLst/>
          </a:prstGeom>
        </p:spPr>
        <p:txBody>
          <a:bodyPr anchor="t" rtlCol="false" tIns="0" lIns="0" bIns="0" rIns="0">
            <a:spAutoFit/>
          </a:bodyPr>
          <a:lstStyle/>
          <a:p>
            <a:pPr algn="just">
              <a:lnSpc>
                <a:spcPts val="2948"/>
              </a:lnSpc>
            </a:pPr>
            <a:r>
              <a:rPr lang="en-US" sz="1965" b="true">
                <a:solidFill>
                  <a:srgbClr val="000000"/>
                </a:solidFill>
                <a:latin typeface="Open Sans Bold"/>
                <a:ea typeface="Open Sans Bold"/>
                <a:cs typeface="Open Sans Bold"/>
                <a:sym typeface="Open Sans Bold"/>
              </a:rPr>
              <a:t>R&amp;D et prototype : 35 000 – 45 000 €</a:t>
            </a:r>
          </a:p>
          <a:p>
            <a:pPr algn="just">
              <a:lnSpc>
                <a:spcPts val="2948"/>
              </a:lnSpc>
            </a:pPr>
            <a:r>
              <a:rPr lang="en-US" sz="1965" b="true">
                <a:solidFill>
                  <a:srgbClr val="000000"/>
                </a:solidFill>
                <a:latin typeface="Open Sans Bold"/>
                <a:ea typeface="Open Sans Bold"/>
                <a:cs typeface="Open Sans Bold"/>
                <a:sym typeface="Open Sans Bold"/>
              </a:rPr>
              <a:t>Ressources humaines : 30 000 – 40 000 €</a:t>
            </a:r>
          </a:p>
          <a:p>
            <a:pPr algn="just">
              <a:lnSpc>
                <a:spcPts val="2948"/>
              </a:lnSpc>
            </a:pPr>
            <a:r>
              <a:rPr lang="en-US" sz="1965" b="true">
                <a:solidFill>
                  <a:srgbClr val="000000"/>
                </a:solidFill>
                <a:latin typeface="Open Sans Bold"/>
                <a:ea typeface="Open Sans Bold"/>
                <a:cs typeface="Open Sans Bold"/>
                <a:sym typeface="Open Sans Bold"/>
              </a:rPr>
              <a:t>Étude marché, design et communication : 8 000 – 13 000 €</a:t>
            </a:r>
          </a:p>
          <a:p>
            <a:pPr algn="just">
              <a:lnSpc>
                <a:spcPts val="2948"/>
              </a:lnSpc>
            </a:pPr>
            <a:r>
              <a:rPr lang="en-US" sz="1965" b="true">
                <a:solidFill>
                  <a:srgbClr val="000000"/>
                </a:solidFill>
                <a:latin typeface="Open Sans Bold"/>
                <a:ea typeface="Open Sans Bold"/>
                <a:cs typeface="Open Sans Bold"/>
                <a:sym typeface="Open Sans Bold"/>
              </a:rPr>
              <a:t>Réglementation &amp; certification : 10 000 – 15 000 €</a:t>
            </a:r>
          </a:p>
          <a:p>
            <a:pPr algn="just">
              <a:lnSpc>
                <a:spcPts val="2948"/>
              </a:lnSpc>
            </a:pPr>
            <a:r>
              <a:rPr lang="en-US" sz="1965" b="true">
                <a:solidFill>
                  <a:srgbClr val="000000"/>
                </a:solidFill>
                <a:latin typeface="Open Sans Bold"/>
                <a:ea typeface="Open Sans Bold"/>
                <a:cs typeface="Open Sans Bold"/>
                <a:sym typeface="Open Sans Bold"/>
              </a:rPr>
              <a:t>Total estimatif : 80 000 – 110 000 €</a:t>
            </a:r>
          </a:p>
          <a:p>
            <a:pPr algn="just" marL="0" indent="0" lvl="0">
              <a:lnSpc>
                <a:spcPts val="2948"/>
              </a:lnSpc>
              <a:spcBef>
                <a:spcPct val="0"/>
              </a:spcBef>
            </a:pPr>
          </a:p>
        </p:txBody>
      </p:sp>
      <p:sp>
        <p:nvSpPr>
          <p:cNvPr name="TextBox 21" id="21"/>
          <p:cNvSpPr txBox="true"/>
          <p:nvPr/>
        </p:nvSpPr>
        <p:spPr>
          <a:xfrm rot="0">
            <a:off x="592836" y="3062397"/>
            <a:ext cx="3865950" cy="3177540"/>
          </a:xfrm>
          <a:prstGeom prst="rect">
            <a:avLst/>
          </a:prstGeom>
        </p:spPr>
        <p:txBody>
          <a:bodyPr anchor="t" rtlCol="false" tIns="0" lIns="0" bIns="0" rIns="0">
            <a:spAutoFit/>
          </a:bodyPr>
          <a:lstStyle/>
          <a:p>
            <a:pPr algn="l" marL="0" indent="0" lvl="0">
              <a:lnSpc>
                <a:spcPts val="3150"/>
              </a:lnSpc>
              <a:spcBef>
                <a:spcPct val="0"/>
              </a:spcBef>
            </a:pPr>
            <a:r>
              <a:rPr lang="en-US" sz="2100">
                <a:solidFill>
                  <a:srgbClr val="000000"/>
                </a:solidFill>
                <a:latin typeface="Open Sans"/>
                <a:ea typeface="Open Sans"/>
                <a:cs typeface="Open Sans"/>
                <a:sym typeface="Open Sans"/>
              </a:rPr>
              <a:t>Les tests de grossesse urinaires, jetables et peu fiables au tout début, posent des enjeux économiques et environnementaux. Un dispositif sanguin réutilisable à domicile représente une solution durable, précise </a:t>
            </a:r>
          </a:p>
        </p:txBody>
      </p:sp>
      <p:sp>
        <p:nvSpPr>
          <p:cNvPr name="TextBox 22" id="22"/>
          <p:cNvSpPr txBox="true"/>
          <p:nvPr/>
        </p:nvSpPr>
        <p:spPr>
          <a:xfrm rot="0">
            <a:off x="5798767" y="1926200"/>
            <a:ext cx="1359892" cy="413385"/>
          </a:xfrm>
          <a:prstGeom prst="rect">
            <a:avLst/>
          </a:prstGeom>
        </p:spPr>
        <p:txBody>
          <a:bodyPr anchor="t" rtlCol="false" tIns="0" lIns="0" bIns="0" rIns="0">
            <a:spAutoFit/>
          </a:bodyPr>
          <a:lstStyle/>
          <a:p>
            <a:pPr algn="ctr">
              <a:lnSpc>
                <a:spcPts val="3599"/>
              </a:lnSpc>
              <a:spcBef>
                <a:spcPct val="0"/>
              </a:spcBef>
            </a:pPr>
            <a:r>
              <a:rPr lang="en-US" b="true" sz="2399">
                <a:solidFill>
                  <a:srgbClr val="000000"/>
                </a:solidFill>
                <a:latin typeface="Open Sans Bold"/>
                <a:ea typeface="Open Sans Bold"/>
                <a:cs typeface="Open Sans Bold"/>
                <a:sym typeface="Open Sans Bold"/>
              </a:rPr>
              <a:t>Objectifs</a:t>
            </a:r>
          </a:p>
        </p:txBody>
      </p:sp>
      <p:sp>
        <p:nvSpPr>
          <p:cNvPr name="TextBox 23" id="23"/>
          <p:cNvSpPr txBox="true"/>
          <p:nvPr/>
        </p:nvSpPr>
        <p:spPr>
          <a:xfrm rot="0">
            <a:off x="14492479" y="1831362"/>
            <a:ext cx="3795521" cy="405396"/>
          </a:xfrm>
          <a:prstGeom prst="rect">
            <a:avLst/>
          </a:prstGeom>
        </p:spPr>
        <p:txBody>
          <a:bodyPr anchor="t" rtlCol="false" tIns="0" lIns="0" bIns="0" rIns="0">
            <a:spAutoFit/>
          </a:bodyPr>
          <a:lstStyle/>
          <a:p>
            <a:pPr algn="ctr">
              <a:lnSpc>
                <a:spcPts val="3380"/>
              </a:lnSpc>
            </a:pPr>
            <a:r>
              <a:rPr lang="en-US" sz="2414" b="true">
                <a:solidFill>
                  <a:srgbClr val="000000"/>
                </a:solidFill>
                <a:latin typeface="Open Sans Bold"/>
                <a:ea typeface="Open Sans Bold"/>
                <a:cs typeface="Open Sans Bold"/>
                <a:sym typeface="Open Sans Bold"/>
              </a:rPr>
              <a:t>Prévision budgétaire</a:t>
            </a:r>
          </a:p>
        </p:txBody>
      </p:sp>
    </p:spTree>
  </p:cSld>
  <p:clrMapOvr>
    <a:masterClrMapping/>
  </p:clrMapOvr>
</p:sld>
</file>

<file path=ppt/slides/slide4.xml><?xml version="1.0" encoding="utf-8"?>
<p:sld xmlns:p="http://schemas.openxmlformats.org/presentationml/2006/main" xmlns:a="http://schemas.openxmlformats.org/drawingml/2006/main">
  <p:cSld>
    <p:bg>
      <p:bgPr>
        <a:gradFill rotWithShape="true">
          <a:gsLst>
            <a:gs pos="0">
              <a:srgbClr val="FFF7AD">
                <a:alpha val="100000"/>
              </a:srgbClr>
            </a:gs>
            <a:gs pos="100000">
              <a:srgbClr val="FFA9F9">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4861190" y="428625"/>
            <a:ext cx="3103025" cy="180975"/>
          </a:xfrm>
          <a:prstGeom prst="rect">
            <a:avLst/>
          </a:prstGeom>
        </p:spPr>
        <p:txBody>
          <a:bodyPr anchor="t" rtlCol="false" tIns="0" lIns="0" bIns="0" rIns="0">
            <a:spAutoFit/>
          </a:bodyPr>
          <a:lstStyle/>
          <a:p>
            <a:pPr algn="r">
              <a:lnSpc>
                <a:spcPts val="1560"/>
              </a:lnSpc>
            </a:pPr>
            <a:r>
              <a:rPr lang="en-US" sz="1300">
                <a:solidFill>
                  <a:srgbClr val="000000"/>
                </a:solidFill>
                <a:latin typeface="Open Sauce"/>
                <a:ea typeface="Open Sauce"/>
                <a:cs typeface="Open Sauce"/>
                <a:sym typeface="Open Sauce"/>
              </a:rPr>
              <a:t>source :mes idées;’goolgle chat gpt</a:t>
            </a:r>
          </a:p>
        </p:txBody>
      </p:sp>
      <p:sp>
        <p:nvSpPr>
          <p:cNvPr name="TextBox 3" id="3"/>
          <p:cNvSpPr txBox="true"/>
          <p:nvPr/>
        </p:nvSpPr>
        <p:spPr>
          <a:xfrm rot="0">
            <a:off x="437708" y="4058720"/>
            <a:ext cx="17526507" cy="3311530"/>
          </a:xfrm>
          <a:prstGeom prst="rect">
            <a:avLst/>
          </a:prstGeom>
        </p:spPr>
        <p:txBody>
          <a:bodyPr anchor="t" rtlCol="false" tIns="0" lIns="0" bIns="0" rIns="0">
            <a:spAutoFit/>
          </a:bodyPr>
          <a:lstStyle/>
          <a:p>
            <a:pPr algn="just">
              <a:lnSpc>
                <a:spcPts val="5198"/>
              </a:lnSpc>
            </a:pPr>
            <a:r>
              <a:rPr lang="en-US" sz="3687" spc="-36">
                <a:solidFill>
                  <a:srgbClr val="000000"/>
                </a:solidFill>
                <a:latin typeface="Caslon #540"/>
                <a:ea typeface="Caslon #540"/>
                <a:cs typeface="Caslon #540"/>
                <a:sym typeface="Caslon #540"/>
              </a:rPr>
              <a:t>Ce projet permettra de savoir rapidement et de façon fiable si une femme est  en période  d’ovulation et aussi planifier ou  de vérifier une grossesse , tout en réduisant le stress; les déchets et les coûts grâce à un test réutilisable. Il est simple à utiliser à la maison et combine intelligemment la biochimie et la technologie pour créer un dispositif pratique et innovant.</a:t>
            </a:r>
          </a:p>
        </p:txBody>
      </p:sp>
      <p:sp>
        <p:nvSpPr>
          <p:cNvPr name="TextBox 4" id="4"/>
          <p:cNvSpPr txBox="true"/>
          <p:nvPr/>
        </p:nvSpPr>
        <p:spPr>
          <a:xfrm rot="0">
            <a:off x="2186334" y="1650414"/>
            <a:ext cx="10212308" cy="1981200"/>
          </a:xfrm>
          <a:prstGeom prst="rect">
            <a:avLst/>
          </a:prstGeom>
        </p:spPr>
        <p:txBody>
          <a:bodyPr anchor="t" rtlCol="false" tIns="0" lIns="0" bIns="0" rIns="0">
            <a:spAutoFit/>
          </a:bodyPr>
          <a:lstStyle/>
          <a:p>
            <a:pPr algn="l">
              <a:lnSpc>
                <a:spcPts val="15601"/>
              </a:lnSpc>
            </a:pPr>
            <a:r>
              <a:rPr lang="en-US" sz="13000" spc="-130">
                <a:solidFill>
                  <a:srgbClr val="000000"/>
                </a:solidFill>
                <a:latin typeface="Open Sauce"/>
                <a:ea typeface="Open Sauce"/>
                <a:cs typeface="Open Sauce"/>
                <a:sym typeface="Open Sauce"/>
              </a:rPr>
              <a:t>Conclusion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66C4">
                <a:alpha val="100000"/>
              </a:srgbClr>
            </a:gs>
            <a:gs pos="100000">
              <a:srgbClr val="FFDE59">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234363" y="1194582"/>
            <a:ext cx="4607801" cy="430953"/>
          </a:xfrm>
          <a:prstGeom prst="rect">
            <a:avLst/>
          </a:prstGeom>
        </p:spPr>
        <p:txBody>
          <a:bodyPr anchor="t" rtlCol="false" tIns="0" lIns="0" bIns="0" rIns="0">
            <a:spAutoFit/>
          </a:bodyPr>
          <a:lstStyle/>
          <a:p>
            <a:pPr algn="ctr">
              <a:lnSpc>
                <a:spcPts val="3140"/>
              </a:lnSpc>
            </a:pPr>
            <a:r>
              <a:rPr lang="en-US" sz="3140" spc="135">
                <a:solidFill>
                  <a:srgbClr val="764652"/>
                </a:solidFill>
                <a:latin typeface="Bobby Jones"/>
                <a:ea typeface="Bobby Jones"/>
                <a:cs typeface="Bobby Jones"/>
                <a:sym typeface="Bobby Jones"/>
              </a:rPr>
              <a:t>TITRE:</a:t>
            </a:r>
          </a:p>
        </p:txBody>
      </p:sp>
      <p:sp>
        <p:nvSpPr>
          <p:cNvPr name="Freeform 3" id="3"/>
          <p:cNvSpPr/>
          <p:nvPr/>
        </p:nvSpPr>
        <p:spPr>
          <a:xfrm flipH="false" flipV="false" rot="8897843">
            <a:off x="15247608" y="368698"/>
            <a:ext cx="2344357" cy="3314643"/>
          </a:xfrm>
          <a:custGeom>
            <a:avLst/>
            <a:gdLst/>
            <a:ahLst/>
            <a:cxnLst/>
            <a:rect r="r" b="b" t="t" l="l"/>
            <a:pathLst>
              <a:path h="3314643" w="2344357">
                <a:moveTo>
                  <a:pt x="0" y="0"/>
                </a:moveTo>
                <a:lnTo>
                  <a:pt x="2344356" y="0"/>
                </a:lnTo>
                <a:lnTo>
                  <a:pt x="2344356" y="3314643"/>
                </a:lnTo>
                <a:lnTo>
                  <a:pt x="0" y="33146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419786" y="9134615"/>
            <a:ext cx="2351807" cy="2304771"/>
          </a:xfrm>
          <a:custGeom>
            <a:avLst/>
            <a:gdLst/>
            <a:ahLst/>
            <a:cxnLst/>
            <a:rect r="r" b="b" t="t" l="l"/>
            <a:pathLst>
              <a:path h="2304771" w="2351807">
                <a:moveTo>
                  <a:pt x="0" y="0"/>
                </a:moveTo>
                <a:lnTo>
                  <a:pt x="2351807" y="0"/>
                </a:lnTo>
                <a:lnTo>
                  <a:pt x="2351807" y="2304770"/>
                </a:lnTo>
                <a:lnTo>
                  <a:pt x="0" y="23047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371182" y="617887"/>
            <a:ext cx="2977777" cy="3246008"/>
            <a:chOff x="0" y="0"/>
            <a:chExt cx="3970369" cy="4328011"/>
          </a:xfrm>
        </p:grpSpPr>
        <p:sp>
          <p:nvSpPr>
            <p:cNvPr name="Freeform 6" id="6"/>
            <p:cNvSpPr/>
            <p:nvPr/>
          </p:nvSpPr>
          <p:spPr>
            <a:xfrm flipH="false" flipV="false" rot="0">
              <a:off x="0" y="0"/>
              <a:ext cx="2357482" cy="2582899"/>
            </a:xfrm>
            <a:custGeom>
              <a:avLst/>
              <a:gdLst/>
              <a:ahLst/>
              <a:cxnLst/>
              <a:rect r="r" b="b" t="t" l="l"/>
              <a:pathLst>
                <a:path h="2582899" w="2357482">
                  <a:moveTo>
                    <a:pt x="0" y="0"/>
                  </a:moveTo>
                  <a:lnTo>
                    <a:pt x="2357482" y="0"/>
                  </a:lnTo>
                  <a:lnTo>
                    <a:pt x="2357482" y="2582899"/>
                  </a:lnTo>
                  <a:lnTo>
                    <a:pt x="0" y="25828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503353">
              <a:off x="1620950" y="859447"/>
              <a:ext cx="1907211" cy="2089574"/>
            </a:xfrm>
            <a:custGeom>
              <a:avLst/>
              <a:gdLst/>
              <a:ahLst/>
              <a:cxnLst/>
              <a:rect r="r" b="b" t="t" l="l"/>
              <a:pathLst>
                <a:path h="2089574" w="1907211">
                  <a:moveTo>
                    <a:pt x="0" y="0"/>
                  </a:moveTo>
                  <a:lnTo>
                    <a:pt x="1907211" y="0"/>
                  </a:lnTo>
                  <a:lnTo>
                    <a:pt x="1907211" y="2089574"/>
                  </a:lnTo>
                  <a:lnTo>
                    <a:pt x="0" y="20895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6813515">
              <a:off x="917895" y="2388778"/>
              <a:ext cx="1582936" cy="1734292"/>
            </a:xfrm>
            <a:custGeom>
              <a:avLst/>
              <a:gdLst/>
              <a:ahLst/>
              <a:cxnLst/>
              <a:rect r="r" b="b" t="t" l="l"/>
              <a:pathLst>
                <a:path h="1734292" w="1582936">
                  <a:moveTo>
                    <a:pt x="0" y="0"/>
                  </a:moveTo>
                  <a:lnTo>
                    <a:pt x="1582936" y="0"/>
                  </a:lnTo>
                  <a:lnTo>
                    <a:pt x="1582936" y="1734292"/>
                  </a:lnTo>
                  <a:lnTo>
                    <a:pt x="0" y="17342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graphicFrame>
        <p:nvGraphicFramePr>
          <p:cNvPr name="Table 9" id="9"/>
          <p:cNvGraphicFramePr>
            <a:graphicFrameLocks noGrp="true"/>
          </p:cNvGraphicFramePr>
          <p:nvPr/>
        </p:nvGraphicFramePr>
        <p:xfrm>
          <a:off x="2538263" y="1866002"/>
          <a:ext cx="10620689" cy="2495550"/>
        </p:xfrm>
        <a:graphic>
          <a:graphicData uri="http://schemas.openxmlformats.org/drawingml/2006/table">
            <a:tbl>
              <a:tblPr/>
              <a:tblGrid>
                <a:gridCol w="2724717"/>
                <a:gridCol w="2426865"/>
                <a:gridCol w="1883280"/>
                <a:gridCol w="1075247"/>
                <a:gridCol w="2510580"/>
              </a:tblGrid>
              <a:tr h="1460574">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auteurs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revue de publication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date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volume/issue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type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34976">
                <a:tc>
                  <a:txBody>
                    <a:bodyPr anchor="t" rtlCol="false"/>
                    <a:lstStyle/>
                    <a:p>
                      <a:pPr algn="l">
                        <a:lnSpc>
                          <a:spcPts val="2239"/>
                        </a:lnSpc>
                        <a:defRPr/>
                      </a:pPr>
                      <a:r>
                        <a:rPr lang="en-US" sz="1599">
                          <a:solidFill>
                            <a:srgbClr val="141413"/>
                          </a:solidFill>
                          <a:latin typeface="Arimo"/>
                          <a:ea typeface="Arimo"/>
                          <a:cs typeface="Arimo"/>
                          <a:sym typeface="Arimo"/>
                        </a:rPr>
                        <a:t>sarah weddell eta.l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Arimo"/>
                          <a:ea typeface="Arimo"/>
                          <a:cs typeface="Arimo"/>
                          <a:sym typeface="Arimo"/>
                        </a:rPr>
                        <a:t>Current opinion on for science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Arimo"/>
                          <a:ea typeface="Arimo"/>
                          <a:cs typeface="Arimo"/>
                          <a:sym typeface="Arimo"/>
                        </a:rPr>
                        <a:t> 29jan-dec 2019</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Arimo"/>
                          <a:ea typeface="Arimo"/>
                          <a:cs typeface="Arimo"/>
                          <a:sym typeface="Arimo"/>
                        </a:rPr>
                        <a: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239"/>
                        </a:lnSpc>
                        <a:defRPr/>
                      </a:pPr>
                      <a:r>
                        <a:rPr lang="en-US" sz="1599" strike="noStrike" u="none">
                          <a:solidFill>
                            <a:srgbClr val="000000"/>
                          </a:solidFill>
                          <a:latin typeface="Arimo"/>
                          <a:ea typeface="Arimo"/>
                          <a:cs typeface="Arimo"/>
                          <a:sym typeface="Arimo"/>
                        </a:rPr>
                        <a:t>article scientifique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10" id="10"/>
          <p:cNvSpPr txBox="true"/>
          <p:nvPr/>
        </p:nvSpPr>
        <p:spPr>
          <a:xfrm rot="0">
            <a:off x="4271853" y="-133350"/>
            <a:ext cx="9744294" cy="1034583"/>
          </a:xfrm>
          <a:prstGeom prst="rect">
            <a:avLst/>
          </a:prstGeom>
        </p:spPr>
        <p:txBody>
          <a:bodyPr anchor="t" rtlCol="false" tIns="0" lIns="0" bIns="0" rIns="0">
            <a:spAutoFit/>
          </a:bodyPr>
          <a:lstStyle/>
          <a:p>
            <a:pPr algn="ctr">
              <a:lnSpc>
                <a:spcPts val="8321"/>
              </a:lnSpc>
            </a:pPr>
            <a:r>
              <a:rPr lang="en-US" sz="5943" spc="398">
                <a:solidFill>
                  <a:srgbClr val="764652"/>
                </a:solidFill>
                <a:latin typeface="Bobby Jones"/>
                <a:ea typeface="Bobby Jones"/>
                <a:cs typeface="Bobby Jones"/>
                <a:sym typeface="Bobby Jones"/>
              </a:rPr>
              <a:t>BIBLIOGRAPHIE:</a:t>
            </a:r>
          </a:p>
        </p:txBody>
      </p:sp>
      <p:sp>
        <p:nvSpPr>
          <p:cNvPr name="TextBox 11" id="11"/>
          <p:cNvSpPr txBox="true"/>
          <p:nvPr/>
        </p:nvSpPr>
        <p:spPr>
          <a:xfrm rot="0">
            <a:off x="0" y="4990030"/>
            <a:ext cx="5961484" cy="455295"/>
          </a:xfrm>
          <a:prstGeom prst="rect">
            <a:avLst/>
          </a:prstGeom>
        </p:spPr>
        <p:txBody>
          <a:bodyPr anchor="t" rtlCol="false" tIns="0" lIns="0" bIns="0" rIns="0">
            <a:spAutoFit/>
          </a:bodyPr>
          <a:lstStyle/>
          <a:p>
            <a:pPr algn="ctr">
              <a:lnSpc>
                <a:spcPts val="3300"/>
              </a:lnSpc>
            </a:pPr>
            <a:r>
              <a:rPr lang="en-US" sz="3300" spc="141">
                <a:solidFill>
                  <a:srgbClr val="764652"/>
                </a:solidFill>
                <a:latin typeface="Bobby Jones"/>
                <a:ea typeface="Bobby Jones"/>
                <a:cs typeface="Bobby Jones"/>
                <a:sym typeface="Bobby Jones"/>
              </a:rPr>
              <a:t>ABSTRACT:</a:t>
            </a:r>
          </a:p>
        </p:txBody>
      </p:sp>
      <p:sp>
        <p:nvSpPr>
          <p:cNvPr name="TextBox 12" id="12"/>
          <p:cNvSpPr txBox="true"/>
          <p:nvPr/>
        </p:nvSpPr>
        <p:spPr>
          <a:xfrm rot="0">
            <a:off x="11035405" y="4990030"/>
            <a:ext cx="5961484" cy="455295"/>
          </a:xfrm>
          <a:prstGeom prst="rect">
            <a:avLst/>
          </a:prstGeom>
        </p:spPr>
        <p:txBody>
          <a:bodyPr anchor="t" rtlCol="false" tIns="0" lIns="0" bIns="0" rIns="0">
            <a:spAutoFit/>
          </a:bodyPr>
          <a:lstStyle/>
          <a:p>
            <a:pPr algn="ctr">
              <a:lnSpc>
                <a:spcPts val="3300"/>
              </a:lnSpc>
            </a:pPr>
            <a:r>
              <a:rPr lang="en-US" sz="3300" spc="141">
                <a:solidFill>
                  <a:srgbClr val="764652"/>
                </a:solidFill>
                <a:latin typeface="Bobby Jones"/>
                <a:ea typeface="Bobby Jones"/>
                <a:cs typeface="Bobby Jones"/>
                <a:sym typeface="Bobby Jones"/>
              </a:rPr>
              <a:t>DONNÉES EXTRAITES:</a:t>
            </a:r>
          </a:p>
        </p:txBody>
      </p:sp>
      <p:sp>
        <p:nvSpPr>
          <p:cNvPr name="TextBox 13" id="13"/>
          <p:cNvSpPr txBox="true"/>
          <p:nvPr/>
        </p:nvSpPr>
        <p:spPr>
          <a:xfrm rot="0">
            <a:off x="3746035" y="759554"/>
            <a:ext cx="10507694" cy="614723"/>
          </a:xfrm>
          <a:prstGeom prst="rect">
            <a:avLst/>
          </a:prstGeom>
        </p:spPr>
        <p:txBody>
          <a:bodyPr anchor="t" rtlCol="false" tIns="0" lIns="0" bIns="0" rIns="0">
            <a:spAutoFit/>
          </a:bodyPr>
          <a:lstStyle/>
          <a:p>
            <a:pPr algn="l">
              <a:lnSpc>
                <a:spcPts val="4800"/>
              </a:lnSpc>
            </a:pPr>
            <a:r>
              <a:rPr lang="en-US" sz="4033">
                <a:solidFill>
                  <a:srgbClr val="50242F"/>
                </a:solidFill>
                <a:latin typeface="Dosis"/>
                <a:ea typeface="Dosis"/>
                <a:cs typeface="Dosis"/>
                <a:sym typeface="Dosis"/>
              </a:rPr>
              <a:t>test d’ovulation</a:t>
            </a:r>
          </a:p>
        </p:txBody>
      </p:sp>
      <p:sp>
        <p:nvSpPr>
          <p:cNvPr name="TextBox 14" id="14"/>
          <p:cNvSpPr txBox="true"/>
          <p:nvPr/>
        </p:nvSpPr>
        <p:spPr>
          <a:xfrm rot="0">
            <a:off x="11307962" y="5990888"/>
            <a:ext cx="5951338" cy="2831635"/>
          </a:xfrm>
          <a:prstGeom prst="rect">
            <a:avLst/>
          </a:prstGeom>
        </p:spPr>
        <p:txBody>
          <a:bodyPr anchor="t" rtlCol="false" tIns="0" lIns="0" bIns="0" rIns="0">
            <a:spAutoFit/>
          </a:bodyPr>
          <a:lstStyle/>
          <a:p>
            <a:pPr algn="l">
              <a:lnSpc>
                <a:spcPts val="2539"/>
              </a:lnSpc>
            </a:pPr>
            <a:r>
              <a:rPr lang="en-US" sz="2133" b="true">
                <a:solidFill>
                  <a:srgbClr val="50242F"/>
                </a:solidFill>
                <a:latin typeface="Dosis Bold"/>
                <a:ea typeface="Dosis Bold"/>
                <a:cs typeface="Dosis Bold"/>
                <a:sym typeface="Dosis Bold"/>
              </a:rPr>
              <a:t>Method: </a:t>
            </a:r>
            <a:r>
              <a:rPr lang="en-US" sz="2133">
                <a:solidFill>
                  <a:srgbClr val="50242F"/>
                </a:solidFill>
                <a:latin typeface="Dosis"/>
                <a:ea typeface="Dosis"/>
                <a:cs typeface="Dosis"/>
                <a:sym typeface="Dosis"/>
              </a:rPr>
              <a:t>The test group used a home ovulation test to detect the day of ovulation, whereas the control group were provided with a predicted day of ovulation based on the average length of menstrual cycle reported during study recruitment. Volunteers collected their first morning urine samples to evaluate biochemical levels of stress (urinary cortisol and estrone-3-glucouronide) and completed questionnaires over two complete menstrual cycles.</a:t>
            </a:r>
          </a:p>
        </p:txBody>
      </p:sp>
      <p:sp>
        <p:nvSpPr>
          <p:cNvPr name="TextBox 15" id="15"/>
          <p:cNvSpPr txBox="true"/>
          <p:nvPr/>
        </p:nvSpPr>
        <p:spPr>
          <a:xfrm rot="0">
            <a:off x="371182" y="5814565"/>
            <a:ext cx="6615691" cy="1592140"/>
          </a:xfrm>
          <a:prstGeom prst="rect">
            <a:avLst/>
          </a:prstGeom>
        </p:spPr>
        <p:txBody>
          <a:bodyPr anchor="t" rtlCol="false" tIns="0" lIns="0" bIns="0" rIns="0">
            <a:spAutoFit/>
          </a:bodyPr>
          <a:lstStyle/>
          <a:p>
            <a:pPr algn="l">
              <a:lnSpc>
                <a:spcPts val="2583"/>
              </a:lnSpc>
            </a:pPr>
            <a:r>
              <a:rPr lang="en-US" sz="2170" b="true">
                <a:solidFill>
                  <a:srgbClr val="50242F"/>
                </a:solidFill>
                <a:latin typeface="Dosis Bold"/>
                <a:ea typeface="Dosis Bold"/>
                <a:cs typeface="Dosis Bold"/>
                <a:sym typeface="Dosis Bold"/>
              </a:rPr>
              <a:t>Objectives: </a:t>
            </a:r>
            <a:r>
              <a:rPr lang="en-US" sz="2170">
                <a:solidFill>
                  <a:srgbClr val="50242F"/>
                </a:solidFill>
                <a:latin typeface="Dosis"/>
                <a:ea typeface="Dosis"/>
                <a:cs typeface="Dosis"/>
                <a:sym typeface="Dosis"/>
              </a:rPr>
              <a:t>A prospective, randomized controlled trial in women seeking to conceive examined the impact of using ovulation tests on self-reported levels of stress, psychological well-being, and quality of life in women with unexplained infertility.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66C4">
                <a:alpha val="100000"/>
              </a:srgbClr>
            </a:gs>
            <a:gs pos="100000">
              <a:srgbClr val="FFDE59">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234363" y="1194582"/>
            <a:ext cx="4607801" cy="430953"/>
          </a:xfrm>
          <a:prstGeom prst="rect">
            <a:avLst/>
          </a:prstGeom>
        </p:spPr>
        <p:txBody>
          <a:bodyPr anchor="t" rtlCol="false" tIns="0" lIns="0" bIns="0" rIns="0">
            <a:spAutoFit/>
          </a:bodyPr>
          <a:lstStyle/>
          <a:p>
            <a:pPr algn="ctr">
              <a:lnSpc>
                <a:spcPts val="3140"/>
              </a:lnSpc>
            </a:pPr>
            <a:r>
              <a:rPr lang="en-US" sz="3140" spc="135">
                <a:solidFill>
                  <a:srgbClr val="764652"/>
                </a:solidFill>
                <a:latin typeface="Bobby Jones"/>
                <a:ea typeface="Bobby Jones"/>
                <a:cs typeface="Bobby Jones"/>
                <a:sym typeface="Bobby Jones"/>
              </a:rPr>
              <a:t>TITRE:</a:t>
            </a:r>
          </a:p>
        </p:txBody>
      </p:sp>
      <p:sp>
        <p:nvSpPr>
          <p:cNvPr name="Freeform 3" id="3"/>
          <p:cNvSpPr/>
          <p:nvPr/>
        </p:nvSpPr>
        <p:spPr>
          <a:xfrm flipH="false" flipV="false" rot="8897843">
            <a:off x="15247608" y="368698"/>
            <a:ext cx="2344357" cy="3314643"/>
          </a:xfrm>
          <a:custGeom>
            <a:avLst/>
            <a:gdLst/>
            <a:ahLst/>
            <a:cxnLst/>
            <a:rect r="r" b="b" t="t" l="l"/>
            <a:pathLst>
              <a:path h="3314643" w="2344357">
                <a:moveTo>
                  <a:pt x="0" y="0"/>
                </a:moveTo>
                <a:lnTo>
                  <a:pt x="2344356" y="0"/>
                </a:lnTo>
                <a:lnTo>
                  <a:pt x="2344356" y="3314643"/>
                </a:lnTo>
                <a:lnTo>
                  <a:pt x="0" y="33146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419786" y="9134615"/>
            <a:ext cx="2351807" cy="2304771"/>
          </a:xfrm>
          <a:custGeom>
            <a:avLst/>
            <a:gdLst/>
            <a:ahLst/>
            <a:cxnLst/>
            <a:rect r="r" b="b" t="t" l="l"/>
            <a:pathLst>
              <a:path h="2304771" w="2351807">
                <a:moveTo>
                  <a:pt x="0" y="0"/>
                </a:moveTo>
                <a:lnTo>
                  <a:pt x="2351807" y="0"/>
                </a:lnTo>
                <a:lnTo>
                  <a:pt x="2351807" y="2304770"/>
                </a:lnTo>
                <a:lnTo>
                  <a:pt x="0" y="23047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371182" y="617887"/>
            <a:ext cx="2977777" cy="3246008"/>
            <a:chOff x="0" y="0"/>
            <a:chExt cx="3970369" cy="4328011"/>
          </a:xfrm>
        </p:grpSpPr>
        <p:sp>
          <p:nvSpPr>
            <p:cNvPr name="Freeform 6" id="6"/>
            <p:cNvSpPr/>
            <p:nvPr/>
          </p:nvSpPr>
          <p:spPr>
            <a:xfrm flipH="false" flipV="false" rot="0">
              <a:off x="0" y="0"/>
              <a:ext cx="2357482" cy="2582899"/>
            </a:xfrm>
            <a:custGeom>
              <a:avLst/>
              <a:gdLst/>
              <a:ahLst/>
              <a:cxnLst/>
              <a:rect r="r" b="b" t="t" l="l"/>
              <a:pathLst>
                <a:path h="2582899" w="2357482">
                  <a:moveTo>
                    <a:pt x="0" y="0"/>
                  </a:moveTo>
                  <a:lnTo>
                    <a:pt x="2357482" y="0"/>
                  </a:lnTo>
                  <a:lnTo>
                    <a:pt x="2357482" y="2582899"/>
                  </a:lnTo>
                  <a:lnTo>
                    <a:pt x="0" y="25828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503353">
              <a:off x="1620950" y="859447"/>
              <a:ext cx="1907211" cy="2089574"/>
            </a:xfrm>
            <a:custGeom>
              <a:avLst/>
              <a:gdLst/>
              <a:ahLst/>
              <a:cxnLst/>
              <a:rect r="r" b="b" t="t" l="l"/>
              <a:pathLst>
                <a:path h="2089574" w="1907211">
                  <a:moveTo>
                    <a:pt x="0" y="0"/>
                  </a:moveTo>
                  <a:lnTo>
                    <a:pt x="1907211" y="0"/>
                  </a:lnTo>
                  <a:lnTo>
                    <a:pt x="1907211" y="2089574"/>
                  </a:lnTo>
                  <a:lnTo>
                    <a:pt x="0" y="20895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6813515">
              <a:off x="917895" y="2388778"/>
              <a:ext cx="1582936" cy="1734292"/>
            </a:xfrm>
            <a:custGeom>
              <a:avLst/>
              <a:gdLst/>
              <a:ahLst/>
              <a:cxnLst/>
              <a:rect r="r" b="b" t="t" l="l"/>
              <a:pathLst>
                <a:path h="1734292" w="1582936">
                  <a:moveTo>
                    <a:pt x="0" y="0"/>
                  </a:moveTo>
                  <a:lnTo>
                    <a:pt x="1582936" y="0"/>
                  </a:lnTo>
                  <a:lnTo>
                    <a:pt x="1582936" y="1734292"/>
                  </a:lnTo>
                  <a:lnTo>
                    <a:pt x="0" y="17342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graphicFrame>
        <p:nvGraphicFramePr>
          <p:cNvPr name="Table 9" id="9"/>
          <p:cNvGraphicFramePr>
            <a:graphicFrameLocks noGrp="true"/>
          </p:cNvGraphicFramePr>
          <p:nvPr/>
        </p:nvGraphicFramePr>
        <p:xfrm>
          <a:off x="2538263" y="1866002"/>
          <a:ext cx="10620689" cy="2495550"/>
        </p:xfrm>
        <a:graphic>
          <a:graphicData uri="http://schemas.openxmlformats.org/drawingml/2006/table">
            <a:tbl>
              <a:tblPr/>
              <a:tblGrid>
                <a:gridCol w="2724717"/>
                <a:gridCol w="2426865"/>
                <a:gridCol w="1883280"/>
                <a:gridCol w="1075247"/>
                <a:gridCol w="2510580"/>
              </a:tblGrid>
              <a:tr h="1460574">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auteurs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revue de publication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date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volume/issue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b="true">
                          <a:solidFill>
                            <a:srgbClr val="764652"/>
                          </a:solidFill>
                          <a:latin typeface="Dosis Bold"/>
                          <a:ea typeface="Dosis Bold"/>
                          <a:cs typeface="Dosis Bold"/>
                          <a:sym typeface="Dosis Bold"/>
                        </a:rPr>
                        <a:t>type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34976">
                <a:tc>
                  <a:txBody>
                    <a:bodyPr anchor="t" rtlCol="false"/>
                    <a:lstStyle/>
                    <a:p>
                      <a:pPr algn="l">
                        <a:lnSpc>
                          <a:spcPts val="2239"/>
                        </a:lnSpc>
                        <a:defRPr/>
                      </a:pPr>
                      <a:r>
                        <a:rPr lang="en-US" sz="1599">
                          <a:solidFill>
                            <a:srgbClr val="141413"/>
                          </a:solidFill>
                          <a:latin typeface="Arimo"/>
                          <a:ea typeface="Arimo"/>
                          <a:cs typeface="Arimo"/>
                          <a:sym typeface="Arimo"/>
                        </a:rPr>
                        <a:t>S A Butler,S A Khanlian,L ACole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Arimo"/>
                          <a:ea typeface="Arimo"/>
                          <a:cs typeface="Arimo"/>
                          <a:sym typeface="Arimo"/>
                        </a:rPr>
                        <a:t>Current opinion on for science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Arimo"/>
                          <a:ea typeface="Arimo"/>
                          <a:cs typeface="Arimo"/>
                          <a:sym typeface="Arimo"/>
                        </a:rPr>
                        <a:t>dec 2001</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Arimo"/>
                          <a:ea typeface="Arimo"/>
                          <a:cs typeface="Arimo"/>
                          <a:sym typeface="Arimo"/>
                        </a:rPr>
                        <a: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239"/>
                        </a:lnSpc>
                        <a:defRPr/>
                      </a:pPr>
                      <a:r>
                        <a:rPr lang="en-US" sz="1599" strike="noStrike" u="none">
                          <a:solidFill>
                            <a:srgbClr val="000000"/>
                          </a:solidFill>
                          <a:latin typeface="Arimo"/>
                          <a:ea typeface="Arimo"/>
                          <a:cs typeface="Arimo"/>
                          <a:sym typeface="Arimo"/>
                        </a:rPr>
                        <a:t>article scientifique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10" id="10"/>
          <p:cNvSpPr txBox="true"/>
          <p:nvPr/>
        </p:nvSpPr>
        <p:spPr>
          <a:xfrm rot="0">
            <a:off x="4271853" y="-133350"/>
            <a:ext cx="9744294" cy="1034583"/>
          </a:xfrm>
          <a:prstGeom prst="rect">
            <a:avLst/>
          </a:prstGeom>
        </p:spPr>
        <p:txBody>
          <a:bodyPr anchor="t" rtlCol="false" tIns="0" lIns="0" bIns="0" rIns="0">
            <a:spAutoFit/>
          </a:bodyPr>
          <a:lstStyle/>
          <a:p>
            <a:pPr algn="ctr">
              <a:lnSpc>
                <a:spcPts val="8321"/>
              </a:lnSpc>
            </a:pPr>
            <a:r>
              <a:rPr lang="en-US" sz="5943" spc="398">
                <a:solidFill>
                  <a:srgbClr val="764652"/>
                </a:solidFill>
                <a:latin typeface="Bobby Jones"/>
                <a:ea typeface="Bobby Jones"/>
                <a:cs typeface="Bobby Jones"/>
                <a:sym typeface="Bobby Jones"/>
              </a:rPr>
              <a:t>BIBLIOGRAPHIE:</a:t>
            </a:r>
          </a:p>
        </p:txBody>
      </p:sp>
      <p:sp>
        <p:nvSpPr>
          <p:cNvPr name="TextBox 11" id="11"/>
          <p:cNvSpPr txBox="true"/>
          <p:nvPr/>
        </p:nvSpPr>
        <p:spPr>
          <a:xfrm rot="0">
            <a:off x="0" y="4990030"/>
            <a:ext cx="5961484" cy="455295"/>
          </a:xfrm>
          <a:prstGeom prst="rect">
            <a:avLst/>
          </a:prstGeom>
        </p:spPr>
        <p:txBody>
          <a:bodyPr anchor="t" rtlCol="false" tIns="0" lIns="0" bIns="0" rIns="0">
            <a:spAutoFit/>
          </a:bodyPr>
          <a:lstStyle/>
          <a:p>
            <a:pPr algn="ctr">
              <a:lnSpc>
                <a:spcPts val="3300"/>
              </a:lnSpc>
            </a:pPr>
            <a:r>
              <a:rPr lang="en-US" sz="3300" spc="141">
                <a:solidFill>
                  <a:srgbClr val="764652"/>
                </a:solidFill>
                <a:latin typeface="Bobby Jones"/>
                <a:ea typeface="Bobby Jones"/>
                <a:cs typeface="Bobby Jones"/>
                <a:sym typeface="Bobby Jones"/>
              </a:rPr>
              <a:t>ABSTRACT:</a:t>
            </a:r>
          </a:p>
        </p:txBody>
      </p:sp>
      <p:sp>
        <p:nvSpPr>
          <p:cNvPr name="TextBox 12" id="12"/>
          <p:cNvSpPr txBox="true"/>
          <p:nvPr/>
        </p:nvSpPr>
        <p:spPr>
          <a:xfrm rot="0">
            <a:off x="11035405" y="4990030"/>
            <a:ext cx="5961484" cy="455295"/>
          </a:xfrm>
          <a:prstGeom prst="rect">
            <a:avLst/>
          </a:prstGeom>
        </p:spPr>
        <p:txBody>
          <a:bodyPr anchor="t" rtlCol="false" tIns="0" lIns="0" bIns="0" rIns="0">
            <a:spAutoFit/>
          </a:bodyPr>
          <a:lstStyle/>
          <a:p>
            <a:pPr algn="ctr">
              <a:lnSpc>
                <a:spcPts val="3300"/>
              </a:lnSpc>
            </a:pPr>
            <a:r>
              <a:rPr lang="en-US" sz="3300" spc="141">
                <a:solidFill>
                  <a:srgbClr val="764652"/>
                </a:solidFill>
                <a:latin typeface="Bobby Jones"/>
                <a:ea typeface="Bobby Jones"/>
                <a:cs typeface="Bobby Jones"/>
                <a:sym typeface="Bobby Jones"/>
              </a:rPr>
              <a:t>DONNÉES EXTRAITES:</a:t>
            </a:r>
          </a:p>
        </p:txBody>
      </p:sp>
      <p:sp>
        <p:nvSpPr>
          <p:cNvPr name="TextBox 13" id="13"/>
          <p:cNvSpPr txBox="true"/>
          <p:nvPr/>
        </p:nvSpPr>
        <p:spPr>
          <a:xfrm rot="0">
            <a:off x="3746035" y="759554"/>
            <a:ext cx="10507694" cy="614723"/>
          </a:xfrm>
          <a:prstGeom prst="rect">
            <a:avLst/>
          </a:prstGeom>
        </p:spPr>
        <p:txBody>
          <a:bodyPr anchor="t" rtlCol="false" tIns="0" lIns="0" bIns="0" rIns="0">
            <a:spAutoFit/>
          </a:bodyPr>
          <a:lstStyle/>
          <a:p>
            <a:pPr algn="l">
              <a:lnSpc>
                <a:spcPts val="4800"/>
              </a:lnSpc>
            </a:pPr>
            <a:r>
              <a:rPr lang="en-US" sz="4033">
                <a:solidFill>
                  <a:srgbClr val="50242F"/>
                </a:solidFill>
                <a:latin typeface="Dosis"/>
                <a:ea typeface="Dosis"/>
                <a:cs typeface="Dosis"/>
                <a:sym typeface="Dosis"/>
              </a:rPr>
              <a:t>test d’ovulation</a:t>
            </a:r>
          </a:p>
        </p:txBody>
      </p:sp>
      <p:sp>
        <p:nvSpPr>
          <p:cNvPr name="TextBox 14" id="14"/>
          <p:cNvSpPr txBox="true"/>
          <p:nvPr/>
        </p:nvSpPr>
        <p:spPr>
          <a:xfrm rot="0">
            <a:off x="11307962" y="5990888"/>
            <a:ext cx="5951338" cy="1574335"/>
          </a:xfrm>
          <a:prstGeom prst="rect">
            <a:avLst/>
          </a:prstGeom>
        </p:spPr>
        <p:txBody>
          <a:bodyPr anchor="t" rtlCol="false" tIns="0" lIns="0" bIns="0" rIns="0">
            <a:spAutoFit/>
          </a:bodyPr>
          <a:lstStyle/>
          <a:p>
            <a:pPr algn="l">
              <a:lnSpc>
                <a:spcPts val="2539"/>
              </a:lnSpc>
            </a:pPr>
            <a:r>
              <a:rPr lang="en-US" sz="2133" b="true">
                <a:solidFill>
                  <a:srgbClr val="50242F"/>
                </a:solidFill>
                <a:latin typeface="Dosis Bold"/>
                <a:ea typeface="Dosis Bold"/>
                <a:cs typeface="Dosis Bold"/>
                <a:sym typeface="Dosis Bold"/>
              </a:rPr>
              <a:t>Methods: </a:t>
            </a:r>
            <a:r>
              <a:rPr lang="en-US" sz="2133">
                <a:solidFill>
                  <a:srgbClr val="50242F"/>
                </a:solidFill>
                <a:latin typeface="Dosis"/>
                <a:ea typeface="Dosis"/>
                <a:cs typeface="Dosis"/>
                <a:sym typeface="Dosis"/>
              </a:rPr>
              <a:t>We measured the concentrations of regular hCG and hyperglycosylated hCG (H-hCG, a large hCG variant) in 592 urines. Fifteen home devices were tested according to manufacturers' instructions with regular hCG and H-hCG diluted in urine.</a:t>
            </a:r>
          </a:p>
        </p:txBody>
      </p:sp>
      <p:sp>
        <p:nvSpPr>
          <p:cNvPr name="TextBox 15" id="15"/>
          <p:cNvSpPr txBox="true"/>
          <p:nvPr/>
        </p:nvSpPr>
        <p:spPr>
          <a:xfrm rot="0">
            <a:off x="371182" y="5814565"/>
            <a:ext cx="6615691" cy="2551485"/>
          </a:xfrm>
          <a:prstGeom prst="rect">
            <a:avLst/>
          </a:prstGeom>
        </p:spPr>
        <p:txBody>
          <a:bodyPr anchor="t" rtlCol="false" tIns="0" lIns="0" bIns="0" rIns="0">
            <a:spAutoFit/>
          </a:bodyPr>
          <a:lstStyle/>
          <a:p>
            <a:pPr algn="l">
              <a:lnSpc>
                <a:spcPts val="2583"/>
              </a:lnSpc>
            </a:pPr>
            <a:r>
              <a:rPr lang="en-US" sz="2170" b="true">
                <a:solidFill>
                  <a:srgbClr val="50242F"/>
                </a:solidFill>
                <a:latin typeface="Dosis Bold"/>
                <a:ea typeface="Dosis Bold"/>
                <a:cs typeface="Dosis Bold"/>
                <a:sym typeface="Dosis Bold"/>
              </a:rPr>
              <a:t>Abstrait</a:t>
            </a:r>
          </a:p>
          <a:p>
            <a:pPr algn="l">
              <a:lnSpc>
                <a:spcPts val="2583"/>
              </a:lnSpc>
            </a:pPr>
            <a:r>
              <a:rPr lang="en-US" sz="2170" b="true">
                <a:solidFill>
                  <a:srgbClr val="50242F"/>
                </a:solidFill>
                <a:latin typeface="Dosis Bold"/>
                <a:ea typeface="Dosis Bold"/>
                <a:cs typeface="Dosis Bold"/>
                <a:sym typeface="Dosis Bold"/>
              </a:rPr>
              <a:t>Background: </a:t>
            </a:r>
            <a:r>
              <a:rPr lang="en-US" sz="2170">
                <a:solidFill>
                  <a:srgbClr val="50242F"/>
                </a:solidFill>
                <a:latin typeface="Dosis"/>
                <a:ea typeface="Dosis"/>
                <a:cs typeface="Dosis"/>
                <a:sym typeface="Dosis"/>
              </a:rPr>
              <a:t>Home pregnancy testing devices claim &gt;99% diagnostic accuracy for pregnancy and utility on the first day of the missed menses or earlier. We investigated the forms of human chorionic gonadotropin (hCG) in early pregnancy urines, the diagnostic accuracy claim, and the abilities of 15 devices to detect the different forms of hCG.</a:t>
            </a:r>
          </a:p>
          <a:p>
            <a:pPr algn="l">
              <a:lnSpc>
                <a:spcPts val="2583"/>
              </a:lnSpc>
            </a:pPr>
          </a:p>
        </p:txBody>
      </p:sp>
    </p:spTree>
  </p:cSld>
  <p:clrMapOvr>
    <a:masterClrMapping/>
  </p:clrMapOvr>
</p:sld>
</file>

<file path=ppt/slides/slide7.xml><?xml version="1.0" encoding="utf-8"?>
<p:sld xmlns:p="http://schemas.openxmlformats.org/presentationml/2006/main" xmlns:a="http://schemas.openxmlformats.org/drawingml/2006/main">
  <p:cSld>
    <p:bg>
      <p:bgPr>
        <a:gradFill rotWithShape="true">
          <a:gsLst>
            <a:gs pos="0">
              <a:srgbClr val="FFF7AD">
                <a:alpha val="100000"/>
              </a:srgbClr>
            </a:gs>
            <a:gs pos="100000">
              <a:srgbClr val="FFA9F9">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3335825" y="5420389"/>
            <a:ext cx="11616350" cy="1167753"/>
          </a:xfrm>
          <a:prstGeom prst="rect">
            <a:avLst/>
          </a:prstGeom>
        </p:spPr>
        <p:txBody>
          <a:bodyPr anchor="t" rtlCol="false" tIns="0" lIns="0" bIns="0" rIns="0">
            <a:spAutoFit/>
          </a:bodyPr>
          <a:lstStyle/>
          <a:p>
            <a:pPr algn="ctr" marL="0" indent="0" lvl="0">
              <a:lnSpc>
                <a:spcPts val="8561"/>
              </a:lnSpc>
            </a:pPr>
            <a:r>
              <a:rPr lang="en-US" sz="9108" spc="409" strike="noStrike" u="none">
                <a:solidFill>
                  <a:srgbClr val="F1EEEB"/>
                </a:solidFill>
                <a:latin typeface="Anton"/>
                <a:ea typeface="Anton"/>
                <a:cs typeface="Anton"/>
                <a:sym typeface="Anton"/>
              </a:rPr>
              <a:t>POUR VOTRE ATTENTION !</a:t>
            </a:r>
          </a:p>
        </p:txBody>
      </p:sp>
      <p:sp>
        <p:nvSpPr>
          <p:cNvPr name="TextBox 3" id="3"/>
          <p:cNvSpPr txBox="true"/>
          <p:nvPr/>
        </p:nvSpPr>
        <p:spPr>
          <a:xfrm rot="0">
            <a:off x="4729703" y="4270358"/>
            <a:ext cx="8828594" cy="1124044"/>
          </a:xfrm>
          <a:prstGeom prst="rect">
            <a:avLst/>
          </a:prstGeom>
        </p:spPr>
        <p:txBody>
          <a:bodyPr anchor="t" rtlCol="false" tIns="0" lIns="0" bIns="0" rIns="0">
            <a:spAutoFit/>
          </a:bodyPr>
          <a:lstStyle/>
          <a:p>
            <a:pPr algn="ctr">
              <a:lnSpc>
                <a:spcPts val="7364"/>
              </a:lnSpc>
            </a:pPr>
            <a:r>
              <a:rPr lang="en-US" sz="11157" spc="145">
                <a:solidFill>
                  <a:srgbClr val="F1EEEB"/>
                </a:solidFill>
                <a:latin typeface="Sloop Script Pro"/>
                <a:ea typeface="Sloop Script Pro"/>
                <a:cs typeface="Sloop Script Pro"/>
                <a:sym typeface="Sloop Script Pro"/>
              </a:rPr>
              <a:t>Un grand merci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DAGzx6tSsZM</dc:identifier>
  <dcterms:modified xsi:type="dcterms:W3CDTF">2011-08-01T06:04:30Z</dcterms:modified>
  <cp:revision>1</cp:revision>
  <dc:title>projet:start’up</dc:title>
</cp:coreProperties>
</file>