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9" r:id="rId3"/>
    <p:sldId id="281" r:id="rId4"/>
    <p:sldId id="257" r:id="rId5"/>
    <p:sldId id="258" r:id="rId6"/>
    <p:sldId id="260" r:id="rId7"/>
    <p:sldId id="261" r:id="rId8"/>
    <p:sldId id="273" r:id="rId9"/>
    <p:sldId id="272" r:id="rId10"/>
    <p:sldId id="263" r:id="rId11"/>
    <p:sldId id="267" r:id="rId12"/>
    <p:sldId id="268" r:id="rId13"/>
    <p:sldId id="269" r:id="rId14"/>
    <p:sldId id="274" r:id="rId15"/>
    <p:sldId id="275" r:id="rId16"/>
    <p:sldId id="277" r:id="rId17"/>
    <p:sldId id="283" r:id="rId18"/>
    <p:sldId id="278" r:id="rId19"/>
  </p:sldIdLst>
  <p:sldSz cx="9144000" cy="6858000" type="screen4x3"/>
  <p:notesSz cx="7099300" cy="10234613"/>
  <p:custDataLst>
    <p:tags r:id="rId20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B36E24-30A9-4027-9A40-587AA993C1C5}" type="doc">
      <dgm:prSet loTypeId="urn:microsoft.com/office/officeart/2005/8/layout/vList5" loCatId="list" qsTypeId="urn:microsoft.com/office/officeart/2005/8/quickstyle/simple1" qsCatId="simple" csTypeId="urn:microsoft.com/office/officeart/2005/8/colors/accent2_3" csCatId="accent2"/>
      <dgm:spPr/>
      <dgm:t>
        <a:bodyPr/>
        <a:lstStyle/>
        <a:p>
          <a:endParaRPr lang="fr-FR"/>
        </a:p>
      </dgm:t>
    </dgm:pt>
    <dgm:pt modelId="{02779CC6-9448-40B0-B4DC-1B14BAFBC61F}">
      <dgm:prSet/>
      <dgm:spPr/>
      <dgm:t>
        <a:bodyPr/>
        <a:lstStyle/>
        <a:p>
          <a:pPr rtl="0"/>
          <a:r>
            <a:rPr lang="fr-FR" dirty="0" smtClean="0"/>
            <a:t>Administrateur</a:t>
          </a:r>
          <a:endParaRPr lang="fr-FR" dirty="0"/>
        </a:p>
      </dgm:t>
    </dgm:pt>
    <dgm:pt modelId="{E9D0F075-4DF9-46A5-A513-FAF79044309E}" type="parTrans" cxnId="{595D5DFC-55D7-4ADA-98E7-C1BD4EC5E446}">
      <dgm:prSet/>
      <dgm:spPr/>
      <dgm:t>
        <a:bodyPr/>
        <a:lstStyle/>
        <a:p>
          <a:endParaRPr lang="fr-FR"/>
        </a:p>
      </dgm:t>
    </dgm:pt>
    <dgm:pt modelId="{B6DDCC19-7785-4D52-A618-5F701A379224}" type="sibTrans" cxnId="{595D5DFC-55D7-4ADA-98E7-C1BD4EC5E446}">
      <dgm:prSet/>
      <dgm:spPr/>
      <dgm:t>
        <a:bodyPr/>
        <a:lstStyle/>
        <a:p>
          <a:endParaRPr lang="fr-FR"/>
        </a:p>
      </dgm:t>
    </dgm:pt>
    <dgm:pt modelId="{B05ED978-1157-49C6-BF25-EA214B002AEB}">
      <dgm:prSet/>
      <dgm:spPr/>
      <dgm:t>
        <a:bodyPr/>
        <a:lstStyle/>
        <a:p>
          <a:pPr rtl="0"/>
          <a:r>
            <a:rPr lang="fr-FR" dirty="0" smtClean="0"/>
            <a:t>Il administre les accès à la plateforme pour tous</a:t>
          </a:r>
          <a:endParaRPr lang="fr-FR" dirty="0"/>
        </a:p>
      </dgm:t>
    </dgm:pt>
    <dgm:pt modelId="{1297610A-111C-4A22-9B65-F8BB425685EF}" type="parTrans" cxnId="{74F911E1-0D69-4658-BBE6-CED7B92EBE71}">
      <dgm:prSet/>
      <dgm:spPr/>
      <dgm:t>
        <a:bodyPr/>
        <a:lstStyle/>
        <a:p>
          <a:endParaRPr lang="fr-FR"/>
        </a:p>
      </dgm:t>
    </dgm:pt>
    <dgm:pt modelId="{668BAC4A-DAC2-44AE-B7F2-FDC214AD6EE9}" type="sibTrans" cxnId="{74F911E1-0D69-4658-BBE6-CED7B92EBE71}">
      <dgm:prSet/>
      <dgm:spPr/>
      <dgm:t>
        <a:bodyPr/>
        <a:lstStyle/>
        <a:p>
          <a:endParaRPr lang="fr-FR"/>
        </a:p>
      </dgm:t>
    </dgm:pt>
    <dgm:pt modelId="{6DAA6716-463D-476D-BB85-013C11E39A34}">
      <dgm:prSet/>
      <dgm:spPr/>
      <dgm:t>
        <a:bodyPr/>
        <a:lstStyle/>
        <a:p>
          <a:pPr rtl="0"/>
          <a:r>
            <a:rPr lang="fr-FR" dirty="0" smtClean="0"/>
            <a:t>Il gère la création des espaces et les ouvertures de cours.</a:t>
          </a:r>
          <a:endParaRPr lang="fr-FR" dirty="0"/>
        </a:p>
      </dgm:t>
    </dgm:pt>
    <dgm:pt modelId="{6AA0EA89-C752-4488-ABD0-732496E4EF93}" type="parTrans" cxnId="{A3136D3E-93A7-4D43-93DC-BC2007252AFC}">
      <dgm:prSet/>
      <dgm:spPr/>
      <dgm:t>
        <a:bodyPr/>
        <a:lstStyle/>
        <a:p>
          <a:endParaRPr lang="fr-FR"/>
        </a:p>
      </dgm:t>
    </dgm:pt>
    <dgm:pt modelId="{C42B0233-441B-4049-9B3B-3FFE35B0F395}" type="sibTrans" cxnId="{A3136D3E-93A7-4D43-93DC-BC2007252AFC}">
      <dgm:prSet/>
      <dgm:spPr/>
      <dgm:t>
        <a:bodyPr/>
        <a:lstStyle/>
        <a:p>
          <a:endParaRPr lang="fr-FR"/>
        </a:p>
      </dgm:t>
    </dgm:pt>
    <dgm:pt modelId="{31D733F7-34E9-4951-9C5E-F3A87C9CE2F8}">
      <dgm:prSet/>
      <dgm:spPr/>
      <dgm:t>
        <a:bodyPr/>
        <a:lstStyle/>
        <a:p>
          <a:pPr rtl="0"/>
          <a:r>
            <a:rPr lang="fr-FR" dirty="0" smtClean="0"/>
            <a:t>Gestionnaire de cours</a:t>
          </a:r>
          <a:endParaRPr lang="fr-FR" dirty="0"/>
        </a:p>
      </dgm:t>
    </dgm:pt>
    <dgm:pt modelId="{27CC105F-8899-4908-8494-728D195A3E33}" type="parTrans" cxnId="{03E5E22A-86BD-4EE2-8639-5FFEF4A972A6}">
      <dgm:prSet/>
      <dgm:spPr/>
      <dgm:t>
        <a:bodyPr/>
        <a:lstStyle/>
        <a:p>
          <a:endParaRPr lang="fr-FR"/>
        </a:p>
      </dgm:t>
    </dgm:pt>
    <dgm:pt modelId="{68C2E229-A555-4CD4-938C-1AF263C83884}" type="sibTrans" cxnId="{03E5E22A-86BD-4EE2-8639-5FFEF4A972A6}">
      <dgm:prSet/>
      <dgm:spPr/>
      <dgm:t>
        <a:bodyPr/>
        <a:lstStyle/>
        <a:p>
          <a:endParaRPr lang="fr-FR"/>
        </a:p>
      </dgm:t>
    </dgm:pt>
    <dgm:pt modelId="{787B8AFB-00B0-47B2-92C5-193DF9022B17}">
      <dgm:prSet/>
      <dgm:spPr/>
      <dgm:t>
        <a:bodyPr/>
        <a:lstStyle/>
        <a:p>
          <a:pPr rtl="0"/>
          <a:r>
            <a:rPr lang="fr-FR" dirty="0" smtClean="0"/>
            <a:t>Il initie, maintient, gère, supervise les cours. </a:t>
          </a:r>
          <a:endParaRPr lang="fr-FR" dirty="0"/>
        </a:p>
      </dgm:t>
    </dgm:pt>
    <dgm:pt modelId="{1DD76624-9617-441E-96BF-C0E70C952193}" type="parTrans" cxnId="{05886A37-3579-4D4B-8C8D-98E36CEA4576}">
      <dgm:prSet/>
      <dgm:spPr/>
      <dgm:t>
        <a:bodyPr/>
        <a:lstStyle/>
        <a:p>
          <a:endParaRPr lang="fr-FR"/>
        </a:p>
      </dgm:t>
    </dgm:pt>
    <dgm:pt modelId="{D073FD44-6CDE-45A7-83D9-4EF4C14F6229}" type="sibTrans" cxnId="{05886A37-3579-4D4B-8C8D-98E36CEA4576}">
      <dgm:prSet/>
      <dgm:spPr/>
      <dgm:t>
        <a:bodyPr/>
        <a:lstStyle/>
        <a:p>
          <a:endParaRPr lang="fr-FR"/>
        </a:p>
      </dgm:t>
    </dgm:pt>
    <dgm:pt modelId="{C57713A5-6ACB-4839-A335-5ACB4BB2B3E7}">
      <dgm:prSet/>
      <dgm:spPr/>
      <dgm:t>
        <a:bodyPr/>
        <a:lstStyle/>
        <a:p>
          <a:pPr rtl="0"/>
          <a:r>
            <a:rPr lang="fr-FR" dirty="0" smtClean="0"/>
            <a:t>Il gère les suppressions de cours</a:t>
          </a:r>
          <a:endParaRPr lang="fr-FR" dirty="0"/>
        </a:p>
      </dgm:t>
    </dgm:pt>
    <dgm:pt modelId="{2C0F8E4F-B610-4D8C-A43A-9DB0FD8FDFCB}" type="parTrans" cxnId="{F5311ED4-3046-4812-8C04-6CD98DF425C8}">
      <dgm:prSet/>
      <dgm:spPr/>
      <dgm:t>
        <a:bodyPr/>
        <a:lstStyle/>
        <a:p>
          <a:endParaRPr lang="fr-FR"/>
        </a:p>
      </dgm:t>
    </dgm:pt>
    <dgm:pt modelId="{B048252F-EF9E-49D6-A829-DC88CDB5FDB2}" type="sibTrans" cxnId="{F5311ED4-3046-4812-8C04-6CD98DF425C8}">
      <dgm:prSet/>
      <dgm:spPr/>
      <dgm:t>
        <a:bodyPr/>
        <a:lstStyle/>
        <a:p>
          <a:endParaRPr lang="fr-FR"/>
        </a:p>
      </dgm:t>
    </dgm:pt>
    <dgm:pt modelId="{3C982E57-B2D9-4E41-8426-04415C2E4DD0}">
      <dgm:prSet/>
      <dgm:spPr/>
      <dgm:t>
        <a:bodyPr/>
        <a:lstStyle/>
        <a:p>
          <a:pPr rtl="0"/>
          <a:r>
            <a:rPr lang="fr-FR" dirty="0" smtClean="0"/>
            <a:t>Enseignant</a:t>
          </a:r>
          <a:endParaRPr lang="fr-FR" dirty="0"/>
        </a:p>
      </dgm:t>
    </dgm:pt>
    <dgm:pt modelId="{A7630F8F-C9E0-426B-B4F0-D2C6EA8F74D7}" type="parTrans" cxnId="{565D5CC3-CEEF-4E9B-B914-D2B5AD558F1E}">
      <dgm:prSet/>
      <dgm:spPr/>
      <dgm:t>
        <a:bodyPr/>
        <a:lstStyle/>
        <a:p>
          <a:endParaRPr lang="fr-FR"/>
        </a:p>
      </dgm:t>
    </dgm:pt>
    <dgm:pt modelId="{6174606F-4EAA-4074-A50E-55A90820BD2B}" type="sibTrans" cxnId="{565D5CC3-CEEF-4E9B-B914-D2B5AD558F1E}">
      <dgm:prSet/>
      <dgm:spPr/>
      <dgm:t>
        <a:bodyPr/>
        <a:lstStyle/>
        <a:p>
          <a:endParaRPr lang="fr-FR"/>
        </a:p>
      </dgm:t>
    </dgm:pt>
    <dgm:pt modelId="{9DFB2012-373E-43E5-B26A-C66D06ECB795}">
      <dgm:prSet/>
      <dgm:spPr/>
      <dgm:t>
        <a:bodyPr/>
        <a:lstStyle/>
        <a:p>
          <a:pPr rtl="0"/>
          <a:r>
            <a:rPr lang="fr-FR" dirty="0" smtClean="0"/>
            <a:t>Il a le contrôle d'un cours spécifique (paramétrage, réglage, édition) et des activités des étudiants qui y sont inscrits. </a:t>
          </a:r>
          <a:endParaRPr lang="fr-FR" dirty="0"/>
        </a:p>
      </dgm:t>
    </dgm:pt>
    <dgm:pt modelId="{4DBCAB6C-3A9E-48BC-9E54-D316451A4633}" type="parTrans" cxnId="{0173DD56-88F7-4522-A31B-B61EDE9C1863}">
      <dgm:prSet/>
      <dgm:spPr/>
      <dgm:t>
        <a:bodyPr/>
        <a:lstStyle/>
        <a:p>
          <a:endParaRPr lang="fr-FR"/>
        </a:p>
      </dgm:t>
    </dgm:pt>
    <dgm:pt modelId="{7B8F6857-5A82-4209-9AAA-931A81782094}" type="sibTrans" cxnId="{0173DD56-88F7-4522-A31B-B61EDE9C1863}">
      <dgm:prSet/>
      <dgm:spPr/>
      <dgm:t>
        <a:bodyPr/>
        <a:lstStyle/>
        <a:p>
          <a:endParaRPr lang="fr-FR"/>
        </a:p>
      </dgm:t>
    </dgm:pt>
    <dgm:pt modelId="{70B677A7-A8FD-4B74-9786-1053E3063254}">
      <dgm:prSet/>
      <dgm:spPr/>
      <dgm:t>
        <a:bodyPr/>
        <a:lstStyle/>
        <a:p>
          <a:pPr rtl="0"/>
          <a:r>
            <a:rPr lang="fr-FR" dirty="0" smtClean="0"/>
            <a:t>Enseignant non éditeur</a:t>
          </a:r>
          <a:endParaRPr lang="fr-FR" dirty="0"/>
        </a:p>
      </dgm:t>
    </dgm:pt>
    <dgm:pt modelId="{29A0B1AC-8944-437E-9600-9AACE4A96BAC}" type="parTrans" cxnId="{A4F11EC7-748B-48F4-9BE5-01403E8B4603}">
      <dgm:prSet/>
      <dgm:spPr/>
      <dgm:t>
        <a:bodyPr/>
        <a:lstStyle/>
        <a:p>
          <a:endParaRPr lang="fr-FR"/>
        </a:p>
      </dgm:t>
    </dgm:pt>
    <dgm:pt modelId="{78B2602C-D70E-42BF-8F69-58AFCC23C221}" type="sibTrans" cxnId="{A4F11EC7-748B-48F4-9BE5-01403E8B4603}">
      <dgm:prSet/>
      <dgm:spPr/>
      <dgm:t>
        <a:bodyPr/>
        <a:lstStyle/>
        <a:p>
          <a:endParaRPr lang="fr-FR"/>
        </a:p>
      </dgm:t>
    </dgm:pt>
    <dgm:pt modelId="{C3C52138-1BC0-4B79-B0E2-2948353F9514}">
      <dgm:prSet/>
      <dgm:spPr/>
      <dgm:t>
        <a:bodyPr/>
        <a:lstStyle/>
        <a:p>
          <a:pPr rtl="0"/>
          <a:r>
            <a:rPr lang="fr-FR" dirty="0" smtClean="0"/>
            <a:t>C’est le tuteur : il peut voir et évaluer les activités (devoirs, tests, forums, etc.) des étudiants.</a:t>
          </a:r>
          <a:endParaRPr lang="fr-FR" dirty="0"/>
        </a:p>
      </dgm:t>
    </dgm:pt>
    <dgm:pt modelId="{0D375F1D-808D-448B-AFA3-C2C248BDEBB9}" type="parTrans" cxnId="{96B556E1-A596-4537-83FD-3796572198B0}">
      <dgm:prSet/>
      <dgm:spPr/>
      <dgm:t>
        <a:bodyPr/>
        <a:lstStyle/>
        <a:p>
          <a:endParaRPr lang="fr-FR"/>
        </a:p>
      </dgm:t>
    </dgm:pt>
    <dgm:pt modelId="{D2A5CAAE-F434-442B-A8DE-E193DEAF204B}" type="sibTrans" cxnId="{96B556E1-A596-4537-83FD-3796572198B0}">
      <dgm:prSet/>
      <dgm:spPr/>
      <dgm:t>
        <a:bodyPr/>
        <a:lstStyle/>
        <a:p>
          <a:endParaRPr lang="fr-FR"/>
        </a:p>
      </dgm:t>
    </dgm:pt>
    <dgm:pt modelId="{606CF458-1F6A-4C40-99FF-DFFA4756268C}">
      <dgm:prSet/>
      <dgm:spPr/>
      <dgm:t>
        <a:bodyPr/>
        <a:lstStyle/>
        <a:p>
          <a:pPr rtl="0"/>
          <a:r>
            <a:rPr lang="fr-FR" dirty="0" smtClean="0"/>
            <a:t>Etudiant</a:t>
          </a:r>
          <a:endParaRPr lang="fr-FR" dirty="0"/>
        </a:p>
      </dgm:t>
    </dgm:pt>
    <dgm:pt modelId="{B0398FD8-530F-4CDE-A64F-5B380EB1E8D6}" type="parTrans" cxnId="{38D554BC-04E3-4B18-9EB7-45B3D6339864}">
      <dgm:prSet/>
      <dgm:spPr/>
      <dgm:t>
        <a:bodyPr/>
        <a:lstStyle/>
        <a:p>
          <a:endParaRPr lang="fr-FR"/>
        </a:p>
      </dgm:t>
    </dgm:pt>
    <dgm:pt modelId="{D7048F86-511C-4E61-BA2E-87606A2BC66D}" type="sibTrans" cxnId="{38D554BC-04E3-4B18-9EB7-45B3D6339864}">
      <dgm:prSet/>
      <dgm:spPr/>
      <dgm:t>
        <a:bodyPr/>
        <a:lstStyle/>
        <a:p>
          <a:endParaRPr lang="fr-FR"/>
        </a:p>
      </dgm:t>
    </dgm:pt>
    <dgm:pt modelId="{87B2E550-FC67-445F-8774-DFB211E35DD7}">
      <dgm:prSet/>
      <dgm:spPr/>
      <dgm:t>
        <a:bodyPr/>
        <a:lstStyle/>
        <a:p>
          <a:pPr rtl="0"/>
          <a:r>
            <a:rPr lang="fr-FR" dirty="0" smtClean="0"/>
            <a:t>L’étudiant peut consulter les ressources du cours et participe aux activités d’apprentissages</a:t>
          </a:r>
          <a:endParaRPr lang="fr-FR" dirty="0"/>
        </a:p>
      </dgm:t>
    </dgm:pt>
    <dgm:pt modelId="{CADE6CCE-63CB-416A-913B-B2FB7EEBD6B2}" type="parTrans" cxnId="{85627D88-B5F6-44A6-868F-902280320E06}">
      <dgm:prSet/>
      <dgm:spPr/>
      <dgm:t>
        <a:bodyPr/>
        <a:lstStyle/>
        <a:p>
          <a:endParaRPr lang="fr-FR"/>
        </a:p>
      </dgm:t>
    </dgm:pt>
    <dgm:pt modelId="{7D8711AC-C872-4AD2-8304-4590045DE549}" type="sibTrans" cxnId="{85627D88-B5F6-44A6-868F-902280320E06}">
      <dgm:prSet/>
      <dgm:spPr/>
      <dgm:t>
        <a:bodyPr/>
        <a:lstStyle/>
        <a:p>
          <a:endParaRPr lang="fr-FR"/>
        </a:p>
      </dgm:t>
    </dgm:pt>
    <dgm:pt modelId="{502E6A34-0C39-4710-8A8E-813ED7CEE4BA}">
      <dgm:prSet/>
      <dgm:spPr/>
      <dgm:t>
        <a:bodyPr/>
        <a:lstStyle/>
        <a:p>
          <a:pPr rtl="0"/>
          <a:r>
            <a:rPr lang="fr-FR" dirty="0" smtClean="0"/>
            <a:t>Invité</a:t>
          </a:r>
          <a:endParaRPr lang="fr-FR" dirty="0"/>
        </a:p>
      </dgm:t>
    </dgm:pt>
    <dgm:pt modelId="{4B39F227-CE36-4F80-BA67-491BDDFE0C7D}" type="parTrans" cxnId="{74EFDB3F-57B0-46D7-A922-F1C4DCB9B367}">
      <dgm:prSet/>
      <dgm:spPr/>
      <dgm:t>
        <a:bodyPr/>
        <a:lstStyle/>
        <a:p>
          <a:endParaRPr lang="fr-FR"/>
        </a:p>
      </dgm:t>
    </dgm:pt>
    <dgm:pt modelId="{7BDEED41-274E-490E-A435-6E458985BFDF}" type="sibTrans" cxnId="{74EFDB3F-57B0-46D7-A922-F1C4DCB9B367}">
      <dgm:prSet/>
      <dgm:spPr/>
      <dgm:t>
        <a:bodyPr/>
        <a:lstStyle/>
        <a:p>
          <a:endParaRPr lang="fr-FR"/>
        </a:p>
      </dgm:t>
    </dgm:pt>
    <dgm:pt modelId="{8DB4919B-636E-4853-8F17-D12BFEDDF3BF}">
      <dgm:prSet/>
      <dgm:spPr/>
      <dgm:t>
        <a:bodyPr/>
        <a:lstStyle/>
        <a:p>
          <a:pPr rtl="0"/>
          <a:r>
            <a:rPr lang="fr-FR" dirty="0" smtClean="0"/>
            <a:t>L’invité ne peut que consulter le cours, sans y participer</a:t>
          </a:r>
          <a:endParaRPr lang="fr-FR" dirty="0"/>
        </a:p>
      </dgm:t>
    </dgm:pt>
    <dgm:pt modelId="{CDF370E8-5CFC-4333-9292-4BF887476073}" type="parTrans" cxnId="{55049AB0-9591-414F-BDC0-AF38BE743CFE}">
      <dgm:prSet/>
      <dgm:spPr/>
      <dgm:t>
        <a:bodyPr/>
        <a:lstStyle/>
        <a:p>
          <a:endParaRPr lang="fr-FR"/>
        </a:p>
      </dgm:t>
    </dgm:pt>
    <dgm:pt modelId="{69B2ECAD-67A5-4360-BA3B-FFE52252FD18}" type="sibTrans" cxnId="{55049AB0-9591-414F-BDC0-AF38BE743CFE}">
      <dgm:prSet/>
      <dgm:spPr/>
      <dgm:t>
        <a:bodyPr/>
        <a:lstStyle/>
        <a:p>
          <a:endParaRPr lang="fr-FR"/>
        </a:p>
      </dgm:t>
    </dgm:pt>
    <dgm:pt modelId="{F8DEC7E1-8D78-4E05-B2DD-7DF90F77A9BF}" type="pres">
      <dgm:prSet presAssocID="{F5B36E24-30A9-4027-9A40-587AA993C1C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C5494E3-AA94-4D1A-BCDD-2070C946D8AF}" type="pres">
      <dgm:prSet presAssocID="{02779CC6-9448-40B0-B4DC-1B14BAFBC61F}" presName="linNode" presStyleCnt="0"/>
      <dgm:spPr/>
    </dgm:pt>
    <dgm:pt modelId="{F8700FB1-AD01-44F1-BC3B-95E414C486EA}" type="pres">
      <dgm:prSet presAssocID="{02779CC6-9448-40B0-B4DC-1B14BAFBC61F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3219AF4-0046-43B3-B157-E4E83CDA5D6E}" type="pres">
      <dgm:prSet presAssocID="{02779CC6-9448-40B0-B4DC-1B14BAFBC61F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0E57444-E800-478D-9FD7-86C019DB0480}" type="pres">
      <dgm:prSet presAssocID="{B6DDCC19-7785-4D52-A618-5F701A379224}" presName="sp" presStyleCnt="0"/>
      <dgm:spPr/>
    </dgm:pt>
    <dgm:pt modelId="{29D6EDB1-6A9C-4166-8D9B-CA534DC471CC}" type="pres">
      <dgm:prSet presAssocID="{31D733F7-34E9-4951-9C5E-F3A87C9CE2F8}" presName="linNode" presStyleCnt="0"/>
      <dgm:spPr/>
    </dgm:pt>
    <dgm:pt modelId="{056D0F3E-124D-420F-95D6-661A95FED59D}" type="pres">
      <dgm:prSet presAssocID="{31D733F7-34E9-4951-9C5E-F3A87C9CE2F8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F2142E3-09C5-43CC-8C01-5CA81BA21222}" type="pres">
      <dgm:prSet presAssocID="{31D733F7-34E9-4951-9C5E-F3A87C9CE2F8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734FA45-196F-43D0-994E-7E58AA656849}" type="pres">
      <dgm:prSet presAssocID="{68C2E229-A555-4CD4-938C-1AF263C83884}" presName="sp" presStyleCnt="0"/>
      <dgm:spPr/>
    </dgm:pt>
    <dgm:pt modelId="{264AFFE8-C8BD-4D50-921B-57B9F630C4C4}" type="pres">
      <dgm:prSet presAssocID="{3C982E57-B2D9-4E41-8426-04415C2E4DD0}" presName="linNode" presStyleCnt="0"/>
      <dgm:spPr/>
    </dgm:pt>
    <dgm:pt modelId="{74D5F609-2787-499E-9ACB-16EB93489760}" type="pres">
      <dgm:prSet presAssocID="{3C982E57-B2D9-4E41-8426-04415C2E4DD0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8EEA334-C248-4412-9B2F-97B915D984FA}" type="pres">
      <dgm:prSet presAssocID="{3C982E57-B2D9-4E41-8426-04415C2E4DD0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A12795F-116C-40E2-9411-87E628351F6D}" type="pres">
      <dgm:prSet presAssocID="{6174606F-4EAA-4074-A50E-55A90820BD2B}" presName="sp" presStyleCnt="0"/>
      <dgm:spPr/>
    </dgm:pt>
    <dgm:pt modelId="{FB314FA4-F9D9-41A9-83D3-12EBF07D4E4E}" type="pres">
      <dgm:prSet presAssocID="{70B677A7-A8FD-4B74-9786-1053E3063254}" presName="linNode" presStyleCnt="0"/>
      <dgm:spPr/>
    </dgm:pt>
    <dgm:pt modelId="{F233F386-4D37-4CD7-BD38-E520794F9A88}" type="pres">
      <dgm:prSet presAssocID="{70B677A7-A8FD-4B74-9786-1053E3063254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74CD458-05B3-467A-8549-65DC60F4C31A}" type="pres">
      <dgm:prSet presAssocID="{70B677A7-A8FD-4B74-9786-1053E3063254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F29BF95-ED91-4E6B-867A-8D0E8966B0BD}" type="pres">
      <dgm:prSet presAssocID="{78B2602C-D70E-42BF-8F69-58AFCC23C221}" presName="sp" presStyleCnt="0"/>
      <dgm:spPr/>
    </dgm:pt>
    <dgm:pt modelId="{D7F21C30-29BB-4B99-8EDB-FD5D06CC55E6}" type="pres">
      <dgm:prSet presAssocID="{606CF458-1F6A-4C40-99FF-DFFA4756268C}" presName="linNode" presStyleCnt="0"/>
      <dgm:spPr/>
    </dgm:pt>
    <dgm:pt modelId="{A6D22675-B4E1-4F00-B334-D0B7D6217D88}" type="pres">
      <dgm:prSet presAssocID="{606CF458-1F6A-4C40-99FF-DFFA4756268C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05BA647-B361-4A4C-A978-49AD014F005A}" type="pres">
      <dgm:prSet presAssocID="{606CF458-1F6A-4C40-99FF-DFFA4756268C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E7BD0D5-4959-4555-B800-2FF23E983583}" type="pres">
      <dgm:prSet presAssocID="{D7048F86-511C-4E61-BA2E-87606A2BC66D}" presName="sp" presStyleCnt="0"/>
      <dgm:spPr/>
    </dgm:pt>
    <dgm:pt modelId="{ADABFDD6-1073-4989-9852-57D1181DE74F}" type="pres">
      <dgm:prSet presAssocID="{502E6A34-0C39-4710-8A8E-813ED7CEE4BA}" presName="linNode" presStyleCnt="0"/>
      <dgm:spPr/>
    </dgm:pt>
    <dgm:pt modelId="{5D7670F1-54C2-42E9-BE65-4DD528792B7C}" type="pres">
      <dgm:prSet presAssocID="{502E6A34-0C39-4710-8A8E-813ED7CEE4BA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A6B98B4-4ACB-48E5-A712-38D576A5A3F8}" type="pres">
      <dgm:prSet presAssocID="{502E6A34-0C39-4710-8A8E-813ED7CEE4BA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E3D9B5E-B7C9-453C-9336-D9FFDD5218C4}" type="presOf" srcId="{70B677A7-A8FD-4B74-9786-1053E3063254}" destId="{F233F386-4D37-4CD7-BD38-E520794F9A88}" srcOrd="0" destOrd="0" presId="urn:microsoft.com/office/officeart/2005/8/layout/vList5"/>
    <dgm:cxn modelId="{13E84ADE-092C-4562-B8C4-96FAFE088315}" type="presOf" srcId="{F5B36E24-30A9-4027-9A40-587AA993C1C5}" destId="{F8DEC7E1-8D78-4E05-B2DD-7DF90F77A9BF}" srcOrd="0" destOrd="0" presId="urn:microsoft.com/office/officeart/2005/8/layout/vList5"/>
    <dgm:cxn modelId="{05F60896-F5C1-4666-B207-470385899555}" type="presOf" srcId="{87B2E550-FC67-445F-8774-DFB211E35DD7}" destId="{F05BA647-B361-4A4C-A978-49AD014F005A}" srcOrd="0" destOrd="0" presId="urn:microsoft.com/office/officeart/2005/8/layout/vList5"/>
    <dgm:cxn modelId="{565D5CC3-CEEF-4E9B-B914-D2B5AD558F1E}" srcId="{F5B36E24-30A9-4027-9A40-587AA993C1C5}" destId="{3C982E57-B2D9-4E41-8426-04415C2E4DD0}" srcOrd="2" destOrd="0" parTransId="{A7630F8F-C9E0-426B-B4F0-D2C6EA8F74D7}" sibTransId="{6174606F-4EAA-4074-A50E-55A90820BD2B}"/>
    <dgm:cxn modelId="{96B556E1-A596-4537-83FD-3796572198B0}" srcId="{70B677A7-A8FD-4B74-9786-1053E3063254}" destId="{C3C52138-1BC0-4B79-B0E2-2948353F9514}" srcOrd="0" destOrd="0" parTransId="{0D375F1D-808D-448B-AFA3-C2C248BDEBB9}" sibTransId="{D2A5CAAE-F434-442B-A8DE-E193DEAF204B}"/>
    <dgm:cxn modelId="{595D5DFC-55D7-4ADA-98E7-C1BD4EC5E446}" srcId="{F5B36E24-30A9-4027-9A40-587AA993C1C5}" destId="{02779CC6-9448-40B0-B4DC-1B14BAFBC61F}" srcOrd="0" destOrd="0" parTransId="{E9D0F075-4DF9-46A5-A513-FAF79044309E}" sibTransId="{B6DDCC19-7785-4D52-A618-5F701A379224}"/>
    <dgm:cxn modelId="{FEC965D8-B7BE-4D3F-92ED-D9B7E3663756}" type="presOf" srcId="{8DB4919B-636E-4853-8F17-D12BFEDDF3BF}" destId="{9A6B98B4-4ACB-48E5-A712-38D576A5A3F8}" srcOrd="0" destOrd="0" presId="urn:microsoft.com/office/officeart/2005/8/layout/vList5"/>
    <dgm:cxn modelId="{28417BBC-F10A-4DF5-BD15-D97F0E948C36}" type="presOf" srcId="{787B8AFB-00B0-47B2-92C5-193DF9022B17}" destId="{9F2142E3-09C5-43CC-8C01-5CA81BA21222}" srcOrd="0" destOrd="0" presId="urn:microsoft.com/office/officeart/2005/8/layout/vList5"/>
    <dgm:cxn modelId="{F5311ED4-3046-4812-8C04-6CD98DF425C8}" srcId="{31D733F7-34E9-4951-9C5E-F3A87C9CE2F8}" destId="{C57713A5-6ACB-4839-A335-5ACB4BB2B3E7}" srcOrd="1" destOrd="0" parTransId="{2C0F8E4F-B610-4D8C-A43A-9DB0FD8FDFCB}" sibTransId="{B048252F-EF9E-49D6-A829-DC88CDB5FDB2}"/>
    <dgm:cxn modelId="{8E3BE1E2-BEDA-487D-B993-44432F7150E7}" type="presOf" srcId="{02779CC6-9448-40B0-B4DC-1B14BAFBC61F}" destId="{F8700FB1-AD01-44F1-BC3B-95E414C486EA}" srcOrd="0" destOrd="0" presId="urn:microsoft.com/office/officeart/2005/8/layout/vList5"/>
    <dgm:cxn modelId="{E5C6037E-5724-4401-9C87-999B895B6737}" type="presOf" srcId="{C3C52138-1BC0-4B79-B0E2-2948353F9514}" destId="{E74CD458-05B3-467A-8549-65DC60F4C31A}" srcOrd="0" destOrd="0" presId="urn:microsoft.com/office/officeart/2005/8/layout/vList5"/>
    <dgm:cxn modelId="{6A82259B-48F9-42FC-8397-52A2B58BB361}" type="presOf" srcId="{B05ED978-1157-49C6-BF25-EA214B002AEB}" destId="{F3219AF4-0046-43B3-B157-E4E83CDA5D6E}" srcOrd="0" destOrd="0" presId="urn:microsoft.com/office/officeart/2005/8/layout/vList5"/>
    <dgm:cxn modelId="{74EFDB3F-57B0-46D7-A922-F1C4DCB9B367}" srcId="{F5B36E24-30A9-4027-9A40-587AA993C1C5}" destId="{502E6A34-0C39-4710-8A8E-813ED7CEE4BA}" srcOrd="5" destOrd="0" parTransId="{4B39F227-CE36-4F80-BA67-491BDDFE0C7D}" sibTransId="{7BDEED41-274E-490E-A435-6E458985BFDF}"/>
    <dgm:cxn modelId="{CD229021-A7D8-4475-B7DC-3F00478B4828}" type="presOf" srcId="{606CF458-1F6A-4C40-99FF-DFFA4756268C}" destId="{A6D22675-B4E1-4F00-B334-D0B7D6217D88}" srcOrd="0" destOrd="0" presId="urn:microsoft.com/office/officeart/2005/8/layout/vList5"/>
    <dgm:cxn modelId="{A3136D3E-93A7-4D43-93DC-BC2007252AFC}" srcId="{02779CC6-9448-40B0-B4DC-1B14BAFBC61F}" destId="{6DAA6716-463D-476D-BB85-013C11E39A34}" srcOrd="1" destOrd="0" parTransId="{6AA0EA89-C752-4488-ABD0-732496E4EF93}" sibTransId="{C42B0233-441B-4049-9B3B-3FFE35B0F395}"/>
    <dgm:cxn modelId="{8D77037B-40F0-4982-BFE1-9C561C151EFE}" type="presOf" srcId="{9DFB2012-373E-43E5-B26A-C66D06ECB795}" destId="{68EEA334-C248-4412-9B2F-97B915D984FA}" srcOrd="0" destOrd="0" presId="urn:microsoft.com/office/officeart/2005/8/layout/vList5"/>
    <dgm:cxn modelId="{74F911E1-0D69-4658-BBE6-CED7B92EBE71}" srcId="{02779CC6-9448-40B0-B4DC-1B14BAFBC61F}" destId="{B05ED978-1157-49C6-BF25-EA214B002AEB}" srcOrd="0" destOrd="0" parTransId="{1297610A-111C-4A22-9B65-F8BB425685EF}" sibTransId="{668BAC4A-DAC2-44AE-B7F2-FDC214AD6EE9}"/>
    <dgm:cxn modelId="{337D3E30-B3E3-419B-83AC-A34E978F6F52}" type="presOf" srcId="{C57713A5-6ACB-4839-A335-5ACB4BB2B3E7}" destId="{9F2142E3-09C5-43CC-8C01-5CA81BA21222}" srcOrd="0" destOrd="1" presId="urn:microsoft.com/office/officeart/2005/8/layout/vList5"/>
    <dgm:cxn modelId="{0173DD56-88F7-4522-A31B-B61EDE9C1863}" srcId="{3C982E57-B2D9-4E41-8426-04415C2E4DD0}" destId="{9DFB2012-373E-43E5-B26A-C66D06ECB795}" srcOrd="0" destOrd="0" parTransId="{4DBCAB6C-3A9E-48BC-9E54-D316451A4633}" sibTransId="{7B8F6857-5A82-4209-9AAA-931A81782094}"/>
    <dgm:cxn modelId="{03E5E22A-86BD-4EE2-8639-5FFEF4A972A6}" srcId="{F5B36E24-30A9-4027-9A40-587AA993C1C5}" destId="{31D733F7-34E9-4951-9C5E-F3A87C9CE2F8}" srcOrd="1" destOrd="0" parTransId="{27CC105F-8899-4908-8494-728D195A3E33}" sibTransId="{68C2E229-A555-4CD4-938C-1AF263C83884}"/>
    <dgm:cxn modelId="{9A8F6222-10E5-42B5-9F91-89B7DC365B24}" type="presOf" srcId="{502E6A34-0C39-4710-8A8E-813ED7CEE4BA}" destId="{5D7670F1-54C2-42E9-BE65-4DD528792B7C}" srcOrd="0" destOrd="0" presId="urn:microsoft.com/office/officeart/2005/8/layout/vList5"/>
    <dgm:cxn modelId="{A4F11EC7-748B-48F4-9BE5-01403E8B4603}" srcId="{F5B36E24-30A9-4027-9A40-587AA993C1C5}" destId="{70B677A7-A8FD-4B74-9786-1053E3063254}" srcOrd="3" destOrd="0" parTransId="{29A0B1AC-8944-437E-9600-9AACE4A96BAC}" sibTransId="{78B2602C-D70E-42BF-8F69-58AFCC23C221}"/>
    <dgm:cxn modelId="{55049AB0-9591-414F-BDC0-AF38BE743CFE}" srcId="{502E6A34-0C39-4710-8A8E-813ED7CEE4BA}" destId="{8DB4919B-636E-4853-8F17-D12BFEDDF3BF}" srcOrd="0" destOrd="0" parTransId="{CDF370E8-5CFC-4333-9292-4BF887476073}" sibTransId="{69B2ECAD-67A5-4360-BA3B-FFE52252FD18}"/>
    <dgm:cxn modelId="{D48D6692-6B8E-47EE-866E-1785C765174F}" type="presOf" srcId="{3C982E57-B2D9-4E41-8426-04415C2E4DD0}" destId="{74D5F609-2787-499E-9ACB-16EB93489760}" srcOrd="0" destOrd="0" presId="urn:microsoft.com/office/officeart/2005/8/layout/vList5"/>
    <dgm:cxn modelId="{A844A50C-267F-480C-8B47-20ADFE39485B}" type="presOf" srcId="{6DAA6716-463D-476D-BB85-013C11E39A34}" destId="{F3219AF4-0046-43B3-B157-E4E83CDA5D6E}" srcOrd="0" destOrd="1" presId="urn:microsoft.com/office/officeart/2005/8/layout/vList5"/>
    <dgm:cxn modelId="{623E7CC5-93C8-4023-9B49-4F5D4864025A}" type="presOf" srcId="{31D733F7-34E9-4951-9C5E-F3A87C9CE2F8}" destId="{056D0F3E-124D-420F-95D6-661A95FED59D}" srcOrd="0" destOrd="0" presId="urn:microsoft.com/office/officeart/2005/8/layout/vList5"/>
    <dgm:cxn modelId="{05886A37-3579-4D4B-8C8D-98E36CEA4576}" srcId="{31D733F7-34E9-4951-9C5E-F3A87C9CE2F8}" destId="{787B8AFB-00B0-47B2-92C5-193DF9022B17}" srcOrd="0" destOrd="0" parTransId="{1DD76624-9617-441E-96BF-C0E70C952193}" sibTransId="{D073FD44-6CDE-45A7-83D9-4EF4C14F6229}"/>
    <dgm:cxn modelId="{38D554BC-04E3-4B18-9EB7-45B3D6339864}" srcId="{F5B36E24-30A9-4027-9A40-587AA993C1C5}" destId="{606CF458-1F6A-4C40-99FF-DFFA4756268C}" srcOrd="4" destOrd="0" parTransId="{B0398FD8-530F-4CDE-A64F-5B380EB1E8D6}" sibTransId="{D7048F86-511C-4E61-BA2E-87606A2BC66D}"/>
    <dgm:cxn modelId="{85627D88-B5F6-44A6-868F-902280320E06}" srcId="{606CF458-1F6A-4C40-99FF-DFFA4756268C}" destId="{87B2E550-FC67-445F-8774-DFB211E35DD7}" srcOrd="0" destOrd="0" parTransId="{CADE6CCE-63CB-416A-913B-B2FB7EEBD6B2}" sibTransId="{7D8711AC-C872-4AD2-8304-4590045DE549}"/>
    <dgm:cxn modelId="{46D1F82C-C180-4168-A83A-69A7B320C699}" type="presParOf" srcId="{F8DEC7E1-8D78-4E05-B2DD-7DF90F77A9BF}" destId="{EC5494E3-AA94-4D1A-BCDD-2070C946D8AF}" srcOrd="0" destOrd="0" presId="urn:microsoft.com/office/officeart/2005/8/layout/vList5"/>
    <dgm:cxn modelId="{610E6E18-2E1C-4CA2-B015-7728E300A426}" type="presParOf" srcId="{EC5494E3-AA94-4D1A-BCDD-2070C946D8AF}" destId="{F8700FB1-AD01-44F1-BC3B-95E414C486EA}" srcOrd="0" destOrd="0" presId="urn:microsoft.com/office/officeart/2005/8/layout/vList5"/>
    <dgm:cxn modelId="{E9B48A92-0FF1-4E7B-8F88-737A12EF489F}" type="presParOf" srcId="{EC5494E3-AA94-4D1A-BCDD-2070C946D8AF}" destId="{F3219AF4-0046-43B3-B157-E4E83CDA5D6E}" srcOrd="1" destOrd="0" presId="urn:microsoft.com/office/officeart/2005/8/layout/vList5"/>
    <dgm:cxn modelId="{1386BED8-7AC4-450B-80FD-A6577256877A}" type="presParOf" srcId="{F8DEC7E1-8D78-4E05-B2DD-7DF90F77A9BF}" destId="{70E57444-E800-478D-9FD7-86C019DB0480}" srcOrd="1" destOrd="0" presId="urn:microsoft.com/office/officeart/2005/8/layout/vList5"/>
    <dgm:cxn modelId="{BE40A9FB-0C33-4890-A996-DD45B940F2A9}" type="presParOf" srcId="{F8DEC7E1-8D78-4E05-B2DD-7DF90F77A9BF}" destId="{29D6EDB1-6A9C-4166-8D9B-CA534DC471CC}" srcOrd="2" destOrd="0" presId="urn:microsoft.com/office/officeart/2005/8/layout/vList5"/>
    <dgm:cxn modelId="{01043C9E-6D81-4751-AF57-56D0A80913D8}" type="presParOf" srcId="{29D6EDB1-6A9C-4166-8D9B-CA534DC471CC}" destId="{056D0F3E-124D-420F-95D6-661A95FED59D}" srcOrd="0" destOrd="0" presId="urn:microsoft.com/office/officeart/2005/8/layout/vList5"/>
    <dgm:cxn modelId="{0B81D26B-3324-489B-A4DE-5B01C3CE8A84}" type="presParOf" srcId="{29D6EDB1-6A9C-4166-8D9B-CA534DC471CC}" destId="{9F2142E3-09C5-43CC-8C01-5CA81BA21222}" srcOrd="1" destOrd="0" presId="urn:microsoft.com/office/officeart/2005/8/layout/vList5"/>
    <dgm:cxn modelId="{455E8A62-4576-4264-9CC1-14828997015A}" type="presParOf" srcId="{F8DEC7E1-8D78-4E05-B2DD-7DF90F77A9BF}" destId="{8734FA45-196F-43D0-994E-7E58AA656849}" srcOrd="3" destOrd="0" presId="urn:microsoft.com/office/officeart/2005/8/layout/vList5"/>
    <dgm:cxn modelId="{04A980D6-35D7-4D9C-B248-6BFEF9E138C2}" type="presParOf" srcId="{F8DEC7E1-8D78-4E05-B2DD-7DF90F77A9BF}" destId="{264AFFE8-C8BD-4D50-921B-57B9F630C4C4}" srcOrd="4" destOrd="0" presId="urn:microsoft.com/office/officeart/2005/8/layout/vList5"/>
    <dgm:cxn modelId="{9554C8AF-3A07-4817-A133-0296248AD6E2}" type="presParOf" srcId="{264AFFE8-C8BD-4D50-921B-57B9F630C4C4}" destId="{74D5F609-2787-499E-9ACB-16EB93489760}" srcOrd="0" destOrd="0" presId="urn:microsoft.com/office/officeart/2005/8/layout/vList5"/>
    <dgm:cxn modelId="{03B7F889-5BE1-4EB3-A8D3-8D7B8DB7C9B3}" type="presParOf" srcId="{264AFFE8-C8BD-4D50-921B-57B9F630C4C4}" destId="{68EEA334-C248-4412-9B2F-97B915D984FA}" srcOrd="1" destOrd="0" presId="urn:microsoft.com/office/officeart/2005/8/layout/vList5"/>
    <dgm:cxn modelId="{AA035EE0-D6FC-4A91-8CC6-690F7C292313}" type="presParOf" srcId="{F8DEC7E1-8D78-4E05-B2DD-7DF90F77A9BF}" destId="{9A12795F-116C-40E2-9411-87E628351F6D}" srcOrd="5" destOrd="0" presId="urn:microsoft.com/office/officeart/2005/8/layout/vList5"/>
    <dgm:cxn modelId="{13B6BD30-B875-4CC0-A3AB-C0D5774D2AF3}" type="presParOf" srcId="{F8DEC7E1-8D78-4E05-B2DD-7DF90F77A9BF}" destId="{FB314FA4-F9D9-41A9-83D3-12EBF07D4E4E}" srcOrd="6" destOrd="0" presId="urn:microsoft.com/office/officeart/2005/8/layout/vList5"/>
    <dgm:cxn modelId="{F7FCCCA6-FD81-4277-BCC2-77867BA03F97}" type="presParOf" srcId="{FB314FA4-F9D9-41A9-83D3-12EBF07D4E4E}" destId="{F233F386-4D37-4CD7-BD38-E520794F9A88}" srcOrd="0" destOrd="0" presId="urn:microsoft.com/office/officeart/2005/8/layout/vList5"/>
    <dgm:cxn modelId="{297B1558-3CDF-46A9-AF41-A309C1E05B88}" type="presParOf" srcId="{FB314FA4-F9D9-41A9-83D3-12EBF07D4E4E}" destId="{E74CD458-05B3-467A-8549-65DC60F4C31A}" srcOrd="1" destOrd="0" presId="urn:microsoft.com/office/officeart/2005/8/layout/vList5"/>
    <dgm:cxn modelId="{FB97A2B4-B021-4633-A3F8-9B5E2A0C8413}" type="presParOf" srcId="{F8DEC7E1-8D78-4E05-B2DD-7DF90F77A9BF}" destId="{3F29BF95-ED91-4E6B-867A-8D0E8966B0BD}" srcOrd="7" destOrd="0" presId="urn:microsoft.com/office/officeart/2005/8/layout/vList5"/>
    <dgm:cxn modelId="{E0DC11F1-6CF3-4DFC-A50A-E86454B39ACF}" type="presParOf" srcId="{F8DEC7E1-8D78-4E05-B2DD-7DF90F77A9BF}" destId="{D7F21C30-29BB-4B99-8EDB-FD5D06CC55E6}" srcOrd="8" destOrd="0" presId="urn:microsoft.com/office/officeart/2005/8/layout/vList5"/>
    <dgm:cxn modelId="{74D71BFF-A807-4169-BB0D-F2BBAE9BD961}" type="presParOf" srcId="{D7F21C30-29BB-4B99-8EDB-FD5D06CC55E6}" destId="{A6D22675-B4E1-4F00-B334-D0B7D6217D88}" srcOrd="0" destOrd="0" presId="urn:microsoft.com/office/officeart/2005/8/layout/vList5"/>
    <dgm:cxn modelId="{D594D610-5CB9-4C8F-B017-0E7F61E1BC14}" type="presParOf" srcId="{D7F21C30-29BB-4B99-8EDB-FD5D06CC55E6}" destId="{F05BA647-B361-4A4C-A978-49AD014F005A}" srcOrd="1" destOrd="0" presId="urn:microsoft.com/office/officeart/2005/8/layout/vList5"/>
    <dgm:cxn modelId="{47F10F1B-547A-4C0D-B635-E12417A33D07}" type="presParOf" srcId="{F8DEC7E1-8D78-4E05-B2DD-7DF90F77A9BF}" destId="{9E7BD0D5-4959-4555-B800-2FF23E983583}" srcOrd="9" destOrd="0" presId="urn:microsoft.com/office/officeart/2005/8/layout/vList5"/>
    <dgm:cxn modelId="{B49B44AE-EFA7-4840-BFEE-78BC47DB854B}" type="presParOf" srcId="{F8DEC7E1-8D78-4E05-B2DD-7DF90F77A9BF}" destId="{ADABFDD6-1073-4989-9852-57D1181DE74F}" srcOrd="10" destOrd="0" presId="urn:microsoft.com/office/officeart/2005/8/layout/vList5"/>
    <dgm:cxn modelId="{5180E197-2755-4B7D-8C6F-13E015A58429}" type="presParOf" srcId="{ADABFDD6-1073-4989-9852-57D1181DE74F}" destId="{5D7670F1-54C2-42E9-BE65-4DD528792B7C}" srcOrd="0" destOrd="0" presId="urn:microsoft.com/office/officeart/2005/8/layout/vList5"/>
    <dgm:cxn modelId="{46D015A7-C294-48C8-A3E0-96941F555418}" type="presParOf" srcId="{ADABFDD6-1073-4989-9852-57D1181DE74F}" destId="{9A6B98B4-4ACB-48E5-A712-38D576A5A3F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D2A8DF-B949-469E-8055-DFA407435027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fr-FR"/>
        </a:p>
      </dgm:t>
    </dgm:pt>
    <dgm:pt modelId="{801A2C31-38E5-4577-A583-283739E49B95}">
      <dgm:prSet/>
      <dgm:spPr/>
      <dgm:t>
        <a:bodyPr/>
        <a:lstStyle/>
        <a:p>
          <a:pPr rtl="0"/>
          <a:r>
            <a:rPr lang="fr-FR" b="1" dirty="0" smtClean="0"/>
            <a:t>1. Auto-inscription de  l’étudiant</a:t>
          </a:r>
          <a:endParaRPr lang="fr-FR" dirty="0"/>
        </a:p>
      </dgm:t>
    </dgm:pt>
    <dgm:pt modelId="{A106C78E-0E36-48CB-921E-2D64FAFC547F}" type="parTrans" cxnId="{5CBDE18C-F40F-40D2-AF7B-B63B5AF6D337}">
      <dgm:prSet/>
      <dgm:spPr/>
      <dgm:t>
        <a:bodyPr/>
        <a:lstStyle/>
        <a:p>
          <a:endParaRPr lang="fr-FR"/>
        </a:p>
      </dgm:t>
    </dgm:pt>
    <dgm:pt modelId="{939B432B-B8B1-4351-92E9-29B05950987A}" type="sibTrans" cxnId="{5CBDE18C-F40F-40D2-AF7B-B63B5AF6D337}">
      <dgm:prSet/>
      <dgm:spPr/>
      <dgm:t>
        <a:bodyPr/>
        <a:lstStyle/>
        <a:p>
          <a:endParaRPr lang="fr-FR"/>
        </a:p>
      </dgm:t>
    </dgm:pt>
    <dgm:pt modelId="{5868ED39-F4E9-46EF-B7A9-A5774880AAED}">
      <dgm:prSet custT="1"/>
      <dgm:spPr/>
      <dgm:t>
        <a:bodyPr/>
        <a:lstStyle/>
        <a:p>
          <a:pPr rtl="0"/>
          <a:r>
            <a:rPr lang="fr-FR" sz="2000" dirty="0" smtClean="0"/>
            <a:t>À l’aide d’une clé d’inscription (chaine de caractères) qui peut être modifiée si besoin</a:t>
          </a:r>
          <a:endParaRPr lang="fr-FR" sz="2000" dirty="0"/>
        </a:p>
      </dgm:t>
    </dgm:pt>
    <dgm:pt modelId="{F7DE84C9-6469-4812-A0B7-4910435820DD}" type="parTrans" cxnId="{D8B925DD-39D1-44F0-9D68-C931799A4245}">
      <dgm:prSet/>
      <dgm:spPr/>
      <dgm:t>
        <a:bodyPr/>
        <a:lstStyle/>
        <a:p>
          <a:endParaRPr lang="fr-FR"/>
        </a:p>
      </dgm:t>
    </dgm:pt>
    <dgm:pt modelId="{A1EA632A-2BD2-483A-959A-DAEAC685763F}" type="sibTrans" cxnId="{D8B925DD-39D1-44F0-9D68-C931799A4245}">
      <dgm:prSet/>
      <dgm:spPr/>
      <dgm:t>
        <a:bodyPr/>
        <a:lstStyle/>
        <a:p>
          <a:endParaRPr lang="fr-FR"/>
        </a:p>
      </dgm:t>
    </dgm:pt>
    <dgm:pt modelId="{FCCF05C8-971E-4921-90B1-5483D1BE4112}">
      <dgm:prSet custT="1"/>
      <dgm:spPr/>
      <dgm:t>
        <a:bodyPr/>
        <a:lstStyle/>
        <a:p>
          <a:pPr rtl="0"/>
          <a:r>
            <a:rPr lang="fr-FR" sz="2000" dirty="0" smtClean="0"/>
            <a:t>Paramétrage possible du rôle de l’étudiant par l’enseignant</a:t>
          </a:r>
          <a:endParaRPr lang="fr-FR" sz="2000" dirty="0"/>
        </a:p>
      </dgm:t>
    </dgm:pt>
    <dgm:pt modelId="{6C9E583F-7FC6-40BB-ADEE-EAD76C68C212}" type="parTrans" cxnId="{68E36B1E-6D9D-4AE4-A79B-502D301E844E}">
      <dgm:prSet/>
      <dgm:spPr/>
      <dgm:t>
        <a:bodyPr/>
        <a:lstStyle/>
        <a:p>
          <a:endParaRPr lang="fr-FR"/>
        </a:p>
      </dgm:t>
    </dgm:pt>
    <dgm:pt modelId="{587B4DD9-BA1B-49C3-9C85-46256BAEAE1B}" type="sibTrans" cxnId="{68E36B1E-6D9D-4AE4-A79B-502D301E844E}">
      <dgm:prSet/>
      <dgm:spPr/>
      <dgm:t>
        <a:bodyPr/>
        <a:lstStyle/>
        <a:p>
          <a:endParaRPr lang="fr-FR"/>
        </a:p>
      </dgm:t>
    </dgm:pt>
    <dgm:pt modelId="{4645E2AA-48BE-497F-85A3-794AD7970461}">
      <dgm:prSet custT="1"/>
      <dgm:spPr/>
      <dgm:t>
        <a:bodyPr/>
        <a:lstStyle/>
        <a:p>
          <a:pPr rtl="0"/>
          <a:r>
            <a:rPr lang="fr-FR" sz="2000" b="1" dirty="0" smtClean="0">
              <a:solidFill>
                <a:schemeClr val="accent1">
                  <a:lumMod val="75000"/>
                </a:schemeClr>
              </a:solidFill>
            </a:rPr>
            <a:t>Utile pour la préparation d'espace d'examens, ou de TP.</a:t>
          </a:r>
          <a:endParaRPr lang="fr-FR" sz="2000" b="1" dirty="0">
            <a:solidFill>
              <a:schemeClr val="accent1">
                <a:lumMod val="75000"/>
              </a:schemeClr>
            </a:solidFill>
          </a:endParaRPr>
        </a:p>
      </dgm:t>
    </dgm:pt>
    <dgm:pt modelId="{06099B48-23DB-4285-A354-A4D5C14F0CDB}" type="parTrans" cxnId="{D7D9C8E6-9C69-45A5-9B0F-1D64F126C5C1}">
      <dgm:prSet/>
      <dgm:spPr/>
      <dgm:t>
        <a:bodyPr/>
        <a:lstStyle/>
        <a:p>
          <a:endParaRPr lang="fr-FR"/>
        </a:p>
      </dgm:t>
    </dgm:pt>
    <dgm:pt modelId="{E6D30BD4-B81E-4442-A9C4-CD0A683B6332}" type="sibTrans" cxnId="{D7D9C8E6-9C69-45A5-9B0F-1D64F126C5C1}">
      <dgm:prSet/>
      <dgm:spPr/>
      <dgm:t>
        <a:bodyPr/>
        <a:lstStyle/>
        <a:p>
          <a:endParaRPr lang="fr-FR"/>
        </a:p>
      </dgm:t>
    </dgm:pt>
    <dgm:pt modelId="{F6A92D6A-4539-465D-8160-C6DB3672CFF8}">
      <dgm:prSet/>
      <dgm:spPr/>
      <dgm:t>
        <a:bodyPr/>
        <a:lstStyle/>
        <a:p>
          <a:pPr rtl="0"/>
          <a:r>
            <a:rPr lang="fr-FR" b="1" dirty="0" smtClean="0"/>
            <a:t>2. Inscription automatique par l’enseignant</a:t>
          </a:r>
          <a:endParaRPr lang="fr-FR" dirty="0"/>
        </a:p>
      </dgm:t>
    </dgm:pt>
    <dgm:pt modelId="{B26DE58E-7544-46A1-8542-C714BDC79A5F}" type="parTrans" cxnId="{47918F93-E965-4308-839F-5E5BAEBE5FE2}">
      <dgm:prSet/>
      <dgm:spPr/>
      <dgm:t>
        <a:bodyPr/>
        <a:lstStyle/>
        <a:p>
          <a:endParaRPr lang="fr-FR"/>
        </a:p>
      </dgm:t>
    </dgm:pt>
    <dgm:pt modelId="{39727071-F464-4B53-91F8-0941FFA0552E}" type="sibTrans" cxnId="{47918F93-E965-4308-839F-5E5BAEBE5FE2}">
      <dgm:prSet/>
      <dgm:spPr/>
      <dgm:t>
        <a:bodyPr/>
        <a:lstStyle/>
        <a:p>
          <a:endParaRPr lang="fr-FR"/>
        </a:p>
      </dgm:t>
    </dgm:pt>
    <dgm:pt modelId="{8AA502CE-415E-4850-8405-10E4C3FD1030}">
      <dgm:prSet custT="1"/>
      <dgm:spPr/>
      <dgm:t>
        <a:bodyPr/>
        <a:lstStyle/>
        <a:p>
          <a:pPr rtl="0"/>
          <a:r>
            <a:rPr lang="fr-FR" sz="2000" dirty="0" smtClean="0"/>
            <a:t>Inscription individuelle (étudiant par étudiant)</a:t>
          </a:r>
          <a:endParaRPr lang="fr-FR" sz="2000" dirty="0"/>
        </a:p>
      </dgm:t>
    </dgm:pt>
    <dgm:pt modelId="{3F5B3490-F23E-4591-9C76-3BE7160AA25D}" type="parTrans" cxnId="{9FCDDC43-1891-4F43-BCD0-73359552193A}">
      <dgm:prSet/>
      <dgm:spPr/>
      <dgm:t>
        <a:bodyPr/>
        <a:lstStyle/>
        <a:p>
          <a:endParaRPr lang="fr-FR"/>
        </a:p>
      </dgm:t>
    </dgm:pt>
    <dgm:pt modelId="{0651D7DE-044B-4469-B355-8EFEE0CB8B25}" type="sibTrans" cxnId="{9FCDDC43-1891-4F43-BCD0-73359552193A}">
      <dgm:prSet/>
      <dgm:spPr/>
      <dgm:t>
        <a:bodyPr/>
        <a:lstStyle/>
        <a:p>
          <a:endParaRPr lang="fr-FR"/>
        </a:p>
      </dgm:t>
    </dgm:pt>
    <dgm:pt modelId="{B530A9E2-1202-4AEA-AB0C-D01C673D085A}">
      <dgm:prSet custT="1"/>
      <dgm:spPr/>
      <dgm:t>
        <a:bodyPr/>
        <a:lstStyle/>
        <a:p>
          <a:pPr rtl="0"/>
          <a:r>
            <a:rPr lang="fr-FR" sz="2000" dirty="0" smtClean="0"/>
            <a:t>Inscription de la promotion complète (cohorte)</a:t>
          </a:r>
          <a:endParaRPr lang="fr-FR" sz="2000" dirty="0"/>
        </a:p>
      </dgm:t>
    </dgm:pt>
    <dgm:pt modelId="{17C295C3-575F-498B-9922-16AF67D5E1F1}" type="parTrans" cxnId="{A4058AC4-2EB2-4E6A-98D9-DADB0BE917C7}">
      <dgm:prSet/>
      <dgm:spPr/>
      <dgm:t>
        <a:bodyPr/>
        <a:lstStyle/>
        <a:p>
          <a:endParaRPr lang="fr-FR"/>
        </a:p>
      </dgm:t>
    </dgm:pt>
    <dgm:pt modelId="{E9FE43E5-80D1-49D2-AC9D-1A0B4554AA06}" type="sibTrans" cxnId="{A4058AC4-2EB2-4E6A-98D9-DADB0BE917C7}">
      <dgm:prSet/>
      <dgm:spPr/>
      <dgm:t>
        <a:bodyPr/>
        <a:lstStyle/>
        <a:p>
          <a:endParaRPr lang="fr-FR"/>
        </a:p>
      </dgm:t>
    </dgm:pt>
    <dgm:pt modelId="{66696419-1984-4F0C-B17A-95377473E911}">
      <dgm:prSet custT="1"/>
      <dgm:spPr/>
      <dgm:t>
        <a:bodyPr/>
        <a:lstStyle/>
        <a:p>
          <a:pPr rtl="0"/>
          <a:r>
            <a:rPr lang="fr-FR" sz="2000" dirty="0" smtClean="0"/>
            <a:t>Synchronisation automatique et quotidienne</a:t>
          </a:r>
          <a:endParaRPr lang="fr-FR" sz="2000" dirty="0"/>
        </a:p>
      </dgm:t>
    </dgm:pt>
    <dgm:pt modelId="{0A93D9B2-A269-4CBF-88A7-576FAC26F97C}" type="parTrans" cxnId="{7F957551-F440-404E-BDD4-06B669F87C68}">
      <dgm:prSet/>
      <dgm:spPr/>
      <dgm:t>
        <a:bodyPr/>
        <a:lstStyle/>
        <a:p>
          <a:endParaRPr lang="fr-FR"/>
        </a:p>
      </dgm:t>
    </dgm:pt>
    <dgm:pt modelId="{A795D535-4F71-47CA-8981-7EB1CB5EB146}" type="sibTrans" cxnId="{7F957551-F440-404E-BDD4-06B669F87C68}">
      <dgm:prSet/>
      <dgm:spPr/>
      <dgm:t>
        <a:bodyPr/>
        <a:lstStyle/>
        <a:p>
          <a:endParaRPr lang="fr-FR"/>
        </a:p>
      </dgm:t>
    </dgm:pt>
    <dgm:pt modelId="{ED733DD1-8B49-4DD7-891C-F20FD1923384}">
      <dgm:prSet custT="1"/>
      <dgm:spPr/>
      <dgm:t>
        <a:bodyPr/>
        <a:lstStyle/>
        <a:p>
          <a:pPr rtl="0"/>
          <a:r>
            <a:rPr lang="fr-FR" sz="2000" b="1" dirty="0" smtClean="0">
              <a:solidFill>
                <a:schemeClr val="accent1">
                  <a:lumMod val="75000"/>
                </a:schemeClr>
              </a:solidFill>
            </a:rPr>
            <a:t>Utile pour la gestion d’un cours magistral / TD pour toute une promotion d’étudiant</a:t>
          </a:r>
          <a:endParaRPr lang="fr-FR" sz="2000" b="1" dirty="0">
            <a:solidFill>
              <a:schemeClr val="accent1">
                <a:lumMod val="75000"/>
              </a:schemeClr>
            </a:solidFill>
          </a:endParaRPr>
        </a:p>
      </dgm:t>
    </dgm:pt>
    <dgm:pt modelId="{033D5A5C-BDE5-488B-844E-790E1AB446CC}" type="parTrans" cxnId="{C0A2F5FC-5103-4C71-B42A-68EB3C10ACAB}">
      <dgm:prSet/>
      <dgm:spPr/>
      <dgm:t>
        <a:bodyPr/>
        <a:lstStyle/>
        <a:p>
          <a:endParaRPr lang="fr-FR"/>
        </a:p>
      </dgm:t>
    </dgm:pt>
    <dgm:pt modelId="{331BFD89-B152-4678-80C2-5550DCC76372}" type="sibTrans" cxnId="{C0A2F5FC-5103-4C71-B42A-68EB3C10ACAB}">
      <dgm:prSet/>
      <dgm:spPr/>
      <dgm:t>
        <a:bodyPr/>
        <a:lstStyle/>
        <a:p>
          <a:endParaRPr lang="fr-FR"/>
        </a:p>
      </dgm:t>
    </dgm:pt>
    <dgm:pt modelId="{CB019AF6-2261-469B-8B32-C7149BBA8B4C}" type="pres">
      <dgm:prSet presAssocID="{F7D2A8DF-B949-469E-8055-DFA40743502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4DFE139-C501-4A00-BF42-95425317A837}" type="pres">
      <dgm:prSet presAssocID="{801A2C31-38E5-4577-A583-283739E49B95}" presName="parentText" presStyleLbl="node1" presStyleIdx="0" presStyleCnt="2" custLinFactNeighborY="-1167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AA1285D-336A-4912-9F67-B102677893E6}" type="pres">
      <dgm:prSet presAssocID="{801A2C31-38E5-4577-A583-283739E49B95}" presName="childText" presStyleLbl="revTx" presStyleIdx="0" presStyleCnt="2" custScaleY="12628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F221156-2639-4C21-BB8B-8095FAC4F8FF}" type="pres">
      <dgm:prSet presAssocID="{F6A92D6A-4539-465D-8160-C6DB3672CFF8}" presName="parentText" presStyleLbl="node1" presStyleIdx="1" presStyleCnt="2" custLinFactNeighborY="-833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664E37D-B84A-49EC-98A4-E73359231A7A}" type="pres">
      <dgm:prSet presAssocID="{F6A92D6A-4539-465D-8160-C6DB3672CFF8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32D4146-61F8-48D3-8984-6F3365F8457D}" type="presOf" srcId="{F7D2A8DF-B949-469E-8055-DFA407435027}" destId="{CB019AF6-2261-469B-8B32-C7149BBA8B4C}" srcOrd="0" destOrd="0" presId="urn:microsoft.com/office/officeart/2005/8/layout/vList2"/>
    <dgm:cxn modelId="{A4058AC4-2EB2-4E6A-98D9-DADB0BE917C7}" srcId="{F6A92D6A-4539-465D-8160-C6DB3672CFF8}" destId="{B530A9E2-1202-4AEA-AB0C-D01C673D085A}" srcOrd="1" destOrd="0" parTransId="{17C295C3-575F-498B-9922-16AF67D5E1F1}" sibTransId="{E9FE43E5-80D1-49D2-AC9D-1A0B4554AA06}"/>
    <dgm:cxn modelId="{ACA6932E-B4FA-4F53-BF92-0EB85C7BC4EC}" type="presOf" srcId="{ED733DD1-8B49-4DD7-891C-F20FD1923384}" destId="{C664E37D-B84A-49EC-98A4-E73359231A7A}" srcOrd="0" destOrd="3" presId="urn:microsoft.com/office/officeart/2005/8/layout/vList2"/>
    <dgm:cxn modelId="{701030D2-B772-4E16-BECD-561DDAE37A07}" type="presOf" srcId="{FCCF05C8-971E-4921-90B1-5483D1BE4112}" destId="{6AA1285D-336A-4912-9F67-B102677893E6}" srcOrd="0" destOrd="1" presId="urn:microsoft.com/office/officeart/2005/8/layout/vList2"/>
    <dgm:cxn modelId="{47918F93-E965-4308-839F-5E5BAEBE5FE2}" srcId="{F7D2A8DF-B949-469E-8055-DFA407435027}" destId="{F6A92D6A-4539-465D-8160-C6DB3672CFF8}" srcOrd="1" destOrd="0" parTransId="{B26DE58E-7544-46A1-8542-C714BDC79A5F}" sibTransId="{39727071-F464-4B53-91F8-0941FFA0552E}"/>
    <dgm:cxn modelId="{68E36B1E-6D9D-4AE4-A79B-502D301E844E}" srcId="{801A2C31-38E5-4577-A583-283739E49B95}" destId="{FCCF05C8-971E-4921-90B1-5483D1BE4112}" srcOrd="1" destOrd="0" parTransId="{6C9E583F-7FC6-40BB-ADEE-EAD76C68C212}" sibTransId="{587B4DD9-BA1B-49C3-9C85-46256BAEAE1B}"/>
    <dgm:cxn modelId="{281C4911-F361-48F5-851B-25001C153FA4}" type="presOf" srcId="{F6A92D6A-4539-465D-8160-C6DB3672CFF8}" destId="{3F221156-2639-4C21-BB8B-8095FAC4F8FF}" srcOrd="0" destOrd="0" presId="urn:microsoft.com/office/officeart/2005/8/layout/vList2"/>
    <dgm:cxn modelId="{7F957551-F440-404E-BDD4-06B669F87C68}" srcId="{F6A92D6A-4539-465D-8160-C6DB3672CFF8}" destId="{66696419-1984-4F0C-B17A-95377473E911}" srcOrd="2" destOrd="0" parTransId="{0A93D9B2-A269-4CBF-88A7-576FAC26F97C}" sibTransId="{A795D535-4F71-47CA-8981-7EB1CB5EB146}"/>
    <dgm:cxn modelId="{935F9CBC-925C-486A-A103-E3892EE4D3C7}" type="presOf" srcId="{8AA502CE-415E-4850-8405-10E4C3FD1030}" destId="{C664E37D-B84A-49EC-98A4-E73359231A7A}" srcOrd="0" destOrd="0" presId="urn:microsoft.com/office/officeart/2005/8/layout/vList2"/>
    <dgm:cxn modelId="{77918426-3F35-458F-BF58-FE3D58B0E169}" type="presOf" srcId="{B530A9E2-1202-4AEA-AB0C-D01C673D085A}" destId="{C664E37D-B84A-49EC-98A4-E73359231A7A}" srcOrd="0" destOrd="1" presId="urn:microsoft.com/office/officeart/2005/8/layout/vList2"/>
    <dgm:cxn modelId="{1630E8DA-51BA-42E0-A4A5-D809AD1E8A03}" type="presOf" srcId="{801A2C31-38E5-4577-A583-283739E49B95}" destId="{D4DFE139-C501-4A00-BF42-95425317A837}" srcOrd="0" destOrd="0" presId="urn:microsoft.com/office/officeart/2005/8/layout/vList2"/>
    <dgm:cxn modelId="{D8B925DD-39D1-44F0-9D68-C931799A4245}" srcId="{801A2C31-38E5-4577-A583-283739E49B95}" destId="{5868ED39-F4E9-46EF-B7A9-A5774880AAED}" srcOrd="0" destOrd="0" parTransId="{F7DE84C9-6469-4812-A0B7-4910435820DD}" sibTransId="{A1EA632A-2BD2-483A-959A-DAEAC685763F}"/>
    <dgm:cxn modelId="{D7D9C8E6-9C69-45A5-9B0F-1D64F126C5C1}" srcId="{FCCF05C8-971E-4921-90B1-5483D1BE4112}" destId="{4645E2AA-48BE-497F-85A3-794AD7970461}" srcOrd="0" destOrd="0" parTransId="{06099B48-23DB-4285-A354-A4D5C14F0CDB}" sibTransId="{E6D30BD4-B81E-4442-A9C4-CD0A683B6332}"/>
    <dgm:cxn modelId="{5CBDE18C-F40F-40D2-AF7B-B63B5AF6D337}" srcId="{F7D2A8DF-B949-469E-8055-DFA407435027}" destId="{801A2C31-38E5-4577-A583-283739E49B95}" srcOrd="0" destOrd="0" parTransId="{A106C78E-0E36-48CB-921E-2D64FAFC547F}" sibTransId="{939B432B-B8B1-4351-92E9-29B05950987A}"/>
    <dgm:cxn modelId="{9CA387CD-5B77-46C1-A11A-A842D748636D}" type="presOf" srcId="{66696419-1984-4F0C-B17A-95377473E911}" destId="{C664E37D-B84A-49EC-98A4-E73359231A7A}" srcOrd="0" destOrd="2" presId="urn:microsoft.com/office/officeart/2005/8/layout/vList2"/>
    <dgm:cxn modelId="{9FCDDC43-1891-4F43-BCD0-73359552193A}" srcId="{F6A92D6A-4539-465D-8160-C6DB3672CFF8}" destId="{8AA502CE-415E-4850-8405-10E4C3FD1030}" srcOrd="0" destOrd="0" parTransId="{3F5B3490-F23E-4591-9C76-3BE7160AA25D}" sibTransId="{0651D7DE-044B-4469-B355-8EFEE0CB8B25}"/>
    <dgm:cxn modelId="{BD76D599-5CA2-42A8-8DA9-B2B749E3D8ED}" type="presOf" srcId="{4645E2AA-48BE-497F-85A3-794AD7970461}" destId="{6AA1285D-336A-4912-9F67-B102677893E6}" srcOrd="0" destOrd="2" presId="urn:microsoft.com/office/officeart/2005/8/layout/vList2"/>
    <dgm:cxn modelId="{0C466FAD-BBBD-4509-9064-E03BFAB612B1}" type="presOf" srcId="{5868ED39-F4E9-46EF-B7A9-A5774880AAED}" destId="{6AA1285D-336A-4912-9F67-B102677893E6}" srcOrd="0" destOrd="0" presId="urn:microsoft.com/office/officeart/2005/8/layout/vList2"/>
    <dgm:cxn modelId="{C0A2F5FC-5103-4C71-B42A-68EB3C10ACAB}" srcId="{66696419-1984-4F0C-B17A-95377473E911}" destId="{ED733DD1-8B49-4DD7-891C-F20FD1923384}" srcOrd="0" destOrd="0" parTransId="{033D5A5C-BDE5-488B-844E-790E1AB446CC}" sibTransId="{331BFD89-B152-4678-80C2-5550DCC76372}"/>
    <dgm:cxn modelId="{3F19BBF0-6D72-476F-AF8B-855DB2C1961B}" type="presParOf" srcId="{CB019AF6-2261-469B-8B32-C7149BBA8B4C}" destId="{D4DFE139-C501-4A00-BF42-95425317A837}" srcOrd="0" destOrd="0" presId="urn:microsoft.com/office/officeart/2005/8/layout/vList2"/>
    <dgm:cxn modelId="{8F446303-FB46-4136-A152-2E6CAFF96664}" type="presParOf" srcId="{CB019AF6-2261-469B-8B32-C7149BBA8B4C}" destId="{6AA1285D-336A-4912-9F67-B102677893E6}" srcOrd="1" destOrd="0" presId="urn:microsoft.com/office/officeart/2005/8/layout/vList2"/>
    <dgm:cxn modelId="{D1E302FD-D45B-41B2-AF94-71957234513A}" type="presParOf" srcId="{CB019AF6-2261-469B-8B32-C7149BBA8B4C}" destId="{3F221156-2639-4C21-BB8B-8095FAC4F8FF}" srcOrd="2" destOrd="0" presId="urn:microsoft.com/office/officeart/2005/8/layout/vList2"/>
    <dgm:cxn modelId="{13F619B5-01FF-4D4C-B460-922E325FB0A4}" type="presParOf" srcId="{CB019AF6-2261-469B-8B32-C7149BBA8B4C}" destId="{C664E37D-B84A-49EC-98A4-E73359231A7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3219AF4-0046-43B3-B157-E4E83CDA5D6E}">
      <dsp:nvSpPr>
        <dsp:cNvPr id="0" name=""/>
        <dsp:cNvSpPr/>
      </dsp:nvSpPr>
      <dsp:spPr>
        <a:xfrm rot="5400000">
          <a:off x="5233584" y="-2219344"/>
          <a:ext cx="621454" cy="5218176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Il administre les accès à la plateforme pour tous</a:t>
          </a:r>
          <a:endParaRPr lang="fr-FR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Il gère la création des espaces et les ouvertures de cours.</a:t>
          </a:r>
          <a:endParaRPr lang="fr-FR" sz="1400" kern="1200" dirty="0"/>
        </a:p>
      </dsp:txBody>
      <dsp:txXfrm rot="5400000">
        <a:off x="5233584" y="-2219344"/>
        <a:ext cx="621454" cy="5218176"/>
      </dsp:txXfrm>
    </dsp:sp>
    <dsp:sp modelId="{F8700FB1-AD01-44F1-BC3B-95E414C486EA}">
      <dsp:nvSpPr>
        <dsp:cNvPr id="0" name=""/>
        <dsp:cNvSpPr/>
      </dsp:nvSpPr>
      <dsp:spPr>
        <a:xfrm>
          <a:off x="0" y="1334"/>
          <a:ext cx="2935224" cy="776818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Administrateur</a:t>
          </a:r>
          <a:endParaRPr lang="fr-FR" sz="2300" kern="1200" dirty="0"/>
        </a:p>
      </dsp:txBody>
      <dsp:txXfrm>
        <a:off x="0" y="1334"/>
        <a:ext cx="2935224" cy="776818"/>
      </dsp:txXfrm>
    </dsp:sp>
    <dsp:sp modelId="{9F2142E3-09C5-43CC-8C01-5CA81BA21222}">
      <dsp:nvSpPr>
        <dsp:cNvPr id="0" name=""/>
        <dsp:cNvSpPr/>
      </dsp:nvSpPr>
      <dsp:spPr>
        <a:xfrm rot="5400000">
          <a:off x="5233584" y="-1403685"/>
          <a:ext cx="621454" cy="5218176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Il initie, maintient, gère, supervise les cours. </a:t>
          </a:r>
          <a:endParaRPr lang="fr-FR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Il gère les suppressions de cours</a:t>
          </a:r>
          <a:endParaRPr lang="fr-FR" sz="1400" kern="1200" dirty="0"/>
        </a:p>
      </dsp:txBody>
      <dsp:txXfrm rot="5400000">
        <a:off x="5233584" y="-1403685"/>
        <a:ext cx="621454" cy="5218176"/>
      </dsp:txXfrm>
    </dsp:sp>
    <dsp:sp modelId="{056D0F3E-124D-420F-95D6-661A95FED59D}">
      <dsp:nvSpPr>
        <dsp:cNvPr id="0" name=""/>
        <dsp:cNvSpPr/>
      </dsp:nvSpPr>
      <dsp:spPr>
        <a:xfrm>
          <a:off x="0" y="816993"/>
          <a:ext cx="2935224" cy="776818"/>
        </a:xfrm>
        <a:prstGeom prst="roundRect">
          <a:avLst/>
        </a:prstGeom>
        <a:solidFill>
          <a:schemeClr val="accent2">
            <a:shade val="80000"/>
            <a:hueOff val="30773"/>
            <a:satOff val="691"/>
            <a:lumOff val="455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Gestionnaire de cours</a:t>
          </a:r>
          <a:endParaRPr lang="fr-FR" sz="2300" kern="1200" dirty="0"/>
        </a:p>
      </dsp:txBody>
      <dsp:txXfrm>
        <a:off x="0" y="816993"/>
        <a:ext cx="2935224" cy="776818"/>
      </dsp:txXfrm>
    </dsp:sp>
    <dsp:sp modelId="{68EEA334-C248-4412-9B2F-97B915D984FA}">
      <dsp:nvSpPr>
        <dsp:cNvPr id="0" name=""/>
        <dsp:cNvSpPr/>
      </dsp:nvSpPr>
      <dsp:spPr>
        <a:xfrm rot="5400000">
          <a:off x="5233584" y="-588025"/>
          <a:ext cx="621454" cy="5218176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Il a le contrôle d'un cours spécifique (paramétrage, réglage, édition) et des activités des étudiants qui y sont inscrits. </a:t>
          </a:r>
          <a:endParaRPr lang="fr-FR" sz="1400" kern="1200" dirty="0"/>
        </a:p>
      </dsp:txBody>
      <dsp:txXfrm rot="5400000">
        <a:off x="5233584" y="-588025"/>
        <a:ext cx="621454" cy="5218176"/>
      </dsp:txXfrm>
    </dsp:sp>
    <dsp:sp modelId="{74D5F609-2787-499E-9ACB-16EB93489760}">
      <dsp:nvSpPr>
        <dsp:cNvPr id="0" name=""/>
        <dsp:cNvSpPr/>
      </dsp:nvSpPr>
      <dsp:spPr>
        <a:xfrm>
          <a:off x="0" y="1632653"/>
          <a:ext cx="2935224" cy="776818"/>
        </a:xfrm>
        <a:prstGeom prst="roundRect">
          <a:avLst/>
        </a:prstGeom>
        <a:solidFill>
          <a:schemeClr val="accent2">
            <a:shade val="80000"/>
            <a:hueOff val="61547"/>
            <a:satOff val="1381"/>
            <a:lumOff val="911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Enseignant</a:t>
          </a:r>
          <a:endParaRPr lang="fr-FR" sz="2300" kern="1200" dirty="0"/>
        </a:p>
      </dsp:txBody>
      <dsp:txXfrm>
        <a:off x="0" y="1632653"/>
        <a:ext cx="2935224" cy="776818"/>
      </dsp:txXfrm>
    </dsp:sp>
    <dsp:sp modelId="{E74CD458-05B3-467A-8549-65DC60F4C31A}">
      <dsp:nvSpPr>
        <dsp:cNvPr id="0" name=""/>
        <dsp:cNvSpPr/>
      </dsp:nvSpPr>
      <dsp:spPr>
        <a:xfrm rot="5400000">
          <a:off x="5233584" y="227633"/>
          <a:ext cx="621454" cy="5218176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C’est le tuteur : il peut voir et évaluer les activités (devoirs, tests, forums, etc.) des étudiants.</a:t>
          </a:r>
          <a:endParaRPr lang="fr-FR" sz="1400" kern="1200" dirty="0"/>
        </a:p>
      </dsp:txBody>
      <dsp:txXfrm rot="5400000">
        <a:off x="5233584" y="227633"/>
        <a:ext cx="621454" cy="5218176"/>
      </dsp:txXfrm>
    </dsp:sp>
    <dsp:sp modelId="{F233F386-4D37-4CD7-BD38-E520794F9A88}">
      <dsp:nvSpPr>
        <dsp:cNvPr id="0" name=""/>
        <dsp:cNvSpPr/>
      </dsp:nvSpPr>
      <dsp:spPr>
        <a:xfrm>
          <a:off x="0" y="2448312"/>
          <a:ext cx="2935224" cy="776818"/>
        </a:xfrm>
        <a:prstGeom prst="roundRect">
          <a:avLst/>
        </a:prstGeom>
        <a:solidFill>
          <a:schemeClr val="accent2">
            <a:shade val="80000"/>
            <a:hueOff val="92320"/>
            <a:satOff val="2072"/>
            <a:lumOff val="1366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Enseignant non éditeur</a:t>
          </a:r>
          <a:endParaRPr lang="fr-FR" sz="2300" kern="1200" dirty="0"/>
        </a:p>
      </dsp:txBody>
      <dsp:txXfrm>
        <a:off x="0" y="2448312"/>
        <a:ext cx="2935224" cy="776818"/>
      </dsp:txXfrm>
    </dsp:sp>
    <dsp:sp modelId="{F05BA647-B361-4A4C-A978-49AD014F005A}">
      <dsp:nvSpPr>
        <dsp:cNvPr id="0" name=""/>
        <dsp:cNvSpPr/>
      </dsp:nvSpPr>
      <dsp:spPr>
        <a:xfrm rot="5400000">
          <a:off x="5233584" y="1043293"/>
          <a:ext cx="621454" cy="5218176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L’étudiant peut consulter les ressources du cours et participe aux activités d’apprentissages</a:t>
          </a:r>
          <a:endParaRPr lang="fr-FR" sz="1400" kern="1200" dirty="0"/>
        </a:p>
      </dsp:txBody>
      <dsp:txXfrm rot="5400000">
        <a:off x="5233584" y="1043293"/>
        <a:ext cx="621454" cy="5218176"/>
      </dsp:txXfrm>
    </dsp:sp>
    <dsp:sp modelId="{A6D22675-B4E1-4F00-B334-D0B7D6217D88}">
      <dsp:nvSpPr>
        <dsp:cNvPr id="0" name=""/>
        <dsp:cNvSpPr/>
      </dsp:nvSpPr>
      <dsp:spPr>
        <a:xfrm>
          <a:off x="0" y="3263971"/>
          <a:ext cx="2935224" cy="776818"/>
        </a:xfrm>
        <a:prstGeom prst="roundRect">
          <a:avLst/>
        </a:prstGeom>
        <a:solidFill>
          <a:schemeClr val="accent2">
            <a:shade val="80000"/>
            <a:hueOff val="123094"/>
            <a:satOff val="2762"/>
            <a:lumOff val="1822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Etudiant</a:t>
          </a:r>
          <a:endParaRPr lang="fr-FR" sz="2300" kern="1200" dirty="0"/>
        </a:p>
      </dsp:txBody>
      <dsp:txXfrm>
        <a:off x="0" y="3263971"/>
        <a:ext cx="2935224" cy="776818"/>
      </dsp:txXfrm>
    </dsp:sp>
    <dsp:sp modelId="{9A6B98B4-4ACB-48E5-A712-38D576A5A3F8}">
      <dsp:nvSpPr>
        <dsp:cNvPr id="0" name=""/>
        <dsp:cNvSpPr/>
      </dsp:nvSpPr>
      <dsp:spPr>
        <a:xfrm rot="5400000">
          <a:off x="5233584" y="1858952"/>
          <a:ext cx="621454" cy="5218176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L’invité ne peut que consulter le cours, sans y participer</a:t>
          </a:r>
          <a:endParaRPr lang="fr-FR" sz="1400" kern="1200" dirty="0"/>
        </a:p>
      </dsp:txBody>
      <dsp:txXfrm rot="5400000">
        <a:off x="5233584" y="1858952"/>
        <a:ext cx="621454" cy="5218176"/>
      </dsp:txXfrm>
    </dsp:sp>
    <dsp:sp modelId="{5D7670F1-54C2-42E9-BE65-4DD528792B7C}">
      <dsp:nvSpPr>
        <dsp:cNvPr id="0" name=""/>
        <dsp:cNvSpPr/>
      </dsp:nvSpPr>
      <dsp:spPr>
        <a:xfrm>
          <a:off x="0" y="4079631"/>
          <a:ext cx="2935224" cy="776818"/>
        </a:xfrm>
        <a:prstGeom prst="roundRect">
          <a:avLst/>
        </a:prstGeom>
        <a:solidFill>
          <a:schemeClr val="accent2">
            <a:shade val="80000"/>
            <a:hueOff val="153867"/>
            <a:satOff val="3453"/>
            <a:lumOff val="227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Invité</a:t>
          </a:r>
          <a:endParaRPr lang="fr-FR" sz="2300" kern="1200" dirty="0"/>
        </a:p>
      </dsp:txBody>
      <dsp:txXfrm>
        <a:off x="0" y="4079631"/>
        <a:ext cx="2935224" cy="77681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4DFE139-C501-4A00-BF42-95425317A837}">
      <dsp:nvSpPr>
        <dsp:cNvPr id="0" name=""/>
        <dsp:cNvSpPr/>
      </dsp:nvSpPr>
      <dsp:spPr>
        <a:xfrm>
          <a:off x="0" y="114290"/>
          <a:ext cx="8153400" cy="702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000" b="1" kern="1200" dirty="0" smtClean="0"/>
            <a:t>1. Auto-inscription de  l’étudiant</a:t>
          </a:r>
          <a:endParaRPr lang="fr-FR" sz="3000" kern="1200" dirty="0"/>
        </a:p>
      </dsp:txBody>
      <dsp:txXfrm>
        <a:off x="0" y="114290"/>
        <a:ext cx="8153400" cy="702000"/>
      </dsp:txXfrm>
    </dsp:sp>
    <dsp:sp modelId="{6AA1285D-336A-4912-9F67-B102677893E6}">
      <dsp:nvSpPr>
        <dsp:cNvPr id="0" name=""/>
        <dsp:cNvSpPr/>
      </dsp:nvSpPr>
      <dsp:spPr>
        <a:xfrm>
          <a:off x="0" y="961293"/>
          <a:ext cx="8153400" cy="15684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870" tIns="25400" rIns="14224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000" kern="1200" dirty="0" smtClean="0"/>
            <a:t>À l’aide d’une clé d’inscription (chaine de caractères) qui peut être modifiée si besoin</a:t>
          </a:r>
          <a:endParaRPr lang="fr-FR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000" kern="1200" dirty="0" smtClean="0"/>
            <a:t>Paramétrage possible du rôle de l’étudiant par l’enseignant</a:t>
          </a:r>
          <a:endParaRPr lang="fr-FR" sz="2000" kern="1200" dirty="0"/>
        </a:p>
        <a:p>
          <a:pPr marL="457200" lvl="2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000" b="1" kern="1200" dirty="0" smtClean="0">
              <a:solidFill>
                <a:schemeClr val="accent1">
                  <a:lumMod val="75000"/>
                </a:schemeClr>
              </a:solidFill>
            </a:rPr>
            <a:t>Utile pour la préparation d'espace d'examens, ou de TP.</a:t>
          </a:r>
          <a:endParaRPr lang="fr-FR" sz="20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0" y="961293"/>
        <a:ext cx="8153400" cy="1568422"/>
      </dsp:txXfrm>
    </dsp:sp>
    <dsp:sp modelId="{3F221156-2639-4C21-BB8B-8095FAC4F8FF}">
      <dsp:nvSpPr>
        <dsp:cNvPr id="0" name=""/>
        <dsp:cNvSpPr/>
      </dsp:nvSpPr>
      <dsp:spPr>
        <a:xfrm>
          <a:off x="0" y="2400299"/>
          <a:ext cx="8153400" cy="702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000" b="1" kern="1200" dirty="0" smtClean="0"/>
            <a:t>2. Inscription automatique par l’enseignant</a:t>
          </a:r>
          <a:endParaRPr lang="fr-FR" sz="3000" kern="1200" dirty="0"/>
        </a:p>
      </dsp:txBody>
      <dsp:txXfrm>
        <a:off x="0" y="2400299"/>
        <a:ext cx="8153400" cy="702000"/>
      </dsp:txXfrm>
    </dsp:sp>
    <dsp:sp modelId="{C664E37D-B84A-49EC-98A4-E73359231A7A}">
      <dsp:nvSpPr>
        <dsp:cNvPr id="0" name=""/>
        <dsp:cNvSpPr/>
      </dsp:nvSpPr>
      <dsp:spPr>
        <a:xfrm>
          <a:off x="0" y="3231716"/>
          <a:ext cx="8153400" cy="155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870" tIns="25400" rIns="14224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000" kern="1200" dirty="0" smtClean="0"/>
            <a:t>Inscription individuelle (étudiant par étudiant)</a:t>
          </a:r>
          <a:endParaRPr lang="fr-FR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000" kern="1200" dirty="0" smtClean="0"/>
            <a:t>Inscription de la promotion complète (cohorte)</a:t>
          </a:r>
          <a:endParaRPr lang="fr-FR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000" kern="1200" dirty="0" smtClean="0"/>
            <a:t>Synchronisation automatique et quotidienne</a:t>
          </a:r>
          <a:endParaRPr lang="fr-FR" sz="2000" kern="1200" dirty="0"/>
        </a:p>
        <a:p>
          <a:pPr marL="457200" lvl="2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000" b="1" kern="1200" dirty="0" smtClean="0">
              <a:solidFill>
                <a:schemeClr val="accent1">
                  <a:lumMod val="75000"/>
                </a:schemeClr>
              </a:solidFill>
            </a:rPr>
            <a:t>Utile pour la gestion d’un cours magistral / TD pour toute une promotion d’étudiant</a:t>
          </a:r>
          <a:endParaRPr lang="fr-FR" sz="20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0" y="3231716"/>
        <a:ext cx="8153400" cy="1552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6365D95-DF28-404F-A3EE-2D3989D88833}" type="datetimeFigureOut">
              <a:rPr lang="fr-FR" smtClean="0"/>
              <a:pPr/>
              <a:t>18/10/2011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3523E76-EE95-49E4-9AA8-A45FC5A7BF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5D95-DF28-404F-A3EE-2D3989D88833}" type="datetimeFigureOut">
              <a:rPr lang="fr-FR" smtClean="0"/>
              <a:pPr/>
              <a:t>18/10/2011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23E76-EE95-49E4-9AA8-A45FC5A7BF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6365D95-DF28-404F-A3EE-2D3989D88833}" type="datetimeFigureOut">
              <a:rPr lang="fr-FR" smtClean="0"/>
              <a:pPr/>
              <a:t>18/10/2011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63523E76-EE95-49E4-9AA8-A45FC5A7BF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5D95-DF28-404F-A3EE-2D3989D88833}" type="datetimeFigureOut">
              <a:rPr lang="fr-FR" smtClean="0"/>
              <a:pPr/>
              <a:t>18/10/2011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3523E76-EE95-49E4-9AA8-A45FC5A7BFA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5D95-DF28-404F-A3EE-2D3989D88833}" type="datetimeFigureOut">
              <a:rPr lang="fr-FR" smtClean="0"/>
              <a:pPr/>
              <a:t>18/10/2011</a:t>
            </a:fld>
            <a:endParaRPr lang="fr-FR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3523E76-EE95-49E4-9AA8-A45FC5A7BFA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6365D95-DF28-404F-A3EE-2D3989D88833}" type="datetimeFigureOut">
              <a:rPr lang="fr-FR" smtClean="0"/>
              <a:pPr/>
              <a:t>18/10/2011</a:t>
            </a:fld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3523E76-EE95-49E4-9AA8-A45FC5A7BFA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6365D95-DF28-404F-A3EE-2D3989D88833}" type="datetimeFigureOut">
              <a:rPr lang="fr-FR" smtClean="0"/>
              <a:pPr/>
              <a:t>18/10/2011</a:t>
            </a:fld>
            <a:endParaRPr lang="fr-FR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3523E76-EE95-49E4-9AA8-A45FC5A7BFA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fr-FR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5D95-DF28-404F-A3EE-2D3989D88833}" type="datetimeFigureOut">
              <a:rPr lang="fr-FR" smtClean="0"/>
              <a:pPr/>
              <a:t>18/10/2011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3523E76-EE95-49E4-9AA8-A45FC5A7BF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5D95-DF28-404F-A3EE-2D3989D88833}" type="datetimeFigureOut">
              <a:rPr lang="fr-FR" smtClean="0"/>
              <a:pPr/>
              <a:t>18/10/2011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3523E76-EE95-49E4-9AA8-A45FC5A7BF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5D95-DF28-404F-A3EE-2D3989D88833}" type="datetimeFigureOut">
              <a:rPr lang="fr-FR" smtClean="0"/>
              <a:pPr/>
              <a:t>18/10/2011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3523E76-EE95-49E4-9AA8-A45FC5A7BFA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6365D95-DF28-404F-A3EE-2D3989D88833}" type="datetimeFigureOut">
              <a:rPr lang="fr-FR" smtClean="0"/>
              <a:pPr/>
              <a:t>18/10/2011</a:t>
            </a:fld>
            <a:endParaRPr lang="fr-FR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3523E76-EE95-49E4-9AA8-A45FC5A7BFA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6365D95-DF28-404F-A3EE-2D3989D88833}" type="datetimeFigureOut">
              <a:rPr lang="fr-FR" smtClean="0"/>
              <a:pPr/>
              <a:t>18/10/2011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3523E76-EE95-49E4-9AA8-A45FC5A7BF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tice@univ-tln.f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t.univ-tln.fr/" TargetMode="External"/><Relationship Id="rId2" Type="http://schemas.openxmlformats.org/officeDocument/2006/relationships/hyperlink" Target="http://moodle.univ-tln.fr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niv-tln.fr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357422" y="1928802"/>
            <a:ext cx="6477000" cy="2795590"/>
          </a:xfrm>
        </p:spPr>
        <p:txBody>
          <a:bodyPr>
            <a:normAutofit/>
          </a:bodyPr>
          <a:lstStyle/>
          <a:p>
            <a:r>
              <a:rPr lang="fr-FR" dirty="0" smtClean="0"/>
              <a:t>Présentation de la plateforme d’enseignement Moodle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Service NTIC – tice@univ-tln.fr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0" y="6072206"/>
            <a:ext cx="2214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Université du Sud</a:t>
            </a:r>
          </a:p>
          <a:p>
            <a:r>
              <a:rPr lang="fr-FR" dirty="0" smtClean="0"/>
              <a:t>Toulon-Var</a:t>
            </a:r>
            <a:endParaRPr lang="fr-FR" dirty="0"/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2428860" y="5143512"/>
            <a:ext cx="6134096" cy="685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fr-F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http://moodle.univ-tln.fr</a:t>
            </a:r>
            <a:endParaRPr kumimoji="0" lang="fr-FR" sz="2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2428860" y="357166"/>
            <a:ext cx="6134096" cy="685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fr-F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Formation</a:t>
            </a:r>
            <a:endParaRPr kumimoji="0" lang="fr-FR" sz="2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Image 7" descr="new_ustv_A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6143644"/>
            <a:ext cx="2214546" cy="5381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8" descr="interface-cou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15439" cy="71639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00628" y="4357694"/>
            <a:ext cx="2286016" cy="17859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5143504" y="4429132"/>
            <a:ext cx="20002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Contenu de la page : </a:t>
            </a:r>
            <a:r>
              <a:rPr lang="fr-FR" dirty="0" smtClean="0"/>
              <a:t>Sections comprenant les activités et ressources du cours</a:t>
            </a:r>
            <a:endParaRPr lang="fr-FR" b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142876" y="4500570"/>
            <a:ext cx="1571604" cy="221457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42876" y="4572008"/>
            <a:ext cx="15001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Colonnes droites et gauche : </a:t>
            </a:r>
            <a:r>
              <a:rPr lang="fr-FR" dirty="0" smtClean="0"/>
              <a:t>Blocs fonctionnels (infos, gestion)</a:t>
            </a:r>
            <a:endParaRPr lang="fr-FR" b="1" dirty="0" smtClean="0"/>
          </a:p>
        </p:txBody>
      </p:sp>
      <p:sp>
        <p:nvSpPr>
          <p:cNvPr id="9" name="Rectangle 8"/>
          <p:cNvSpPr/>
          <p:nvPr/>
        </p:nvSpPr>
        <p:spPr>
          <a:xfrm>
            <a:off x="4929190" y="1285860"/>
            <a:ext cx="2643206" cy="2857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5000628" y="1214422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Barre de navigation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Comment gérer son espace de cours ?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257800"/>
          </a:xfrm>
        </p:spPr>
        <p:txBody>
          <a:bodyPr>
            <a:normAutofit/>
          </a:bodyPr>
          <a:lstStyle/>
          <a:p>
            <a:r>
              <a:rPr lang="fr-FR" b="1" dirty="0" smtClean="0"/>
              <a:t>Un mode édition permet la gestion de toutes les parties du cours :</a:t>
            </a:r>
          </a:p>
          <a:p>
            <a:pPr lvl="1"/>
            <a:r>
              <a:rPr lang="fr-FR" dirty="0" smtClean="0"/>
              <a:t>Le paramétrage du cours</a:t>
            </a:r>
          </a:p>
          <a:p>
            <a:pPr lvl="1"/>
            <a:r>
              <a:rPr lang="fr-FR" dirty="0" smtClean="0"/>
              <a:t>Le contenu du cours</a:t>
            </a:r>
          </a:p>
          <a:p>
            <a:pPr lvl="1">
              <a:buNone/>
            </a:pPr>
            <a:endParaRPr lang="fr-FR" dirty="0" smtClean="0"/>
          </a:p>
          <a:p>
            <a:r>
              <a:rPr lang="fr-FR" b="1" dirty="0" smtClean="0"/>
              <a:t>Un éditeur de texte intégré</a:t>
            </a:r>
          </a:p>
          <a:p>
            <a:pPr lvl="1"/>
            <a:r>
              <a:rPr lang="fr-FR" dirty="0" smtClean="0"/>
              <a:t>WYSIWYG (</a:t>
            </a:r>
            <a:r>
              <a:rPr lang="fr-FR" dirty="0" err="1" smtClean="0">
                <a:solidFill>
                  <a:schemeClr val="accent2"/>
                </a:solidFill>
              </a:rPr>
              <a:t>What</a:t>
            </a:r>
            <a:r>
              <a:rPr lang="fr-FR" dirty="0" smtClean="0">
                <a:solidFill>
                  <a:schemeClr val="accent2"/>
                </a:solidFill>
              </a:rPr>
              <a:t> </a:t>
            </a:r>
            <a:r>
              <a:rPr lang="fr-FR" dirty="0" err="1" smtClean="0">
                <a:solidFill>
                  <a:schemeClr val="accent2"/>
                </a:solidFill>
              </a:rPr>
              <a:t>you</a:t>
            </a:r>
            <a:r>
              <a:rPr lang="fr-FR" dirty="0" smtClean="0">
                <a:solidFill>
                  <a:schemeClr val="accent2"/>
                </a:solidFill>
              </a:rPr>
              <a:t> </a:t>
            </a:r>
            <a:r>
              <a:rPr lang="fr-FR" dirty="0" err="1" smtClean="0">
                <a:solidFill>
                  <a:schemeClr val="accent2"/>
                </a:solidFill>
              </a:rPr>
              <a:t>see</a:t>
            </a:r>
            <a:r>
              <a:rPr lang="fr-FR" dirty="0" smtClean="0">
                <a:solidFill>
                  <a:schemeClr val="accent2"/>
                </a:solidFill>
              </a:rPr>
              <a:t> </a:t>
            </a:r>
            <a:r>
              <a:rPr lang="fr-FR" dirty="0" err="1" smtClean="0">
                <a:solidFill>
                  <a:schemeClr val="accent2"/>
                </a:solidFill>
              </a:rPr>
              <a:t>is</a:t>
            </a:r>
            <a:r>
              <a:rPr lang="fr-FR" dirty="0" smtClean="0">
                <a:solidFill>
                  <a:schemeClr val="accent2"/>
                </a:solidFill>
              </a:rPr>
              <a:t> </a:t>
            </a:r>
            <a:r>
              <a:rPr lang="fr-FR" dirty="0" err="1" smtClean="0">
                <a:solidFill>
                  <a:schemeClr val="accent2"/>
                </a:solidFill>
              </a:rPr>
              <a:t>what</a:t>
            </a:r>
            <a:r>
              <a:rPr lang="fr-FR" dirty="0" smtClean="0">
                <a:solidFill>
                  <a:schemeClr val="accent2"/>
                </a:solidFill>
              </a:rPr>
              <a:t> </a:t>
            </a:r>
            <a:r>
              <a:rPr lang="fr-FR" dirty="0" err="1" smtClean="0">
                <a:solidFill>
                  <a:schemeClr val="accent2"/>
                </a:solidFill>
              </a:rPr>
              <a:t>you</a:t>
            </a:r>
            <a:r>
              <a:rPr lang="fr-FR" dirty="0" smtClean="0">
                <a:solidFill>
                  <a:schemeClr val="accent2"/>
                </a:solidFill>
              </a:rPr>
              <a:t> </a:t>
            </a:r>
            <a:r>
              <a:rPr lang="fr-FR" dirty="0" err="1" smtClean="0">
                <a:solidFill>
                  <a:schemeClr val="accent2"/>
                </a:solidFill>
              </a:rPr>
              <a:t>get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Possibilité de copier / coller du texte, intégrer des images, tableaux, liens…</a:t>
            </a:r>
          </a:p>
          <a:p>
            <a:pPr lvl="1"/>
            <a:r>
              <a:rPr lang="fr-FR" dirty="0" smtClean="0"/>
              <a:t>Permet le code 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900" dirty="0" smtClean="0"/>
              <a:t>2 méthodes possibles d’inscription des étudiants</a:t>
            </a:r>
            <a:endParaRPr lang="fr-FR" sz="2900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"/>
          </p:nvPr>
        </p:nvGraphicFramePr>
        <p:xfrm>
          <a:off x="612648" y="1600200"/>
          <a:ext cx="8153400" cy="5043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dirty="0" smtClean="0"/>
              <a:t>Durée d’inscription / gestion de groupe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00634"/>
          </a:xfrm>
        </p:spPr>
        <p:txBody>
          <a:bodyPr>
            <a:normAutofit fontScale="85000" lnSpcReduction="10000"/>
          </a:bodyPr>
          <a:lstStyle/>
          <a:p>
            <a:r>
              <a:rPr lang="fr-FR" dirty="0" smtClean="0"/>
              <a:t>La </a:t>
            </a:r>
            <a:r>
              <a:rPr lang="fr-FR" b="1" dirty="0" smtClean="0"/>
              <a:t>durée d'inscription </a:t>
            </a:r>
            <a:r>
              <a:rPr lang="fr-FR" dirty="0" smtClean="0"/>
              <a:t>des étudiants peut être déterminée. </a:t>
            </a:r>
          </a:p>
          <a:p>
            <a:pPr lvl="1"/>
            <a:r>
              <a:rPr lang="fr-FR" sz="2400" dirty="0" smtClean="0"/>
              <a:t>La désinscription sera automatique si une durée est indiquée. </a:t>
            </a:r>
          </a:p>
          <a:p>
            <a:pPr lvl="1"/>
            <a:r>
              <a:rPr lang="fr-FR" sz="2400" dirty="0" smtClean="0"/>
              <a:t>Sinon, l'inscription ne prendra fin que lors d'une désinscription manuelle ou lors du nettoyage du cours.</a:t>
            </a:r>
          </a:p>
          <a:p>
            <a:pPr lvl="1"/>
            <a:r>
              <a:rPr lang="fr-FR" sz="2400" dirty="0" smtClean="0"/>
              <a:t>Possibilité d’activer une notification d’échéance</a:t>
            </a:r>
          </a:p>
          <a:p>
            <a:endParaRPr lang="fr-FR" b="1" dirty="0" smtClean="0"/>
          </a:p>
          <a:p>
            <a:r>
              <a:rPr lang="fr-FR" b="1" dirty="0" smtClean="0"/>
              <a:t>Gestion de groupes </a:t>
            </a:r>
            <a:r>
              <a:rPr lang="fr-FR" dirty="0" smtClean="0"/>
              <a:t>possible :</a:t>
            </a:r>
          </a:p>
          <a:p>
            <a:pPr lvl="1"/>
            <a:r>
              <a:rPr lang="fr-FR" sz="2400" b="1" i="1" dirty="0" smtClean="0"/>
              <a:t>Pas de groupe </a:t>
            </a:r>
            <a:r>
              <a:rPr lang="fr-FR" sz="2400" dirty="0" smtClean="0"/>
              <a:t>(une seule communauté)</a:t>
            </a:r>
          </a:p>
          <a:p>
            <a:pPr lvl="1"/>
            <a:r>
              <a:rPr lang="fr-FR" sz="2400" b="1" i="1" dirty="0" smtClean="0"/>
              <a:t>Groupes séparés</a:t>
            </a:r>
            <a:r>
              <a:rPr lang="fr-FR" sz="2400" b="1" dirty="0" smtClean="0"/>
              <a:t> </a:t>
            </a:r>
            <a:r>
              <a:rPr lang="fr-FR" sz="2400" dirty="0" smtClean="0"/>
              <a:t>: chaque groupe ne peut voir que son propre groupe, les autres groupes étant invisibles. </a:t>
            </a:r>
          </a:p>
          <a:p>
            <a:pPr lvl="1"/>
            <a:r>
              <a:rPr lang="fr-FR" sz="2400" b="1" i="1" dirty="0" smtClean="0"/>
              <a:t>Groupes visibles</a:t>
            </a:r>
            <a:r>
              <a:rPr lang="fr-FR" sz="2400" dirty="0" smtClean="0"/>
              <a:t>: chaque groupe travaille uniquement dans son propre groupe, mais les autres groupes sont visibles. </a:t>
            </a:r>
          </a:p>
        </p:txBody>
      </p:sp>
      <p:pic>
        <p:nvPicPr>
          <p:cNvPr id="4" name="Image 3" descr="group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4572008"/>
            <a:ext cx="338139" cy="338139"/>
          </a:xfrm>
          <a:prstGeom prst="rect">
            <a:avLst/>
          </a:prstGeom>
        </p:spPr>
      </p:pic>
      <p:pic>
        <p:nvPicPr>
          <p:cNvPr id="5" name="Image 4" descr="group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5072074"/>
            <a:ext cx="331016" cy="331016"/>
          </a:xfrm>
          <a:prstGeom prst="rect">
            <a:avLst/>
          </a:prstGeom>
        </p:spPr>
      </p:pic>
      <p:pic>
        <p:nvPicPr>
          <p:cNvPr id="6" name="Image 5" descr="groupv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5643578"/>
            <a:ext cx="357190" cy="357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Etapes clés de la création d’un cours</a:t>
            </a:r>
            <a:endParaRPr lang="fr-FR" sz="3600" dirty="0"/>
          </a:p>
        </p:txBody>
      </p:sp>
      <p:sp>
        <p:nvSpPr>
          <p:cNvPr id="5" name="Rectangle 4"/>
          <p:cNvSpPr/>
          <p:nvPr/>
        </p:nvSpPr>
        <p:spPr>
          <a:xfrm>
            <a:off x="214282" y="1643050"/>
            <a:ext cx="2786082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fr-FR" b="1" dirty="0" smtClean="0"/>
              <a:t>1.  Demande d’ouverture de cours</a:t>
            </a:r>
          </a:p>
        </p:txBody>
      </p:sp>
      <p:sp>
        <p:nvSpPr>
          <p:cNvPr id="7" name="Rectangle 6"/>
          <p:cNvSpPr/>
          <p:nvPr/>
        </p:nvSpPr>
        <p:spPr>
          <a:xfrm>
            <a:off x="3143240" y="1643050"/>
            <a:ext cx="2786082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fr-FR" b="1" dirty="0" smtClean="0"/>
              <a:t>2.  Préparation de l’espace de cours</a:t>
            </a:r>
          </a:p>
        </p:txBody>
      </p:sp>
      <p:sp>
        <p:nvSpPr>
          <p:cNvPr id="9" name="Rectangle 8"/>
          <p:cNvSpPr/>
          <p:nvPr/>
        </p:nvSpPr>
        <p:spPr>
          <a:xfrm>
            <a:off x="214282" y="2428868"/>
            <a:ext cx="27860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5"/>
              </a:buClr>
              <a:buFont typeface="Wingdings" pitchFamily="2" charset="2"/>
              <a:buChar char="§"/>
            </a:pPr>
            <a:r>
              <a:rPr lang="fr-FR" dirty="0" smtClean="0"/>
              <a:t> Via le formulaire en ligne en page d’accueil de la plateforme Moodle</a:t>
            </a:r>
          </a:p>
          <a:p>
            <a:pPr>
              <a:buClr>
                <a:schemeClr val="accent5"/>
              </a:buClr>
              <a:buFont typeface="Wingdings" pitchFamily="2" charset="2"/>
              <a:buChar char="§"/>
            </a:pPr>
            <a:r>
              <a:rPr lang="fr-FR" dirty="0" smtClean="0"/>
              <a:t> Auprès du service NTIC par mél à</a:t>
            </a:r>
            <a:r>
              <a:rPr lang="fr-FR" u="sng" dirty="0" smtClean="0"/>
              <a:t> </a:t>
            </a:r>
            <a:r>
              <a:rPr lang="fr-FR" u="sng" dirty="0" smtClean="0">
                <a:solidFill>
                  <a:schemeClr val="accent2"/>
                </a:solidFill>
              </a:rPr>
              <a:t>tice@univ-tln.fr</a:t>
            </a:r>
            <a:endParaRPr lang="fr-FR" u="sng" dirty="0">
              <a:solidFill>
                <a:schemeClr val="accent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43240" y="2428868"/>
            <a:ext cx="27860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5"/>
              </a:buClr>
              <a:buFont typeface="Wingdings" pitchFamily="2" charset="2"/>
              <a:buChar char="§"/>
            </a:pPr>
            <a:r>
              <a:rPr lang="fr-FR" dirty="0" smtClean="0"/>
              <a:t> Choix du format du cours : Thématique, Hebdomadaire ou informel</a:t>
            </a:r>
          </a:p>
          <a:p>
            <a:pPr>
              <a:buClr>
                <a:schemeClr val="accent5"/>
              </a:buClr>
              <a:buFont typeface="Wingdings" pitchFamily="2" charset="2"/>
              <a:buChar char="§"/>
            </a:pPr>
            <a:r>
              <a:rPr lang="fr-FR" smtClean="0"/>
              <a:t> Définir </a:t>
            </a:r>
            <a:r>
              <a:rPr lang="fr-FR" dirty="0" smtClean="0"/>
              <a:t>les paramètres du cours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6143636" y="1643050"/>
            <a:ext cx="2786082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fr-FR" b="1" dirty="0" smtClean="0"/>
              <a:t>3.  Inscription des usagers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43636" y="2428868"/>
            <a:ext cx="27860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5"/>
              </a:buClr>
              <a:buFont typeface="Wingdings" pitchFamily="2" charset="2"/>
              <a:buChar char="§"/>
            </a:pPr>
            <a:r>
              <a:rPr lang="fr-FR" dirty="0" smtClean="0"/>
              <a:t> Choix de la méthode d’inscription des étudiants</a:t>
            </a:r>
          </a:p>
          <a:p>
            <a:pPr>
              <a:buClr>
                <a:schemeClr val="accent5"/>
              </a:buClr>
              <a:buFont typeface="Wingdings" pitchFamily="2" charset="2"/>
              <a:buChar char="§"/>
            </a:pPr>
            <a:r>
              <a:rPr lang="fr-FR" dirty="0" smtClean="0"/>
              <a:t> Sélectionner des enseignants à votre cours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214282" y="4317856"/>
            <a:ext cx="2786082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fr-FR" b="1" dirty="0" smtClean="0"/>
              <a:t>4.  Editer votre cours et mettre des contenus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143240" y="4317856"/>
            <a:ext cx="2786082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fr-FR" b="1" dirty="0" smtClean="0"/>
              <a:t>5.  Vérifier les accès en « prenant le rôle de… »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14282" y="5103674"/>
            <a:ext cx="27860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5"/>
              </a:buClr>
              <a:buFont typeface="Wingdings" pitchFamily="2" charset="2"/>
              <a:buChar char="§"/>
            </a:pPr>
            <a:r>
              <a:rPr lang="fr-FR" dirty="0" smtClean="0"/>
              <a:t> Ajouter des contenus, des ressources, des activités</a:t>
            </a:r>
          </a:p>
          <a:p>
            <a:pPr>
              <a:buClr>
                <a:schemeClr val="accent5"/>
              </a:buClr>
              <a:buFont typeface="Wingdings" pitchFamily="2" charset="2"/>
              <a:buChar char="§"/>
            </a:pPr>
            <a:r>
              <a:rPr lang="fr-FR" dirty="0" smtClean="0"/>
              <a:t>Gérer les blocs fonctionnels</a:t>
            </a:r>
          </a:p>
          <a:p>
            <a:pPr>
              <a:buClr>
                <a:schemeClr val="accent5"/>
              </a:buClr>
              <a:buFont typeface="Wingdings" pitchFamily="2" charset="2"/>
              <a:buChar char="§"/>
            </a:pP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3143240" y="5103674"/>
            <a:ext cx="27860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5"/>
              </a:buClr>
              <a:buFont typeface="Wingdings" pitchFamily="2" charset="2"/>
              <a:buChar char="§"/>
            </a:pPr>
            <a:r>
              <a:rPr lang="fr-FR" dirty="0" smtClean="0"/>
              <a:t> Rôle de l’étudiant</a:t>
            </a:r>
          </a:p>
          <a:p>
            <a:pPr>
              <a:buClr>
                <a:schemeClr val="accent5"/>
              </a:buClr>
              <a:buFont typeface="Wingdings" pitchFamily="2" charset="2"/>
              <a:buChar char="§"/>
            </a:pPr>
            <a:r>
              <a:rPr lang="fr-FR" dirty="0" smtClean="0"/>
              <a:t> Rôle des autres enseignants / Tuteurs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6143636" y="4317856"/>
            <a:ext cx="2786082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fr-FR" b="1" dirty="0" smtClean="0"/>
              <a:t>6.  Faire vivre votre cours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43636" y="5103674"/>
            <a:ext cx="27860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5"/>
              </a:buClr>
              <a:buFont typeface="Wingdings" pitchFamily="2" charset="2"/>
              <a:buChar char="§"/>
            </a:pPr>
            <a:r>
              <a:rPr lang="fr-FR" dirty="0" smtClean="0"/>
              <a:t>Interagir avec les étudiants</a:t>
            </a:r>
          </a:p>
          <a:p>
            <a:pPr>
              <a:buClr>
                <a:schemeClr val="accent5"/>
              </a:buClr>
              <a:buFont typeface="Wingdings" pitchFamily="2" charset="2"/>
              <a:buChar char="§"/>
            </a:pPr>
            <a:r>
              <a:rPr lang="fr-FR" dirty="0" smtClean="0"/>
              <a:t> Evaluation et feedback</a:t>
            </a:r>
          </a:p>
          <a:p>
            <a:pPr>
              <a:buClr>
                <a:schemeClr val="accent5"/>
              </a:buClr>
              <a:buFont typeface="Wingdings" pitchFamily="2" charset="2"/>
              <a:buChar char="§"/>
            </a:pPr>
            <a:r>
              <a:rPr lang="fr-FR" dirty="0"/>
              <a:t> </a:t>
            </a:r>
            <a:r>
              <a:rPr lang="fr-FR" dirty="0" smtClean="0"/>
              <a:t>Sauvegarder, Réinitialiser les données en fin d’année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dirty="0" smtClean="0"/>
              <a:t>Accompagnement et suivi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257800"/>
          </a:xfrm>
        </p:spPr>
        <p:txBody>
          <a:bodyPr>
            <a:normAutofit lnSpcReduction="10000"/>
          </a:bodyPr>
          <a:lstStyle/>
          <a:p>
            <a:pPr lvl="1"/>
            <a:r>
              <a:rPr lang="fr-FR" b="1" dirty="0" smtClean="0"/>
              <a:t>Le service NTIC </a:t>
            </a:r>
            <a:r>
              <a:rPr lang="fr-FR" dirty="0" smtClean="0"/>
              <a:t>est présent pour </a:t>
            </a:r>
          </a:p>
          <a:p>
            <a:pPr lvl="2"/>
            <a:r>
              <a:rPr lang="fr-FR" b="1" dirty="0" smtClean="0"/>
              <a:t>Préparer avec vous </a:t>
            </a:r>
            <a:r>
              <a:rPr lang="fr-FR" dirty="0" smtClean="0"/>
              <a:t>votre projet pédagogique lié à la plateforme d’enseignement</a:t>
            </a:r>
          </a:p>
          <a:p>
            <a:pPr lvl="2">
              <a:buNone/>
            </a:pPr>
            <a:endParaRPr lang="fr-FR" dirty="0" smtClean="0"/>
          </a:p>
          <a:p>
            <a:pPr lvl="2"/>
            <a:r>
              <a:rPr lang="fr-FR" b="1" dirty="0" smtClean="0"/>
              <a:t>Vous former : </a:t>
            </a:r>
          </a:p>
          <a:p>
            <a:pPr lvl="3"/>
            <a:r>
              <a:rPr lang="fr-FR" dirty="0" smtClean="0"/>
              <a:t>Individuellement, à la carte, selon le besoin</a:t>
            </a:r>
          </a:p>
          <a:p>
            <a:pPr lvl="3"/>
            <a:r>
              <a:rPr lang="fr-FR" dirty="0" smtClean="0"/>
              <a:t>Lors d’une séance collective (10 pers. Max) soit au sein de votre équipe pédagogique, soit avec d’autres enseignants de l’USTV</a:t>
            </a:r>
          </a:p>
          <a:p>
            <a:pPr lvl="2"/>
            <a:endParaRPr lang="fr-FR" dirty="0" smtClean="0"/>
          </a:p>
          <a:p>
            <a:pPr lvl="2"/>
            <a:r>
              <a:rPr lang="fr-FR" b="1" dirty="0" smtClean="0"/>
              <a:t>Vous accompagner </a:t>
            </a:r>
            <a:r>
              <a:rPr lang="fr-FR" dirty="0" smtClean="0"/>
              <a:t>lors</a:t>
            </a:r>
            <a:r>
              <a:rPr lang="fr-FR" b="1" dirty="0" smtClean="0"/>
              <a:t> </a:t>
            </a:r>
            <a:r>
              <a:rPr lang="fr-FR" dirty="0" smtClean="0"/>
              <a:t>de votre pratique de la plateforme</a:t>
            </a:r>
          </a:p>
          <a:p>
            <a:pPr lvl="3"/>
            <a:r>
              <a:rPr lang="fr-FR" dirty="0" smtClean="0"/>
              <a:t>FAQ présente en ligne + tutoriaux</a:t>
            </a:r>
          </a:p>
          <a:p>
            <a:pPr lvl="3"/>
            <a:r>
              <a:rPr lang="fr-FR" dirty="0" smtClean="0"/>
              <a:t>Espace démo visible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3 types de formation possibles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85720" y="1643050"/>
            <a:ext cx="8501122" cy="135732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fr-FR" u="sng" dirty="0" smtClean="0"/>
              <a:t>Initiation / Découverte :</a:t>
            </a:r>
          </a:p>
          <a:p>
            <a:pPr>
              <a:buClr>
                <a:schemeClr val="tx2"/>
              </a:buClr>
              <a:buSzPct val="70000"/>
              <a:buFont typeface="Wingdings" pitchFamily="2" charset="2"/>
              <a:buChar char="§"/>
            </a:pPr>
            <a:r>
              <a:rPr lang="fr-FR" sz="2000" dirty="0" smtClean="0"/>
              <a:t>Découverte de l’interface de la plateforme / </a:t>
            </a:r>
            <a:r>
              <a:rPr lang="fr-FR" sz="2000" dirty="0" err="1" smtClean="0"/>
              <a:t>scénari</a:t>
            </a:r>
            <a:r>
              <a:rPr lang="fr-FR" sz="2000" dirty="0" smtClean="0"/>
              <a:t> d’usage</a:t>
            </a:r>
          </a:p>
          <a:p>
            <a:pPr>
              <a:buClr>
                <a:schemeClr val="tx2"/>
              </a:buClr>
              <a:buSzPct val="70000"/>
              <a:buFont typeface="Wingdings" pitchFamily="2" charset="2"/>
              <a:buChar char="§"/>
            </a:pPr>
            <a:r>
              <a:rPr lang="fr-FR" sz="2000" dirty="0" smtClean="0"/>
              <a:t>Ouverture, gestion d’un espace de cours, mise en pratique</a:t>
            </a:r>
            <a:endParaRPr lang="fr-FR" sz="2000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285720" y="3214686"/>
            <a:ext cx="8501122" cy="12858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kumimoji="0" lang="fr-FR" sz="29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Perfectionnement :</a:t>
            </a:r>
          </a:p>
          <a:p>
            <a:pPr marL="320040" lvl="0" indent="-320040">
              <a:spcBef>
                <a:spcPts val="700"/>
              </a:spcBef>
              <a:buClr>
                <a:srgbClr val="5A6378"/>
              </a:buClr>
              <a:buSzPct val="70000"/>
              <a:buFont typeface="Wingdings" pitchFamily="2" charset="2"/>
              <a:buChar char="§"/>
            </a:pPr>
            <a:r>
              <a:rPr lang="fr-FR" sz="2000" dirty="0" smtClean="0">
                <a:solidFill>
                  <a:prstClr val="black"/>
                </a:solidFill>
              </a:rPr>
              <a:t>Gestion des fonctionnalités de la plateforme : paramétrages des activités de cours, réalisation de méta-cours, </a:t>
            </a:r>
            <a:r>
              <a:rPr lang="fr-FR" sz="2000" dirty="0" err="1" smtClean="0">
                <a:solidFill>
                  <a:prstClr val="black"/>
                </a:solidFill>
              </a:rPr>
              <a:t>scénari</a:t>
            </a:r>
            <a:r>
              <a:rPr lang="fr-FR" sz="2000" dirty="0" smtClean="0">
                <a:solidFill>
                  <a:prstClr val="black"/>
                </a:solidFill>
              </a:rPr>
              <a:t> d’usage</a:t>
            </a:r>
            <a:endParaRPr lang="fr-FR" sz="2000" dirty="0">
              <a:solidFill>
                <a:prstClr val="black"/>
              </a:solidFill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endParaRPr kumimoji="0" lang="fr-FR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285720" y="4857760"/>
            <a:ext cx="8501122" cy="17145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>
            <a:normAutofit fontScale="70000" lnSpcReduction="20000"/>
          </a:bodyPr>
          <a:lstStyle/>
          <a:p>
            <a:r>
              <a:rPr lang="fr-FR" sz="3800" u="sng" dirty="0" smtClean="0"/>
              <a:t>Mise en place d’un projet pédagogique lié à l’EAD :</a:t>
            </a:r>
          </a:p>
          <a:p>
            <a:pPr marL="320040" lvl="0" indent="-320040">
              <a:spcBef>
                <a:spcPts val="700"/>
              </a:spcBef>
              <a:buClr>
                <a:srgbClr val="5A6378"/>
              </a:buClr>
              <a:buSzPct val="70000"/>
              <a:buFont typeface="Wingdings" pitchFamily="2" charset="2"/>
              <a:buChar char="§"/>
            </a:pPr>
            <a:r>
              <a:rPr lang="fr-FR" sz="2900" dirty="0" smtClean="0"/>
              <a:t>Présentiel enrichi, enseignement à distance</a:t>
            </a:r>
            <a:endParaRPr lang="fr-FR" sz="2900" dirty="0" smtClean="0">
              <a:solidFill>
                <a:prstClr val="black"/>
              </a:solidFill>
            </a:endParaRPr>
          </a:p>
          <a:p>
            <a:pPr marL="320040" lvl="0" indent="-320040">
              <a:spcBef>
                <a:spcPts val="700"/>
              </a:spcBef>
              <a:buClr>
                <a:srgbClr val="5A6378"/>
              </a:buClr>
              <a:buSzPct val="70000"/>
              <a:buFont typeface="Wingdings" pitchFamily="2" charset="2"/>
              <a:buChar char="§"/>
            </a:pPr>
            <a:r>
              <a:rPr lang="fr-FR" sz="2900" dirty="0" smtClean="0">
                <a:solidFill>
                  <a:prstClr val="black"/>
                </a:solidFill>
              </a:rPr>
              <a:t>Ingénierie pédagogique, Tutorat</a:t>
            </a:r>
            <a:r>
              <a:rPr lang="fr-FR" sz="2900" dirty="0">
                <a:solidFill>
                  <a:prstClr val="black"/>
                </a:solidFill>
              </a:rPr>
              <a:t>, </a:t>
            </a:r>
          </a:p>
          <a:p>
            <a:pPr marL="320040" lvl="0" indent="-320040">
              <a:spcBef>
                <a:spcPts val="700"/>
              </a:spcBef>
              <a:buClr>
                <a:srgbClr val="5A6378"/>
              </a:buClr>
              <a:buSzPct val="70000"/>
              <a:buFont typeface="Wingdings" pitchFamily="2" charset="2"/>
              <a:buChar char="§"/>
            </a:pPr>
            <a:r>
              <a:rPr lang="fr-FR" sz="2900" dirty="0" smtClean="0">
                <a:solidFill>
                  <a:prstClr val="black"/>
                </a:solidFill>
              </a:rPr>
              <a:t>Labellisation TICE</a:t>
            </a:r>
            <a:endParaRPr lang="fr-FR" sz="2900" dirty="0">
              <a:solidFill>
                <a:prstClr val="black"/>
              </a:solidFill>
            </a:endParaRPr>
          </a:p>
          <a:p>
            <a:endParaRPr lang="fr-F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Dates de formations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Des dates proposées :</a:t>
            </a:r>
          </a:p>
          <a:p>
            <a:pPr lvl="1"/>
            <a:r>
              <a:rPr lang="fr-FR" dirty="0" smtClean="0"/>
              <a:t>Lundi 19 septembre (complet)</a:t>
            </a:r>
          </a:p>
          <a:p>
            <a:pPr lvl="1"/>
            <a:r>
              <a:rPr lang="fr-FR" dirty="0" smtClean="0"/>
              <a:t>Jeudi 22 septembre</a:t>
            </a:r>
          </a:p>
          <a:p>
            <a:pPr lvl="1"/>
            <a:r>
              <a:rPr lang="fr-FR" dirty="0" smtClean="0"/>
              <a:t>Mardi 27 septembre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D’autres dates à venir tout au long de l’année universitaire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Contact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8289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dirty="0" smtClean="0"/>
              <a:t>Aude Bertschy - Service NTIC</a:t>
            </a:r>
          </a:p>
          <a:p>
            <a:pPr algn="ctr">
              <a:buNone/>
            </a:pPr>
            <a:r>
              <a:rPr lang="fr-FR" dirty="0" smtClean="0"/>
              <a:t>Bâtiment le </a:t>
            </a:r>
            <a:r>
              <a:rPr lang="fr-FR" dirty="0" err="1" smtClean="0"/>
              <a:t>Béal</a:t>
            </a:r>
            <a:r>
              <a:rPr lang="fr-FR" dirty="0" smtClean="0"/>
              <a:t>, Campus de La Garde</a:t>
            </a:r>
          </a:p>
          <a:p>
            <a:pPr algn="ctr">
              <a:buNone/>
            </a:pPr>
            <a:endParaRPr lang="fr-FR" dirty="0" smtClean="0"/>
          </a:p>
          <a:p>
            <a:pPr algn="ctr">
              <a:buNone/>
            </a:pPr>
            <a:r>
              <a:rPr lang="fr-FR" dirty="0" smtClean="0"/>
              <a:t>Mél. : </a:t>
            </a:r>
            <a:r>
              <a:rPr lang="fr-FR" dirty="0" smtClean="0">
                <a:hlinkClick r:id="rId2"/>
              </a:rPr>
              <a:t>tice@univ-tln.fr</a:t>
            </a:r>
            <a:r>
              <a:rPr lang="fr-FR" dirty="0" smtClean="0"/>
              <a:t> </a:t>
            </a:r>
          </a:p>
          <a:p>
            <a:pPr algn="ctr">
              <a:buNone/>
            </a:pPr>
            <a:r>
              <a:rPr lang="fr-FR" dirty="0" smtClean="0"/>
              <a:t>Tél. 04 94 14 28 95</a:t>
            </a:r>
          </a:p>
        </p:txBody>
      </p:sp>
      <p:sp>
        <p:nvSpPr>
          <p:cNvPr id="4" name="Rectangle 3"/>
          <p:cNvSpPr/>
          <p:nvPr/>
        </p:nvSpPr>
        <p:spPr>
          <a:xfrm>
            <a:off x="571472" y="4643446"/>
            <a:ext cx="8143932" cy="132343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fr-FR" sz="2000" dirty="0" smtClean="0"/>
              <a:t>Une demande d’ouverture de cours, un renseignement, une demande de formation, un problème technique…?</a:t>
            </a:r>
          </a:p>
          <a:p>
            <a:pPr algn="ctr">
              <a:buNone/>
            </a:pPr>
            <a:endParaRPr lang="fr-FR" sz="2000" dirty="0" smtClean="0"/>
          </a:p>
          <a:p>
            <a:pPr algn="ctr">
              <a:buNone/>
            </a:pPr>
            <a:r>
              <a:rPr lang="fr-FR" sz="2000" b="1" dirty="0" smtClean="0"/>
              <a:t>Le service NTIC est là pour vous aider.</a:t>
            </a:r>
            <a:endParaRPr lang="fr-F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Contexte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sz="2400" b="1" dirty="0" smtClean="0">
                <a:solidFill>
                  <a:schemeClr val="accent2"/>
                </a:solidFill>
              </a:rPr>
              <a:t>Des espaces pédagogiques </a:t>
            </a:r>
            <a:r>
              <a:rPr lang="fr-FR" sz="2400" dirty="0" smtClean="0"/>
              <a:t>mis en place 2004 et basés sur la plateforme Didagora</a:t>
            </a:r>
          </a:p>
          <a:p>
            <a:pPr lvl="1"/>
            <a:r>
              <a:rPr lang="fr-FR" sz="2000" dirty="0" smtClean="0"/>
              <a:t>Un espace par composante,</a:t>
            </a:r>
          </a:p>
          <a:p>
            <a:pPr lvl="1"/>
            <a:r>
              <a:rPr lang="fr-FR" sz="2000" dirty="0" smtClean="0"/>
              <a:t>+/- utilisé selon les composantes / enseignants</a:t>
            </a:r>
          </a:p>
          <a:p>
            <a:pPr lvl="1"/>
            <a:r>
              <a:rPr lang="fr-FR" sz="2000" dirty="0" smtClean="0"/>
              <a:t>Pas toujours pour les mêmes finalités</a:t>
            </a:r>
          </a:p>
          <a:p>
            <a:r>
              <a:rPr lang="fr-FR" sz="2400" dirty="0" smtClean="0"/>
              <a:t>Des </a:t>
            </a:r>
            <a:r>
              <a:rPr lang="fr-FR" sz="2400" b="1" dirty="0" smtClean="0">
                <a:solidFill>
                  <a:schemeClr val="accent2"/>
                </a:solidFill>
              </a:rPr>
              <a:t>usages existants </a:t>
            </a:r>
            <a:r>
              <a:rPr lang="fr-FR" sz="2400" dirty="0" smtClean="0"/>
              <a:t>et un accompagnement possible (formation / aide à disposition des usagers)</a:t>
            </a:r>
          </a:p>
          <a:p>
            <a:r>
              <a:rPr lang="fr-FR" sz="2400" dirty="0" smtClean="0"/>
              <a:t>Une </a:t>
            </a:r>
            <a:r>
              <a:rPr lang="fr-FR" sz="2400" b="1" dirty="0" smtClean="0">
                <a:solidFill>
                  <a:schemeClr val="accent2"/>
                </a:solidFill>
              </a:rPr>
              <a:t>plateforme peu interopérable </a:t>
            </a:r>
            <a:r>
              <a:rPr lang="fr-FR" sz="2400" dirty="0" smtClean="0"/>
              <a:t>(absence de compatibilité, peu évolutive), suivi technique difficile</a:t>
            </a:r>
          </a:p>
          <a:p>
            <a:r>
              <a:rPr lang="fr-FR" sz="2400" b="1" dirty="0" smtClean="0">
                <a:solidFill>
                  <a:schemeClr val="accent2"/>
                </a:solidFill>
              </a:rPr>
              <a:t>Instabilité</a:t>
            </a:r>
            <a:r>
              <a:rPr lang="fr-FR" sz="2400" dirty="0" smtClean="0"/>
              <a:t> forte et pertes de données depuis la rentrée 2010, absence de contrat de maintenance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Démarche adoptée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43510"/>
          </a:xfrm>
        </p:spPr>
        <p:txBody>
          <a:bodyPr>
            <a:normAutofit fontScale="92500"/>
          </a:bodyPr>
          <a:lstStyle/>
          <a:p>
            <a:r>
              <a:rPr lang="fr-FR" sz="2800" b="1" dirty="0" smtClean="0">
                <a:solidFill>
                  <a:schemeClr val="accent2"/>
                </a:solidFill>
              </a:rPr>
              <a:t>Gestion du projet </a:t>
            </a:r>
            <a:r>
              <a:rPr lang="fr-FR" sz="2800" dirty="0" smtClean="0"/>
              <a:t>par le Service NTIC, en collaboration </a:t>
            </a:r>
          </a:p>
          <a:p>
            <a:pPr lvl="1"/>
            <a:r>
              <a:rPr lang="fr-FR" sz="2200" dirty="0" smtClean="0"/>
              <a:t>Avec le CRI pour la partie technique (dimensionnement, serveur, migration, </a:t>
            </a:r>
            <a:r>
              <a:rPr lang="fr-FR" sz="2200" dirty="0" err="1" smtClean="0"/>
              <a:t>débugs</a:t>
            </a:r>
            <a:r>
              <a:rPr lang="fr-FR" sz="2200" dirty="0" smtClean="0"/>
              <a:t>, développement…) :</a:t>
            </a:r>
          </a:p>
          <a:p>
            <a:pPr lvl="2"/>
            <a:r>
              <a:rPr lang="fr-FR" sz="1900" b="1" dirty="0" smtClean="0"/>
              <a:t>Raphaël ROULET, Ingénieur au CRI</a:t>
            </a:r>
          </a:p>
          <a:p>
            <a:pPr lvl="1"/>
            <a:r>
              <a:rPr lang="fr-FR" sz="2200" dirty="0" smtClean="0"/>
              <a:t>Avec d’autres universités PACA pour l’usage de la plateforme</a:t>
            </a:r>
          </a:p>
          <a:p>
            <a:pPr lvl="2"/>
            <a:r>
              <a:rPr lang="fr-FR" sz="1900" dirty="0" smtClean="0"/>
              <a:t>75% des universités utilisent Moodle </a:t>
            </a:r>
          </a:p>
          <a:p>
            <a:pPr lvl="2"/>
            <a:r>
              <a:rPr lang="fr-FR" sz="1900" dirty="0" smtClean="0"/>
              <a:t>Une communauté active d’usagers et de développeurs</a:t>
            </a:r>
            <a:endParaRPr lang="fr-FR" sz="2800" b="1" dirty="0" smtClean="0">
              <a:solidFill>
                <a:schemeClr val="accent2"/>
              </a:solidFill>
            </a:endParaRPr>
          </a:p>
          <a:p>
            <a:r>
              <a:rPr lang="fr-FR" sz="2800" b="1" dirty="0" smtClean="0">
                <a:solidFill>
                  <a:schemeClr val="accent2"/>
                </a:solidFill>
              </a:rPr>
              <a:t>Démarche </a:t>
            </a:r>
            <a:r>
              <a:rPr lang="fr-FR" sz="2800" dirty="0" smtClean="0"/>
              <a:t>mise en œuvre :</a:t>
            </a:r>
          </a:p>
          <a:p>
            <a:pPr lvl="1"/>
            <a:r>
              <a:rPr lang="fr-FR" sz="2400" dirty="0" smtClean="0"/>
              <a:t>Centrée sur l’usage pédagogique</a:t>
            </a:r>
          </a:p>
          <a:p>
            <a:pPr lvl="1"/>
            <a:r>
              <a:rPr lang="fr-FR" sz="2400" dirty="0" smtClean="0"/>
              <a:t>Implication des usagers dans la conception du projet</a:t>
            </a:r>
          </a:p>
          <a:p>
            <a:pPr lvl="2"/>
            <a:r>
              <a:rPr lang="fr-FR" sz="2100" dirty="0" smtClean="0"/>
              <a:t>Réunions de concertation / Tests avec des enseignants / étudiants sur des formations pilotes (C2i notamment)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Qu’est-ce que la plateforme Moodle ?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2648" y="1857364"/>
            <a:ext cx="8153400" cy="4786346"/>
          </a:xfrm>
        </p:spPr>
        <p:txBody>
          <a:bodyPr>
            <a:normAutofit lnSpcReduction="10000"/>
          </a:bodyPr>
          <a:lstStyle/>
          <a:p>
            <a:r>
              <a:rPr lang="fr-FR" sz="2400" dirty="0" smtClean="0"/>
              <a:t>Une </a:t>
            </a:r>
            <a:r>
              <a:rPr lang="fr-FR" sz="2400" b="1" dirty="0" smtClean="0">
                <a:solidFill>
                  <a:schemeClr val="accent2"/>
                </a:solidFill>
              </a:rPr>
              <a:t>plateforme pédagogique </a:t>
            </a:r>
            <a:r>
              <a:rPr lang="fr-FR" sz="2400" dirty="0" smtClean="0"/>
              <a:t>d’enseignement en ligne</a:t>
            </a:r>
          </a:p>
          <a:p>
            <a:pPr lvl="1"/>
            <a:r>
              <a:rPr lang="fr-FR" sz="2200" dirty="0" smtClean="0"/>
              <a:t>Support de </a:t>
            </a:r>
            <a:r>
              <a:rPr lang="fr-FR" sz="2200" dirty="0" smtClean="0">
                <a:solidFill>
                  <a:schemeClr val="accent1"/>
                </a:solidFill>
              </a:rPr>
              <a:t>l’enseignement présentiel</a:t>
            </a:r>
          </a:p>
          <a:p>
            <a:pPr lvl="1"/>
            <a:r>
              <a:rPr lang="fr-FR" sz="2200" dirty="0" smtClean="0"/>
              <a:t>Outil de </a:t>
            </a:r>
            <a:r>
              <a:rPr lang="fr-FR" sz="2200" dirty="0" smtClean="0">
                <a:solidFill>
                  <a:schemeClr val="accent1"/>
                </a:solidFill>
              </a:rPr>
              <a:t>l’enseignement à distance</a:t>
            </a:r>
          </a:p>
          <a:p>
            <a:pPr lvl="1"/>
            <a:r>
              <a:rPr lang="fr-FR" sz="2200" dirty="0" smtClean="0"/>
              <a:t>Adaptée aux petits groupes comme aux grandes promotions</a:t>
            </a:r>
          </a:p>
          <a:p>
            <a:endParaRPr lang="fr-FR" sz="2400" dirty="0" smtClean="0"/>
          </a:p>
          <a:p>
            <a:r>
              <a:rPr lang="fr-FR" sz="2400" dirty="0" smtClean="0"/>
              <a:t>Un </a:t>
            </a:r>
            <a:r>
              <a:rPr lang="fr-FR" sz="2400" b="1" dirty="0" smtClean="0">
                <a:solidFill>
                  <a:schemeClr val="accent2"/>
                </a:solidFill>
              </a:rPr>
              <a:t>environnement d’apprentissage </a:t>
            </a:r>
            <a:r>
              <a:rPr lang="fr-FR" sz="2400" dirty="0" smtClean="0"/>
              <a:t>favorisant les </a:t>
            </a:r>
            <a:r>
              <a:rPr lang="fr-FR" sz="2400" b="1" dirty="0" smtClean="0">
                <a:solidFill>
                  <a:schemeClr val="accent1"/>
                </a:solidFill>
              </a:rPr>
              <a:t>échanges</a:t>
            </a:r>
            <a:r>
              <a:rPr lang="fr-FR" sz="2400" dirty="0" smtClean="0"/>
              <a:t> et les </a:t>
            </a:r>
            <a:r>
              <a:rPr lang="fr-FR" sz="2400" b="1" dirty="0" smtClean="0">
                <a:solidFill>
                  <a:schemeClr val="accent1"/>
                </a:solidFill>
              </a:rPr>
              <a:t>interactions</a:t>
            </a:r>
            <a:r>
              <a:rPr lang="fr-FR" sz="2400" dirty="0" smtClean="0"/>
              <a:t> entre enseignants et étudiants autour des ressources pédagogiques structurées d’un cours.</a:t>
            </a:r>
          </a:p>
          <a:p>
            <a:pPr lvl="1"/>
            <a:r>
              <a:rPr lang="fr-FR" sz="2100" dirty="0" smtClean="0"/>
              <a:t>Assure la </a:t>
            </a:r>
            <a:r>
              <a:rPr lang="fr-FR" sz="2100" b="1" dirty="0" smtClean="0"/>
              <a:t>gestion</a:t>
            </a:r>
            <a:r>
              <a:rPr lang="fr-FR" sz="2100" dirty="0" smtClean="0"/>
              <a:t> des ressources pédagogiques</a:t>
            </a:r>
          </a:p>
          <a:p>
            <a:pPr lvl="1"/>
            <a:r>
              <a:rPr lang="fr-FR" sz="2100" dirty="0" smtClean="0"/>
              <a:t>Y associe des </a:t>
            </a:r>
            <a:r>
              <a:rPr lang="fr-FR" sz="2100" b="1" dirty="0" smtClean="0"/>
              <a:t>activités d’apprentissage </a:t>
            </a:r>
            <a:r>
              <a:rPr lang="fr-FR" sz="2100" dirty="0" smtClean="0"/>
              <a:t>interactives</a:t>
            </a:r>
          </a:p>
          <a:p>
            <a:pPr lvl="1"/>
            <a:r>
              <a:rPr lang="fr-FR" sz="2100" dirty="0" smtClean="0"/>
              <a:t>Permet l’</a:t>
            </a:r>
            <a:r>
              <a:rPr lang="fr-FR" sz="2100" b="1" dirty="0" smtClean="0"/>
              <a:t>évaluation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Comment accéder à Moodle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En accès direct :</a:t>
            </a:r>
          </a:p>
          <a:p>
            <a:pPr lvl="1"/>
            <a:r>
              <a:rPr lang="fr-FR" dirty="0" smtClean="0">
                <a:hlinkClick r:id="rId2"/>
              </a:rPr>
              <a:t>http://moodle.univ-tln.fr</a:t>
            </a:r>
            <a:endParaRPr lang="fr-FR" dirty="0" smtClean="0"/>
          </a:p>
          <a:p>
            <a:pPr lvl="1"/>
            <a:endParaRPr lang="fr-FR" dirty="0" smtClean="0"/>
          </a:p>
          <a:p>
            <a:r>
              <a:rPr lang="fr-FR" dirty="0" smtClean="0"/>
              <a:t>A partir de l’ENT :</a:t>
            </a:r>
          </a:p>
          <a:p>
            <a:pPr lvl="1"/>
            <a:r>
              <a:rPr lang="fr-FR" dirty="0" smtClean="0">
                <a:hlinkClick r:id="rId3"/>
              </a:rPr>
              <a:t>http://ent.univ-tln.fr</a:t>
            </a:r>
            <a:r>
              <a:rPr lang="fr-FR" dirty="0" smtClean="0"/>
              <a:t> puis onglet Ressources pédagogiques =&gt; Moodle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A partir du site web de l’USTV :</a:t>
            </a:r>
          </a:p>
          <a:p>
            <a:pPr lvl="1"/>
            <a:r>
              <a:rPr lang="fr-FR" dirty="0" smtClean="0">
                <a:hlinkClick r:id="rId4"/>
              </a:rPr>
              <a:t>http://www.univ-tln.fr</a:t>
            </a:r>
            <a:r>
              <a:rPr lang="fr-FR" dirty="0" smtClean="0"/>
              <a:t> sur la page d’accueil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Qui peut accéder à la plateforme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43510"/>
          </a:xfrm>
        </p:spPr>
        <p:txBody>
          <a:bodyPr>
            <a:normAutofit lnSpcReduction="10000"/>
          </a:bodyPr>
          <a:lstStyle/>
          <a:p>
            <a:r>
              <a:rPr lang="fr-FR" sz="2400" dirty="0" smtClean="0"/>
              <a:t>Toute personne appartenant à l’Université du Sud Toulon-Var :</a:t>
            </a:r>
          </a:p>
          <a:p>
            <a:pPr lvl="1"/>
            <a:r>
              <a:rPr lang="fr-FR" sz="2000" dirty="0" smtClean="0"/>
              <a:t>Enseignants - Chercheurs</a:t>
            </a:r>
          </a:p>
          <a:p>
            <a:pPr lvl="1"/>
            <a:r>
              <a:rPr lang="fr-FR" sz="2000" dirty="0" smtClean="0"/>
              <a:t>Etudiants</a:t>
            </a:r>
          </a:p>
          <a:p>
            <a:pPr lvl="1"/>
            <a:r>
              <a:rPr lang="fr-FR" sz="2000" dirty="0" smtClean="0"/>
              <a:t>Administratifs</a:t>
            </a:r>
          </a:p>
          <a:p>
            <a:pPr lvl="1">
              <a:buNone/>
            </a:pPr>
            <a:endParaRPr lang="fr-FR" sz="2000" dirty="0" smtClean="0"/>
          </a:p>
          <a:p>
            <a:r>
              <a:rPr lang="fr-FR" sz="2400" dirty="0" smtClean="0"/>
              <a:t>Enseignants vacataires ou professeurs invités, </a:t>
            </a:r>
          </a:p>
          <a:p>
            <a:pPr lvl="1"/>
            <a:r>
              <a:rPr lang="fr-FR" sz="2000" dirty="0" smtClean="0"/>
              <a:t>Après demande d’intégration dans le SI de l’USTV auprès du responsable de la composante</a:t>
            </a:r>
          </a:p>
          <a:p>
            <a:pPr lvl="1"/>
            <a:endParaRPr lang="fr-FR" sz="2000" dirty="0" smtClean="0"/>
          </a:p>
          <a:p>
            <a:r>
              <a:rPr lang="fr-FR" sz="2400" dirty="0" smtClean="0"/>
              <a:t>Interfaçage avec l’annuaire de l’USTV</a:t>
            </a:r>
          </a:p>
          <a:p>
            <a:endParaRPr lang="fr-FR" sz="2400" dirty="0" smtClean="0"/>
          </a:p>
          <a:p>
            <a:r>
              <a:rPr lang="fr-FR" sz="2400" dirty="0" smtClean="0"/>
              <a:t>Espaces accessibles en mode invité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mtClean="0"/>
              <a:t>Les </a:t>
            </a:r>
            <a:r>
              <a:rPr lang="fr-FR" smtClean="0"/>
              <a:t>rôles </a:t>
            </a:r>
            <a:r>
              <a:rPr lang="fr-FR" dirty="0" smtClean="0"/>
              <a:t>des usagers sur Moodle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"/>
          </p:nvPr>
        </p:nvGraphicFramePr>
        <p:xfrm>
          <a:off x="571472" y="1643050"/>
          <a:ext cx="8153400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Les différents types de ressources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42910" y="1643050"/>
            <a:ext cx="3816476" cy="2471742"/>
          </a:xfrm>
        </p:spPr>
        <p:txBody>
          <a:bodyPr>
            <a:normAutofit/>
          </a:bodyPr>
          <a:lstStyle/>
          <a:p>
            <a:r>
              <a:rPr lang="fr-FR" b="1" dirty="0" smtClean="0"/>
              <a:t>Des fichiers</a:t>
            </a:r>
          </a:p>
          <a:p>
            <a:pPr lvl="1"/>
            <a:r>
              <a:rPr lang="fr-FR" sz="2400" dirty="0" smtClean="0"/>
              <a:t>PDF</a:t>
            </a:r>
          </a:p>
          <a:p>
            <a:pPr lvl="1"/>
            <a:r>
              <a:rPr lang="fr-FR" sz="2400" dirty="0" smtClean="0"/>
              <a:t>Office / Open office</a:t>
            </a:r>
          </a:p>
          <a:p>
            <a:pPr lvl="1"/>
            <a:r>
              <a:rPr lang="fr-FR" sz="2400" dirty="0" smtClean="0"/>
              <a:t>Vidéo, Son</a:t>
            </a:r>
          </a:p>
          <a:p>
            <a:pPr lvl="1"/>
            <a:r>
              <a:rPr lang="fr-FR" sz="2400" dirty="0" smtClean="0"/>
              <a:t>Zip, etc.</a:t>
            </a:r>
            <a:endParaRPr lang="fr-FR" dirty="0" smtClean="0"/>
          </a:p>
        </p:txBody>
      </p:sp>
      <p:cxnSp>
        <p:nvCxnSpPr>
          <p:cNvPr id="8" name="Connecteur droit 7"/>
          <p:cNvCxnSpPr/>
          <p:nvPr/>
        </p:nvCxnSpPr>
        <p:spPr>
          <a:xfrm rot="5400000">
            <a:off x="2178827" y="4036223"/>
            <a:ext cx="464347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642910" y="4071942"/>
            <a:ext cx="821537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643438" y="1643050"/>
            <a:ext cx="4071966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040" lvl="0" indent="-320040">
              <a:spcBef>
                <a:spcPts val="700"/>
              </a:spcBef>
              <a:buClr>
                <a:srgbClr val="60B5CC"/>
              </a:buClr>
              <a:buSzPct val="60000"/>
              <a:buFont typeface="Wingdings"/>
              <a:buChar char=""/>
            </a:pPr>
            <a:r>
              <a:rPr lang="fr-FR" sz="2900" b="1" dirty="0" smtClean="0">
                <a:solidFill>
                  <a:prstClr val="black"/>
                </a:solidFill>
              </a:rPr>
              <a:t>Des liens</a:t>
            </a:r>
            <a:endParaRPr lang="fr-FR" sz="2900" b="1" dirty="0">
              <a:solidFill>
                <a:prstClr val="black"/>
              </a:solidFill>
            </a:endParaRPr>
          </a:p>
          <a:p>
            <a:pPr marL="640080" lvl="1" indent="-274320">
              <a:spcBef>
                <a:spcPts val="550"/>
              </a:spcBef>
              <a:buClr>
                <a:srgbClr val="F0AD00"/>
              </a:buClr>
              <a:buSzPct val="70000"/>
              <a:buFont typeface="Wingdings 2"/>
              <a:buChar char=""/>
            </a:pPr>
            <a:r>
              <a:rPr lang="fr-FR" sz="2400" dirty="0">
                <a:solidFill>
                  <a:prstClr val="black"/>
                </a:solidFill>
              </a:rPr>
              <a:t>Vers un site web</a:t>
            </a:r>
          </a:p>
          <a:p>
            <a:pPr marL="640080" lvl="1" indent="-274320">
              <a:spcBef>
                <a:spcPts val="550"/>
              </a:spcBef>
              <a:buClr>
                <a:srgbClr val="F0AD00"/>
              </a:buClr>
              <a:buSzPct val="70000"/>
              <a:buFont typeface="Wingdings 2"/>
              <a:buChar char=""/>
            </a:pPr>
            <a:r>
              <a:rPr lang="fr-FR" sz="2400" dirty="0">
                <a:solidFill>
                  <a:prstClr val="black"/>
                </a:solidFill>
              </a:rPr>
              <a:t>Vers un fichier public d’un site web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1472" y="4357694"/>
            <a:ext cx="3857652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040" lvl="0" indent="-320040">
              <a:spcBef>
                <a:spcPts val="700"/>
              </a:spcBef>
              <a:buClr>
                <a:srgbClr val="60B5CC"/>
              </a:buClr>
              <a:buSzPct val="60000"/>
              <a:buFont typeface="Wingdings"/>
              <a:buChar char=""/>
            </a:pPr>
            <a:r>
              <a:rPr lang="fr-FR" sz="2900" b="1" dirty="0" smtClean="0">
                <a:solidFill>
                  <a:prstClr val="black"/>
                </a:solidFill>
              </a:rPr>
              <a:t>Une page</a:t>
            </a:r>
            <a:endParaRPr lang="fr-FR" sz="2900" b="1" dirty="0">
              <a:solidFill>
                <a:prstClr val="black"/>
              </a:solidFill>
            </a:endParaRPr>
          </a:p>
          <a:p>
            <a:pPr marL="640080" lvl="1" indent="-274320">
              <a:spcBef>
                <a:spcPts val="550"/>
              </a:spcBef>
              <a:buClr>
                <a:srgbClr val="F0AD00"/>
              </a:buClr>
              <a:buSzPct val="70000"/>
              <a:buFont typeface="Wingdings 2"/>
              <a:buChar char=""/>
            </a:pPr>
            <a:r>
              <a:rPr lang="fr-FR" sz="2400" dirty="0" smtClean="0">
                <a:solidFill>
                  <a:prstClr val="black"/>
                </a:solidFill>
              </a:rPr>
              <a:t>de Texte simple</a:t>
            </a:r>
            <a:endParaRPr lang="fr-FR" sz="2400" dirty="0">
              <a:solidFill>
                <a:prstClr val="black"/>
              </a:solidFill>
            </a:endParaRPr>
          </a:p>
          <a:p>
            <a:pPr marL="640080" lvl="1" indent="-274320">
              <a:spcBef>
                <a:spcPts val="550"/>
              </a:spcBef>
              <a:buClr>
                <a:srgbClr val="F0AD00"/>
              </a:buClr>
              <a:buSzPct val="70000"/>
              <a:buFont typeface="Wingdings 2"/>
              <a:buChar char=""/>
            </a:pPr>
            <a:r>
              <a:rPr lang="fr-FR" sz="2400" dirty="0" smtClean="0">
                <a:solidFill>
                  <a:prstClr val="black"/>
                </a:solidFill>
              </a:rPr>
              <a:t>Type HTML</a:t>
            </a:r>
            <a:endParaRPr lang="fr-FR" sz="2400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86314" y="4357694"/>
            <a:ext cx="407196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040" lvl="0" indent="-320040">
              <a:spcBef>
                <a:spcPts val="700"/>
              </a:spcBef>
              <a:buClr>
                <a:srgbClr val="60B5CC"/>
              </a:buClr>
              <a:buSzPct val="60000"/>
              <a:buFont typeface="Wingdings"/>
              <a:buChar char=""/>
            </a:pPr>
            <a:r>
              <a:rPr lang="fr-FR" sz="2900" b="1" dirty="0" smtClean="0">
                <a:solidFill>
                  <a:prstClr val="black"/>
                </a:solidFill>
              </a:rPr>
              <a:t>Des dossiers</a:t>
            </a:r>
            <a:endParaRPr lang="fr-FR" sz="2900" b="1" dirty="0">
              <a:solidFill>
                <a:prstClr val="black"/>
              </a:solidFill>
            </a:endParaRPr>
          </a:p>
          <a:p>
            <a:pPr marL="640080" lvl="1" indent="-274320">
              <a:spcBef>
                <a:spcPts val="550"/>
              </a:spcBef>
              <a:buClr>
                <a:srgbClr val="F0AD00"/>
              </a:buClr>
              <a:buSzPct val="70000"/>
              <a:buFont typeface="Wingdings 2"/>
              <a:buChar char=""/>
            </a:pPr>
            <a:r>
              <a:rPr lang="fr-FR" sz="2400" dirty="0">
                <a:solidFill>
                  <a:prstClr val="black"/>
                </a:solidFill>
              </a:rPr>
              <a:t>Le contenu d’un dossier partagé dans le cours</a:t>
            </a:r>
          </a:p>
        </p:txBody>
      </p:sp>
      <p:pic>
        <p:nvPicPr>
          <p:cNvPr id="14" name="Image 13" descr="file_extension_pd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2214554"/>
            <a:ext cx="304800" cy="304800"/>
          </a:xfrm>
          <a:prstGeom prst="rect">
            <a:avLst/>
          </a:prstGeom>
        </p:spPr>
      </p:pic>
      <p:pic>
        <p:nvPicPr>
          <p:cNvPr id="15" name="Image 14" descr="file_extension_mpe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8926" y="3071810"/>
            <a:ext cx="304800" cy="304800"/>
          </a:xfrm>
          <a:prstGeom prst="rect">
            <a:avLst/>
          </a:prstGeom>
        </p:spPr>
      </p:pic>
      <p:pic>
        <p:nvPicPr>
          <p:cNvPr id="16" name="Image 15" descr="file_extension_m4v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7554" y="3071810"/>
            <a:ext cx="304800" cy="304800"/>
          </a:xfrm>
          <a:prstGeom prst="rect">
            <a:avLst/>
          </a:prstGeom>
        </p:spPr>
      </p:pic>
      <p:pic>
        <p:nvPicPr>
          <p:cNvPr id="17" name="Image 16" descr="world_lin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86578" y="1785926"/>
            <a:ext cx="304800" cy="304800"/>
          </a:xfrm>
          <a:prstGeom prst="rect">
            <a:avLst/>
          </a:prstGeom>
        </p:spPr>
      </p:pic>
      <p:pic>
        <p:nvPicPr>
          <p:cNvPr id="18" name="Image 17" descr="folde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72396" y="4500570"/>
            <a:ext cx="304800" cy="304800"/>
          </a:xfrm>
          <a:prstGeom prst="rect">
            <a:avLst/>
          </a:prstGeom>
        </p:spPr>
      </p:pic>
      <p:pic>
        <p:nvPicPr>
          <p:cNvPr id="19" name="Image 18" descr="text_align_justity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43306" y="4929198"/>
            <a:ext cx="304800" cy="304800"/>
          </a:xfrm>
          <a:prstGeom prst="rect">
            <a:avLst/>
          </a:prstGeom>
        </p:spPr>
      </p:pic>
      <p:pic>
        <p:nvPicPr>
          <p:cNvPr id="1026" name="Picture 2" descr="C:\stockage\Web\moodle\web\icone\1297771536_resources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43240" y="5357826"/>
            <a:ext cx="357190" cy="357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Des activités pour l’apprentissage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42910" y="1643050"/>
            <a:ext cx="3816476" cy="247174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b="1" dirty="0" smtClean="0"/>
              <a:t>Pédagogie</a:t>
            </a:r>
          </a:p>
          <a:p>
            <a:pPr lvl="1"/>
            <a:r>
              <a:rPr lang="fr-FR" sz="2000" dirty="0" smtClean="0"/>
              <a:t>Gestionnaire de ressources</a:t>
            </a:r>
          </a:p>
          <a:p>
            <a:pPr lvl="1"/>
            <a:r>
              <a:rPr lang="fr-FR" sz="2000" dirty="0" smtClean="0"/>
              <a:t>Editeur en ligne</a:t>
            </a:r>
          </a:p>
          <a:p>
            <a:pPr lvl="1"/>
            <a:r>
              <a:rPr lang="fr-FR" sz="2000" dirty="0" smtClean="0"/>
              <a:t>Flux RSS</a:t>
            </a:r>
          </a:p>
          <a:p>
            <a:pPr lvl="1"/>
            <a:r>
              <a:rPr lang="fr-FR" sz="2000" dirty="0" smtClean="0"/>
              <a:t>Leçons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43438" y="1643050"/>
            <a:ext cx="4071966" cy="2462213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20040" lvl="0" indent="-320040">
              <a:spcBef>
                <a:spcPts val="700"/>
              </a:spcBef>
              <a:buClr>
                <a:srgbClr val="60B5CC"/>
              </a:buClr>
              <a:buSzPct val="60000"/>
              <a:buFont typeface="Wingdings"/>
              <a:buChar char=""/>
            </a:pPr>
            <a:r>
              <a:rPr lang="fr-FR" sz="2900" b="1" dirty="0" smtClean="0">
                <a:solidFill>
                  <a:prstClr val="black"/>
                </a:solidFill>
              </a:rPr>
              <a:t>Communication</a:t>
            </a:r>
            <a:endParaRPr lang="fr-FR" sz="2900" b="1" dirty="0">
              <a:solidFill>
                <a:prstClr val="black"/>
              </a:solidFill>
            </a:endParaRPr>
          </a:p>
          <a:p>
            <a:pPr marL="640080" lvl="1" indent="-274320">
              <a:spcBef>
                <a:spcPts val="550"/>
              </a:spcBef>
              <a:buClr>
                <a:srgbClr val="F0AD00"/>
              </a:buClr>
              <a:buSzPct val="70000"/>
              <a:buFont typeface="Wingdings 2"/>
              <a:buChar char=""/>
            </a:pPr>
            <a:r>
              <a:rPr lang="fr-FR" sz="2000" dirty="0">
                <a:solidFill>
                  <a:prstClr val="black"/>
                </a:solidFill>
              </a:rPr>
              <a:t>Forums de discussion</a:t>
            </a:r>
          </a:p>
          <a:p>
            <a:pPr marL="640080" lvl="1" indent="-274320">
              <a:spcBef>
                <a:spcPts val="550"/>
              </a:spcBef>
              <a:buClr>
                <a:srgbClr val="F0AD00"/>
              </a:buClr>
              <a:buSzPct val="70000"/>
              <a:buFont typeface="Wingdings 2"/>
              <a:buChar char=""/>
            </a:pPr>
            <a:r>
              <a:rPr lang="fr-FR" sz="2000" dirty="0">
                <a:solidFill>
                  <a:prstClr val="black"/>
                </a:solidFill>
              </a:rPr>
              <a:t>Chat</a:t>
            </a:r>
          </a:p>
          <a:p>
            <a:pPr marL="640080" lvl="1" indent="-274320">
              <a:spcBef>
                <a:spcPts val="550"/>
              </a:spcBef>
              <a:buClr>
                <a:srgbClr val="F0AD00"/>
              </a:buClr>
              <a:buSzPct val="70000"/>
              <a:buFont typeface="Wingdings 2"/>
              <a:buChar char=""/>
            </a:pPr>
            <a:r>
              <a:rPr lang="fr-FR" sz="2000" dirty="0" smtClean="0">
                <a:solidFill>
                  <a:prstClr val="black"/>
                </a:solidFill>
              </a:rPr>
              <a:t>Sondage</a:t>
            </a:r>
          </a:p>
          <a:p>
            <a:pPr marL="640080" lvl="1" indent="-274320">
              <a:spcBef>
                <a:spcPts val="550"/>
              </a:spcBef>
              <a:buClr>
                <a:srgbClr val="F0AD00"/>
              </a:buClr>
              <a:buSzPct val="70000"/>
              <a:buFont typeface="Wingdings 2"/>
              <a:buChar char=""/>
            </a:pPr>
            <a:endParaRPr lang="fr-FR" sz="2000" dirty="0">
              <a:solidFill>
                <a:prstClr val="black"/>
              </a:solidFill>
            </a:endParaRPr>
          </a:p>
          <a:p>
            <a:pPr marL="640080" lvl="1" indent="-274320">
              <a:spcBef>
                <a:spcPts val="550"/>
              </a:spcBef>
              <a:buClr>
                <a:srgbClr val="F0AD00"/>
              </a:buClr>
              <a:buSzPct val="70000"/>
            </a:pPr>
            <a:endParaRPr lang="fr-FR" sz="2000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2910" y="4286256"/>
            <a:ext cx="3786214" cy="2462213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20040" lvl="0" indent="-320040">
              <a:spcBef>
                <a:spcPts val="700"/>
              </a:spcBef>
              <a:buClr>
                <a:srgbClr val="60B5CC"/>
              </a:buClr>
              <a:buSzPct val="60000"/>
              <a:buFont typeface="Wingdings"/>
              <a:buChar char=""/>
            </a:pPr>
            <a:r>
              <a:rPr lang="fr-FR" sz="2900" b="1" dirty="0" smtClean="0">
                <a:solidFill>
                  <a:prstClr val="black"/>
                </a:solidFill>
              </a:rPr>
              <a:t>Collaboration</a:t>
            </a:r>
            <a:endParaRPr lang="fr-FR" sz="2900" b="1" dirty="0">
              <a:solidFill>
                <a:prstClr val="black"/>
              </a:solidFill>
            </a:endParaRPr>
          </a:p>
          <a:p>
            <a:pPr marL="640080" lvl="1" indent="-274320">
              <a:spcBef>
                <a:spcPts val="550"/>
              </a:spcBef>
              <a:buClr>
                <a:srgbClr val="F0AD00"/>
              </a:buClr>
              <a:buSzPct val="70000"/>
              <a:buFont typeface="Wingdings 2"/>
              <a:buChar char=""/>
            </a:pPr>
            <a:r>
              <a:rPr lang="fr-FR" sz="2000" dirty="0">
                <a:solidFill>
                  <a:prstClr val="black"/>
                </a:solidFill>
              </a:rPr>
              <a:t>Groupes</a:t>
            </a:r>
          </a:p>
          <a:p>
            <a:pPr marL="640080" lvl="1" indent="-274320">
              <a:spcBef>
                <a:spcPts val="550"/>
              </a:spcBef>
              <a:buClr>
                <a:srgbClr val="F0AD00"/>
              </a:buClr>
              <a:buSzPct val="70000"/>
              <a:buFont typeface="Wingdings 2"/>
              <a:buChar char=""/>
            </a:pPr>
            <a:r>
              <a:rPr lang="fr-FR" sz="2000" dirty="0">
                <a:solidFill>
                  <a:prstClr val="black"/>
                </a:solidFill>
              </a:rPr>
              <a:t>Wiki</a:t>
            </a:r>
          </a:p>
          <a:p>
            <a:pPr marL="640080" lvl="1" indent="-274320">
              <a:spcBef>
                <a:spcPts val="550"/>
              </a:spcBef>
              <a:buClr>
                <a:srgbClr val="F0AD00"/>
              </a:buClr>
              <a:buSzPct val="70000"/>
              <a:buFont typeface="Wingdings 2"/>
              <a:buChar char=""/>
            </a:pPr>
            <a:r>
              <a:rPr lang="fr-FR" sz="2000" dirty="0">
                <a:solidFill>
                  <a:prstClr val="black"/>
                </a:solidFill>
              </a:rPr>
              <a:t>Ateliers</a:t>
            </a:r>
          </a:p>
          <a:p>
            <a:pPr marL="640080" lvl="1" indent="-274320">
              <a:spcBef>
                <a:spcPts val="550"/>
              </a:spcBef>
              <a:buClr>
                <a:srgbClr val="F0AD00"/>
              </a:buClr>
              <a:buSzPct val="70000"/>
              <a:buFont typeface="Wingdings 2"/>
              <a:buChar char=""/>
            </a:pPr>
            <a:r>
              <a:rPr lang="fr-FR" sz="2000" dirty="0" smtClean="0">
                <a:solidFill>
                  <a:prstClr val="black"/>
                </a:solidFill>
              </a:rPr>
              <a:t>Glossaires</a:t>
            </a:r>
          </a:p>
          <a:p>
            <a:pPr marL="640080" lvl="1" indent="-274320">
              <a:spcBef>
                <a:spcPts val="550"/>
              </a:spcBef>
              <a:buClr>
                <a:srgbClr val="F0AD00"/>
              </a:buClr>
              <a:buSzPct val="70000"/>
              <a:buFont typeface="Wingdings 2"/>
              <a:buChar char=""/>
            </a:pPr>
            <a:endParaRPr lang="fr-FR" sz="2000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43438" y="4286256"/>
            <a:ext cx="4071966" cy="24622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20040" lvl="0" indent="-320040">
              <a:spcBef>
                <a:spcPts val="700"/>
              </a:spcBef>
              <a:buClr>
                <a:srgbClr val="60B5CC"/>
              </a:buClr>
              <a:buSzPct val="60000"/>
              <a:buFont typeface="Wingdings"/>
              <a:buChar char=""/>
            </a:pPr>
            <a:r>
              <a:rPr lang="fr-FR" sz="2900" b="1" dirty="0" smtClean="0">
                <a:solidFill>
                  <a:prstClr val="black"/>
                </a:solidFill>
              </a:rPr>
              <a:t>Evaluation</a:t>
            </a:r>
            <a:endParaRPr lang="fr-FR" sz="2900" b="1" dirty="0">
              <a:solidFill>
                <a:prstClr val="black"/>
              </a:solidFill>
            </a:endParaRPr>
          </a:p>
          <a:p>
            <a:pPr marL="640080" lvl="1" indent="-274320">
              <a:spcBef>
                <a:spcPts val="550"/>
              </a:spcBef>
              <a:buClr>
                <a:srgbClr val="F0AD00"/>
              </a:buClr>
              <a:buSzPct val="70000"/>
              <a:buFont typeface="Wingdings 2"/>
              <a:buChar char=""/>
            </a:pPr>
            <a:r>
              <a:rPr lang="fr-FR" sz="2000" dirty="0">
                <a:solidFill>
                  <a:prstClr val="black"/>
                </a:solidFill>
              </a:rPr>
              <a:t>Tests en ligne</a:t>
            </a:r>
          </a:p>
          <a:p>
            <a:pPr marL="640080" lvl="1" indent="-274320">
              <a:spcBef>
                <a:spcPts val="550"/>
              </a:spcBef>
              <a:buClr>
                <a:srgbClr val="F0AD00"/>
              </a:buClr>
              <a:buSzPct val="70000"/>
              <a:buFont typeface="Wingdings 2"/>
              <a:buChar char=""/>
            </a:pPr>
            <a:r>
              <a:rPr lang="fr-FR" sz="2000" dirty="0">
                <a:solidFill>
                  <a:prstClr val="black"/>
                </a:solidFill>
              </a:rPr>
              <a:t>Dépôt de </a:t>
            </a:r>
            <a:r>
              <a:rPr lang="fr-FR" sz="2000" dirty="0" smtClean="0">
                <a:solidFill>
                  <a:prstClr val="black"/>
                </a:solidFill>
              </a:rPr>
              <a:t>devoirs</a:t>
            </a:r>
          </a:p>
          <a:p>
            <a:pPr marL="640080" lvl="1" indent="-274320">
              <a:spcBef>
                <a:spcPts val="550"/>
              </a:spcBef>
              <a:buClr>
                <a:srgbClr val="F0AD00"/>
              </a:buClr>
              <a:buSzPct val="70000"/>
              <a:buFont typeface="Wingdings 2"/>
              <a:buChar char=""/>
            </a:pPr>
            <a:r>
              <a:rPr lang="fr-FR" sz="2000" dirty="0" smtClean="0">
                <a:solidFill>
                  <a:prstClr val="black"/>
                </a:solidFill>
              </a:rPr>
              <a:t>Auto évaluation</a:t>
            </a:r>
          </a:p>
          <a:p>
            <a:pPr marL="640080" lvl="1" indent="-274320">
              <a:spcBef>
                <a:spcPts val="550"/>
              </a:spcBef>
              <a:buClr>
                <a:srgbClr val="F0AD00"/>
              </a:buClr>
              <a:buSzPct val="70000"/>
              <a:buFont typeface="Wingdings 2"/>
              <a:buChar char=""/>
            </a:pPr>
            <a:r>
              <a:rPr lang="fr-FR" sz="2000" dirty="0" smtClean="0">
                <a:solidFill>
                  <a:prstClr val="black"/>
                </a:solidFill>
              </a:rPr>
              <a:t>Evaluation par les pairs</a:t>
            </a:r>
          </a:p>
          <a:p>
            <a:pPr marL="640080" lvl="1" indent="-274320">
              <a:spcBef>
                <a:spcPts val="550"/>
              </a:spcBef>
              <a:buClr>
                <a:srgbClr val="F0AD00"/>
              </a:buClr>
              <a:buSzPct val="70000"/>
            </a:pPr>
            <a:endParaRPr lang="fr-FR" sz="20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7.0&quot;&gt;&lt;object type=&quot;1&quot; unique_id=&quot;10001&quot;&gt;&lt;object type=&quot;2&quot; unique_id=&quot;11904&quot;&gt;&lt;object type=&quot;3&quot; unique_id=&quot;11905&quot;&gt;&lt;property id=&quot;20148&quot; value=&quot;5&quot;/&gt;&lt;property id=&quot;20300&quot; value=&quot;Diapositive 1 - &amp;quot;Présentation de la plateforme d’enseignement Moodle&amp;quot;&quot;/&gt;&lt;property id=&quot;20307&quot; value=&quot;256&quot;/&gt;&lt;/object&gt;&lt;object type=&quot;3&quot; unique_id=&quot;11906&quot;&gt;&lt;property id=&quot;20148&quot; value=&quot;5&quot;/&gt;&lt;property id=&quot;20300&quot; value=&quot;Diapositive 4 - &amp;quot;Qu’est-ce que la plateforme Moodle ?&amp;quot;&quot;/&gt;&lt;property id=&quot;20307&quot; value=&quot;257&quot;/&gt;&lt;/object&gt;&lt;object type=&quot;3&quot; unique_id=&quot;11907&quot;&gt;&lt;property id=&quot;20148&quot; value=&quot;5&quot;/&gt;&lt;property id=&quot;20300&quot; value=&quot;Diapositive 5 - &amp;quot;Comment accéder à Moodle ?&amp;quot;&quot;/&gt;&lt;property id=&quot;20307&quot; value=&quot;258&quot;/&gt;&lt;/object&gt;&lt;object type=&quot;3&quot; unique_id=&quot;11909&quot;&gt;&lt;property id=&quot;20148&quot; value=&quot;5&quot;/&gt;&lt;property id=&quot;20300&quot; value=&quot;Diapositive 6 - &amp;quot;Qui peut accéder à la plateforme ?&amp;quot;&quot;/&gt;&lt;property id=&quot;20307&quot; value=&quot;260&quot;/&gt;&lt;/object&gt;&lt;object type=&quot;3&quot; unique_id=&quot;11910&quot;&gt;&lt;property id=&quot;20148&quot; value=&quot;5&quot;/&gt;&lt;property id=&quot;20300&quot; value=&quot;Diapositive 7 - &amp;quot;Les rôles des usagers sur Moodle&amp;quot;&quot;/&gt;&lt;property id=&quot;20307&quot; value=&quot;261&quot;/&gt;&lt;/object&gt;&lt;object type=&quot;3&quot; unique_id=&quot;11912&quot;&gt;&lt;property id=&quot;20148&quot; value=&quot;5&quot;/&gt;&lt;property id=&quot;20300&quot; value=&quot;Diapositive 10&quot;/&gt;&lt;property id=&quot;20307&quot; value=&quot;263&quot;/&gt;&lt;/object&gt;&lt;object type=&quot;3&quot; unique_id=&quot;11916&quot;&gt;&lt;property id=&quot;20148&quot; value=&quot;5&quot;/&gt;&lt;property id=&quot;20300&quot; value=&quot;Diapositive 11 - &amp;quot;Comment gérer son espace de cours ?&amp;quot;&quot;/&gt;&lt;property id=&quot;20307&quot; value=&quot;267&quot;/&gt;&lt;/object&gt;&lt;object type=&quot;3&quot; unique_id=&quot;11917&quot;&gt;&lt;property id=&quot;20148&quot; value=&quot;5&quot;/&gt;&lt;property id=&quot;20300&quot; value=&quot;Diapositive 12 - &amp;quot;2 méthodes possibles d’inscription des étudiants&amp;quot;&quot;/&gt;&lt;property id=&quot;20307&quot; value=&quot;268&quot;/&gt;&lt;/object&gt;&lt;object type=&quot;3&quot; unique_id=&quot;11918&quot;&gt;&lt;property id=&quot;20148&quot; value=&quot;5&quot;/&gt;&lt;property id=&quot;20300&quot; value=&quot;Diapositive 13 - &amp;quot;Durée d’inscription / gestion de groupe&amp;quot;&quot;/&gt;&lt;property id=&quot;20307&quot; value=&quot;269&quot;/&gt;&lt;/object&gt;&lt;object type=&quot;3&quot; unique_id=&quot;12515&quot;&gt;&lt;property id=&quot;20148&quot; value=&quot;5&quot;/&gt;&lt;property id=&quot;20300&quot; value=&quot;Diapositive 9 - &amp;quot;Des activités pour l’apprentissage&amp;quot;&quot;/&gt;&lt;property id=&quot;20307&quot; value=&quot;272&quot;/&gt;&lt;/object&gt;&lt;object type=&quot;3&quot; unique_id=&quot;12685&quot;&gt;&lt;property id=&quot;20148&quot; value=&quot;5&quot;/&gt;&lt;property id=&quot;20300&quot; value=&quot;Diapositive 8 - &amp;quot;Les différents types de ressources&amp;quot;&quot;/&gt;&lt;property id=&quot;20307&quot; value=&quot;273&quot;/&gt;&lt;/object&gt;&lt;object type=&quot;3&quot; unique_id=&quot;13287&quot;&gt;&lt;property id=&quot;20148&quot; value=&quot;5&quot;/&gt;&lt;property id=&quot;20300&quot; value=&quot;Diapositive 14 - &amp;quot;Etapes clés de la création d’un cours&amp;quot;&quot;/&gt;&lt;property id=&quot;20307&quot; value=&quot;274&quot;/&gt;&lt;/object&gt;&lt;object type=&quot;3&quot; unique_id=&quot;13977&quot;&gt;&lt;property id=&quot;20148&quot; value=&quot;5&quot;/&gt;&lt;property id=&quot;20300&quot; value=&quot;Diapositive 15 - &amp;quot;Accompagnement et suivi&amp;quot;&quot;/&gt;&lt;property id=&quot;20307&quot; value=&quot;275&quot;/&gt;&lt;/object&gt;&lt;object type=&quot;3&quot; unique_id=&quot;14126&quot;&gt;&lt;property id=&quot;20148&quot; value=&quot;5&quot;/&gt;&lt;property id=&quot;20300&quot; value=&quot;Diapositive 16 - &amp;quot;3 types de formation possibles&amp;quot;&quot;/&gt;&lt;property id=&quot;20307&quot; value=&quot;277&quot;/&gt;&lt;/object&gt;&lt;object type=&quot;3&quot; unique_id=&quot;14381&quot;&gt;&lt;property id=&quot;20148&quot; value=&quot;5&quot;/&gt;&lt;property id=&quot;20300&quot; value=&quot;Diapositive 18 - &amp;quot;Contact&amp;quot;&quot;/&gt;&lt;property id=&quot;20307&quot; value=&quot;278&quot;/&gt;&lt;/object&gt;&lt;object type=&quot;3&quot; unique_id=&quot;14443&quot;&gt;&lt;property id=&quot;20148&quot; value=&quot;5&quot;/&gt;&lt;property id=&quot;20300&quot; value=&quot;Diapositive 2 - &amp;quot;Contexte&amp;quot;&quot;/&gt;&lt;property id=&quot;20307&quot; value=&quot;279&quot;/&gt;&lt;/object&gt;&lt;object type=&quot;3&quot; unique_id=&quot;14445&quot;&gt;&lt;property id=&quot;20148&quot; value=&quot;5&quot;/&gt;&lt;property id=&quot;20300&quot; value=&quot;Diapositive 3 - &amp;quot;Démarche adoptée&amp;quot;&quot;/&gt;&lt;property id=&quot;20307&quot; value=&quot;281&quot;/&gt;&lt;/object&gt;&lt;object type=&quot;3&quot; unique_id=&quot;14885&quot;&gt;&lt;property id=&quot;20148&quot; value=&quot;5&quot;/&gt;&lt;property id=&quot;20300&quot; value=&quot;Diapositive 17 - &amp;quot;Dates de formations&amp;quot;&quot;/&gt;&lt;property id=&quot;20307&quot; value=&quot;283&quot;/&gt;&lt;/object&gt;&lt;/object&gt;&lt;object type=&quot;8&quot; unique_id=&quot;11938&quot;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édian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é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é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221</TotalTime>
  <Words>1205</Words>
  <Application>Microsoft Office PowerPoint</Application>
  <PresentationFormat>Affichage à l'écran (4:3)</PresentationFormat>
  <Paragraphs>194</Paragraphs>
  <Slides>18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Médian</vt:lpstr>
      <vt:lpstr>Présentation de la plateforme d’enseignement Moodle</vt:lpstr>
      <vt:lpstr>Contexte</vt:lpstr>
      <vt:lpstr>Démarche adoptée</vt:lpstr>
      <vt:lpstr>Qu’est-ce que la plateforme Moodle ?</vt:lpstr>
      <vt:lpstr>Comment accéder à Moodle ?</vt:lpstr>
      <vt:lpstr>Qui peut accéder à la plateforme ?</vt:lpstr>
      <vt:lpstr>Les rôles des usagers sur Moodle</vt:lpstr>
      <vt:lpstr>Les différents types de ressources</vt:lpstr>
      <vt:lpstr>Des activités pour l’apprentissage</vt:lpstr>
      <vt:lpstr>Diapositive 10</vt:lpstr>
      <vt:lpstr>Comment gérer son espace de cours ?</vt:lpstr>
      <vt:lpstr>2 méthodes possibles d’inscription des étudiants</vt:lpstr>
      <vt:lpstr>Durée d’inscription / gestion de groupe</vt:lpstr>
      <vt:lpstr>Etapes clés de la création d’un cours</vt:lpstr>
      <vt:lpstr>Accompagnement et suivi</vt:lpstr>
      <vt:lpstr>3 types de formation possibles</vt:lpstr>
      <vt:lpstr>Dates de formations</vt:lpstr>
      <vt:lpstr>Contact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de la plateforme d’enseignement Moodle</dc:title>
  <dc:creator>Aude</dc:creator>
  <cp:lastModifiedBy>Aude</cp:lastModifiedBy>
  <cp:revision>137</cp:revision>
  <dcterms:created xsi:type="dcterms:W3CDTF">2011-03-13T09:03:21Z</dcterms:created>
  <dcterms:modified xsi:type="dcterms:W3CDTF">2011-10-18T11:57:29Z</dcterms:modified>
</cp:coreProperties>
</file>