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2" r:id="rId3"/>
    <p:sldId id="260" r:id="rId4"/>
  </p:sldIdLst>
  <p:sldSz cx="10691813" cy="7559675"/>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4B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68" autoAdjust="0"/>
  </p:normalViewPr>
  <p:slideViewPr>
    <p:cSldViewPr snapToGrid="0">
      <p:cViewPr varScale="1">
        <p:scale>
          <a:sx n="101" d="100"/>
          <a:sy n="101" d="100"/>
        </p:scale>
        <p:origin x="1380"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fr-FR"/>
              <a:t>Modifiez le style du titre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45964FA-C155-4918-9A2E-52323B208170}" type="datetimeFigureOut">
              <a:rPr lang="fr-FR" smtClean="0"/>
              <a:t>12/04/2023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4125365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45964FA-C155-4918-9A2E-52323B208170}" type="datetimeFigureOut">
              <a:rPr lang="fr-FR" smtClean="0"/>
              <a:t>12/04/2023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322922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45964FA-C155-4918-9A2E-52323B208170}" type="datetimeFigureOut">
              <a:rPr lang="fr-FR" smtClean="0"/>
              <a:t>12/04/2023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3311570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45964FA-C155-4918-9A2E-52323B208170}" type="datetimeFigureOut">
              <a:rPr lang="fr-FR" smtClean="0"/>
              <a:t>12/04/2023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288548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fr-FR"/>
              <a:t>Modifiez le style du titre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45964FA-C155-4918-9A2E-52323B208170}" type="datetimeFigureOut">
              <a:rPr lang="fr-FR" smtClean="0"/>
              <a:t>12/04/2023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1515413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45964FA-C155-4918-9A2E-52323B208170}" type="datetimeFigureOut">
              <a:rPr lang="fr-FR" smtClean="0"/>
              <a:t>12/04/2023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8722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fr-FR"/>
              <a:t>Modifiez le style du titre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Modifier les styles du texte du masque</a:t>
            </a:r>
          </a:p>
        </p:txBody>
      </p:sp>
      <p:sp>
        <p:nvSpPr>
          <p:cNvPr id="4" name="Content Placeholder 3"/>
          <p:cNvSpPr>
            <a:spLocks noGrp="1"/>
          </p:cNvSpPr>
          <p:nvPr>
            <p:ph sz="half" idx="2"/>
          </p:nvPr>
        </p:nvSpPr>
        <p:spPr>
          <a:xfrm>
            <a:off x="736456" y="2761381"/>
            <a:ext cx="4523137" cy="40615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Modifier les styles du texte du masque</a:t>
            </a:r>
          </a:p>
        </p:txBody>
      </p:sp>
      <p:sp>
        <p:nvSpPr>
          <p:cNvPr id="6" name="Content Placeholder 5"/>
          <p:cNvSpPr>
            <a:spLocks noGrp="1"/>
          </p:cNvSpPr>
          <p:nvPr>
            <p:ph sz="quarter" idx="4"/>
          </p:nvPr>
        </p:nvSpPr>
        <p:spPr>
          <a:xfrm>
            <a:off x="5412731" y="2761381"/>
            <a:ext cx="4545413" cy="406157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45964FA-C155-4918-9A2E-52323B208170}" type="datetimeFigureOut">
              <a:rPr lang="fr-FR" smtClean="0"/>
              <a:t>12/04/2023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2575242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45964FA-C155-4918-9A2E-52323B208170}" type="datetimeFigureOut">
              <a:rPr lang="fr-FR" smtClean="0"/>
              <a:t>12/04/2023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378564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5964FA-C155-4918-9A2E-52323B208170}" type="datetimeFigureOut">
              <a:rPr lang="fr-FR" smtClean="0"/>
              <a:t>12/04/2023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1071211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fr-FR"/>
              <a:t>Modifiez le style du titre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Modifier les styles du texte du masque</a:t>
            </a:r>
          </a:p>
        </p:txBody>
      </p:sp>
      <p:sp>
        <p:nvSpPr>
          <p:cNvPr id="5" name="Date Placeholder 4"/>
          <p:cNvSpPr>
            <a:spLocks noGrp="1"/>
          </p:cNvSpPr>
          <p:nvPr>
            <p:ph type="dt" sz="half" idx="10"/>
          </p:nvPr>
        </p:nvSpPr>
        <p:spPr/>
        <p:txBody>
          <a:bodyPr/>
          <a:lstStyle/>
          <a:p>
            <a:fld id="{945964FA-C155-4918-9A2E-52323B208170}" type="datetimeFigureOut">
              <a:rPr lang="fr-FR" smtClean="0"/>
              <a:t>12/04/2023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3163824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fr-FR"/>
              <a:t>Modifiez le style du titre</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fr-FR"/>
              <a:t>Cliquez sur l'icône pour ajouter une image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Modifier les styles du texte du masque</a:t>
            </a:r>
          </a:p>
        </p:txBody>
      </p:sp>
      <p:sp>
        <p:nvSpPr>
          <p:cNvPr id="5" name="Date Placeholder 4"/>
          <p:cNvSpPr>
            <a:spLocks noGrp="1"/>
          </p:cNvSpPr>
          <p:nvPr>
            <p:ph type="dt" sz="half" idx="10"/>
          </p:nvPr>
        </p:nvSpPr>
        <p:spPr/>
        <p:txBody>
          <a:bodyPr/>
          <a:lstStyle/>
          <a:p>
            <a:fld id="{945964FA-C155-4918-9A2E-52323B208170}" type="datetimeFigureOut">
              <a:rPr lang="fr-FR" smtClean="0"/>
              <a:t>12/04/2023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83ED02-165D-4490-8609-7D5E4AA99D79}" type="slidenum">
              <a:rPr lang="fr-FR" smtClean="0"/>
              <a:t>‹N°›</a:t>
            </a:fld>
            <a:endParaRPr lang="fr-FR"/>
          </a:p>
        </p:txBody>
      </p:sp>
    </p:spTree>
    <p:extLst>
      <p:ext uri="{BB962C8B-B14F-4D97-AF65-F5344CB8AC3E}">
        <p14:creationId xmlns:p14="http://schemas.microsoft.com/office/powerpoint/2010/main" val="3396457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945964FA-C155-4918-9A2E-52323B208170}" type="datetimeFigureOut">
              <a:rPr lang="fr-FR" smtClean="0"/>
              <a:t>12/04/2023</a:t>
            </a:fld>
            <a:endParaRPr lang="fr-FR"/>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A683ED02-165D-4490-8609-7D5E4AA99D79}" type="slidenum">
              <a:rPr lang="fr-FR" smtClean="0"/>
              <a:t>‹N°›</a:t>
            </a:fld>
            <a:endParaRPr lang="fr-FR"/>
          </a:p>
        </p:txBody>
      </p:sp>
    </p:spTree>
    <p:extLst>
      <p:ext uri="{BB962C8B-B14F-4D97-AF65-F5344CB8AC3E}">
        <p14:creationId xmlns:p14="http://schemas.microsoft.com/office/powerpoint/2010/main" val="2361041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868A7EEE-CF1B-4ED8-8B5C-A3643DAA73FB}"/>
              </a:ext>
            </a:extLst>
          </p:cNvPr>
          <p:cNvSpPr txBox="1"/>
          <p:nvPr/>
        </p:nvSpPr>
        <p:spPr>
          <a:xfrm>
            <a:off x="409691" y="212128"/>
            <a:ext cx="7418890" cy="461665"/>
          </a:xfrm>
          <a:prstGeom prst="rect">
            <a:avLst/>
          </a:prstGeom>
          <a:noFill/>
        </p:spPr>
        <p:txBody>
          <a:bodyPr wrap="none" rtlCol="0">
            <a:spAutoFit/>
          </a:bodyPr>
          <a:lstStyle/>
          <a:p>
            <a:r>
              <a:rPr lang="fr-FR" sz="2400" dirty="0">
                <a:solidFill>
                  <a:srgbClr val="134B76"/>
                </a:solidFill>
              </a:rPr>
              <a:t>GABARIT de CONCEPTION d’une Situation d’Apprentissage</a:t>
            </a:r>
          </a:p>
        </p:txBody>
      </p:sp>
      <p:sp>
        <p:nvSpPr>
          <p:cNvPr id="5" name="Rectangle 4">
            <a:extLst>
              <a:ext uri="{FF2B5EF4-FFF2-40B4-BE49-F238E27FC236}">
                <a16:creationId xmlns:a16="http://schemas.microsoft.com/office/drawing/2014/main" id="{78172A97-726F-41E8-8B0C-3212A47593FA}"/>
              </a:ext>
            </a:extLst>
          </p:cNvPr>
          <p:cNvSpPr/>
          <p:nvPr/>
        </p:nvSpPr>
        <p:spPr>
          <a:xfrm>
            <a:off x="0" y="7127605"/>
            <a:ext cx="10691813" cy="438511"/>
          </a:xfrm>
          <a:prstGeom prst="rect">
            <a:avLst/>
          </a:prstGeom>
          <a:solidFill>
            <a:srgbClr val="3FB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sp>
        <p:nvSpPr>
          <p:cNvPr id="6" name="ZoneTexte 5">
            <a:extLst>
              <a:ext uri="{FF2B5EF4-FFF2-40B4-BE49-F238E27FC236}">
                <a16:creationId xmlns:a16="http://schemas.microsoft.com/office/drawing/2014/main" id="{8DA321CE-E967-401C-8997-70D066775FE9}"/>
              </a:ext>
            </a:extLst>
          </p:cNvPr>
          <p:cNvSpPr txBox="1"/>
          <p:nvPr/>
        </p:nvSpPr>
        <p:spPr>
          <a:xfrm>
            <a:off x="7720650" y="7127605"/>
            <a:ext cx="2037801" cy="600164"/>
          </a:xfrm>
          <a:prstGeom prst="rect">
            <a:avLst/>
          </a:prstGeom>
          <a:noFill/>
        </p:spPr>
        <p:txBody>
          <a:bodyPr wrap="none" rtlCol="0">
            <a:spAutoFit/>
          </a:bodyPr>
          <a:lstStyle/>
          <a:p>
            <a:pPr algn="r"/>
            <a:r>
              <a:rPr lang="fr-FR" sz="1100" dirty="0">
                <a:solidFill>
                  <a:schemeClr val="bg1"/>
                </a:solidFill>
              </a:rPr>
              <a:t>Contact : cellule-apc@univ-tln.fr</a:t>
            </a:r>
          </a:p>
          <a:p>
            <a:pPr algn="r"/>
            <a:r>
              <a:rPr lang="fr-FR" sz="1100" dirty="0">
                <a:solidFill>
                  <a:schemeClr val="bg1"/>
                </a:solidFill>
              </a:rPr>
              <a:t>V. 11/04/2023</a:t>
            </a:r>
          </a:p>
          <a:p>
            <a:pPr algn="r"/>
            <a:endParaRPr lang="fr-FR" sz="1100" dirty="0">
              <a:solidFill>
                <a:schemeClr val="bg1"/>
              </a:solidFill>
            </a:endParaRPr>
          </a:p>
        </p:txBody>
      </p:sp>
      <p:pic>
        <p:nvPicPr>
          <p:cNvPr id="7" name="Image 6">
            <a:extLst>
              <a:ext uri="{FF2B5EF4-FFF2-40B4-BE49-F238E27FC236}">
                <a16:creationId xmlns:a16="http://schemas.microsoft.com/office/drawing/2014/main" id="{2FA476D7-2893-436E-8364-D6CD408DDA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316" y="7189856"/>
            <a:ext cx="1072730" cy="314011"/>
          </a:xfrm>
          <a:prstGeom prst="rect">
            <a:avLst/>
          </a:prstGeom>
        </p:spPr>
      </p:pic>
      <p:sp>
        <p:nvSpPr>
          <p:cNvPr id="8" name="ZoneTexte 7">
            <a:extLst>
              <a:ext uri="{FF2B5EF4-FFF2-40B4-BE49-F238E27FC236}">
                <a16:creationId xmlns:a16="http://schemas.microsoft.com/office/drawing/2014/main" id="{084DA7FD-FC05-4C3F-AB9B-1B9902AF887C}"/>
              </a:ext>
            </a:extLst>
          </p:cNvPr>
          <p:cNvSpPr txBox="1"/>
          <p:nvPr/>
        </p:nvSpPr>
        <p:spPr>
          <a:xfrm>
            <a:off x="1366194" y="7140398"/>
            <a:ext cx="813043" cy="261610"/>
          </a:xfrm>
          <a:prstGeom prst="rect">
            <a:avLst/>
          </a:prstGeom>
          <a:noFill/>
        </p:spPr>
        <p:txBody>
          <a:bodyPr wrap="none" rtlCol="0">
            <a:spAutoFit/>
          </a:bodyPr>
          <a:lstStyle/>
          <a:p>
            <a:r>
              <a:rPr lang="fr-FR" sz="1100" spc="-20" dirty="0">
                <a:solidFill>
                  <a:schemeClr val="bg1"/>
                </a:solidFill>
                <a:latin typeface="+mj-lt"/>
              </a:rPr>
              <a:t>Projet NCU</a:t>
            </a:r>
          </a:p>
        </p:txBody>
      </p:sp>
      <p:sp>
        <p:nvSpPr>
          <p:cNvPr id="9" name="ZoneTexte 8">
            <a:extLst>
              <a:ext uri="{FF2B5EF4-FFF2-40B4-BE49-F238E27FC236}">
                <a16:creationId xmlns:a16="http://schemas.microsoft.com/office/drawing/2014/main" id="{AED5E57F-4ECB-4A51-A6EC-FE4FC8BE627A}"/>
              </a:ext>
            </a:extLst>
          </p:cNvPr>
          <p:cNvSpPr txBox="1"/>
          <p:nvPr/>
        </p:nvSpPr>
        <p:spPr>
          <a:xfrm>
            <a:off x="1381738" y="7296491"/>
            <a:ext cx="720069" cy="261610"/>
          </a:xfrm>
          <a:prstGeom prst="rect">
            <a:avLst/>
          </a:prstGeom>
          <a:noFill/>
        </p:spPr>
        <p:txBody>
          <a:bodyPr wrap="none" rtlCol="0">
            <a:spAutoFit/>
          </a:bodyPr>
          <a:lstStyle/>
          <a:p>
            <a:r>
              <a:rPr lang="fr-FR" sz="1100" spc="100" dirty="0" err="1">
                <a:solidFill>
                  <a:schemeClr val="bg1"/>
                </a:solidFill>
                <a:latin typeface="+mj-lt"/>
              </a:rPr>
              <a:t>MisTraL</a:t>
            </a:r>
            <a:endParaRPr lang="fr-FR" sz="1100" spc="100" dirty="0">
              <a:solidFill>
                <a:schemeClr val="bg1"/>
              </a:solidFill>
              <a:latin typeface="+mj-lt"/>
            </a:endParaRPr>
          </a:p>
        </p:txBody>
      </p:sp>
      <p:pic>
        <p:nvPicPr>
          <p:cNvPr id="10" name="Image 9">
            <a:extLst>
              <a:ext uri="{FF2B5EF4-FFF2-40B4-BE49-F238E27FC236}">
                <a16:creationId xmlns:a16="http://schemas.microsoft.com/office/drawing/2014/main" id="{8B75812C-AEC0-4E5B-8F86-44FD29F533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45281" y="7210183"/>
            <a:ext cx="671099" cy="234885"/>
          </a:xfrm>
          <a:prstGeom prst="rect">
            <a:avLst/>
          </a:prstGeom>
        </p:spPr>
      </p:pic>
      <p:sp>
        <p:nvSpPr>
          <p:cNvPr id="3" name="ZoneTexte 2">
            <a:extLst>
              <a:ext uri="{FF2B5EF4-FFF2-40B4-BE49-F238E27FC236}">
                <a16:creationId xmlns:a16="http://schemas.microsoft.com/office/drawing/2014/main" id="{F1ED5AD9-9D0F-4008-B19A-B6E6DAD8C038}"/>
              </a:ext>
            </a:extLst>
          </p:cNvPr>
          <p:cNvSpPr txBox="1"/>
          <p:nvPr/>
        </p:nvSpPr>
        <p:spPr>
          <a:xfrm>
            <a:off x="3477024" y="766685"/>
            <a:ext cx="3847848" cy="307777"/>
          </a:xfrm>
          <a:prstGeom prst="rect">
            <a:avLst/>
          </a:prstGeom>
          <a:noFill/>
        </p:spPr>
        <p:txBody>
          <a:bodyPr wrap="none" rtlCol="0">
            <a:spAutoFit/>
          </a:bodyPr>
          <a:lstStyle/>
          <a:p>
            <a:r>
              <a:rPr lang="fr-FR" sz="1400" dirty="0">
                <a:solidFill>
                  <a:srgbClr val="134B76"/>
                </a:solidFill>
              </a:rPr>
              <a:t>Situation de mobilisation de la/des compétence(s)</a:t>
            </a:r>
          </a:p>
        </p:txBody>
      </p:sp>
      <p:sp>
        <p:nvSpPr>
          <p:cNvPr id="34" name="Rectangle : coins arrondis 33">
            <a:extLst>
              <a:ext uri="{FF2B5EF4-FFF2-40B4-BE49-F238E27FC236}">
                <a16:creationId xmlns:a16="http://schemas.microsoft.com/office/drawing/2014/main" id="{BA797F26-A33C-4078-B15A-25E42FAC49C2}"/>
              </a:ext>
            </a:extLst>
          </p:cNvPr>
          <p:cNvSpPr/>
          <p:nvPr/>
        </p:nvSpPr>
        <p:spPr>
          <a:xfrm>
            <a:off x="3630118" y="1058314"/>
            <a:ext cx="3467561" cy="2861480"/>
          </a:xfrm>
          <a:prstGeom prst="roundRect">
            <a:avLst>
              <a:gd name="adj" fmla="val 11393"/>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 coins arrondis 36">
            <a:extLst>
              <a:ext uri="{FF2B5EF4-FFF2-40B4-BE49-F238E27FC236}">
                <a16:creationId xmlns:a16="http://schemas.microsoft.com/office/drawing/2014/main" id="{F3B5826A-8584-4C5B-8391-6FE57FC0B0BB}"/>
              </a:ext>
            </a:extLst>
          </p:cNvPr>
          <p:cNvSpPr/>
          <p:nvPr/>
        </p:nvSpPr>
        <p:spPr>
          <a:xfrm>
            <a:off x="3630118" y="4030837"/>
            <a:ext cx="3467561" cy="1200330"/>
          </a:xfrm>
          <a:prstGeom prst="roundRect">
            <a:avLst/>
          </a:prstGeom>
          <a:solidFill>
            <a:schemeClr val="bg1"/>
          </a:solid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a:extLst>
              <a:ext uri="{FF2B5EF4-FFF2-40B4-BE49-F238E27FC236}">
                <a16:creationId xmlns:a16="http://schemas.microsoft.com/office/drawing/2014/main" id="{833437E7-928A-4814-BF77-66BBEEFCE6DB}"/>
              </a:ext>
            </a:extLst>
          </p:cNvPr>
          <p:cNvSpPr txBox="1"/>
          <p:nvPr/>
        </p:nvSpPr>
        <p:spPr>
          <a:xfrm>
            <a:off x="4422616" y="4030886"/>
            <a:ext cx="1882567" cy="307777"/>
          </a:xfrm>
          <a:prstGeom prst="rect">
            <a:avLst/>
          </a:prstGeom>
          <a:noFill/>
        </p:spPr>
        <p:txBody>
          <a:bodyPr wrap="none" rtlCol="0">
            <a:spAutoFit/>
          </a:bodyPr>
          <a:lstStyle/>
          <a:p>
            <a:r>
              <a:rPr lang="fr-FR" sz="1400" dirty="0">
                <a:solidFill>
                  <a:srgbClr val="134B76"/>
                </a:solidFill>
              </a:rPr>
              <a:t>Compétence(s) visée(s)</a:t>
            </a:r>
          </a:p>
        </p:txBody>
      </p:sp>
      <p:sp>
        <p:nvSpPr>
          <p:cNvPr id="39" name="Rectangle : coins arrondis 38">
            <a:extLst>
              <a:ext uri="{FF2B5EF4-FFF2-40B4-BE49-F238E27FC236}">
                <a16:creationId xmlns:a16="http://schemas.microsoft.com/office/drawing/2014/main" id="{5174B0C5-EA07-467D-88C2-B1BB7A739F69}"/>
              </a:ext>
            </a:extLst>
          </p:cNvPr>
          <p:cNvSpPr/>
          <p:nvPr/>
        </p:nvSpPr>
        <p:spPr>
          <a:xfrm>
            <a:off x="286304" y="1032829"/>
            <a:ext cx="3135783" cy="1727128"/>
          </a:xfrm>
          <a:prstGeom prst="roundRect">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ZoneTexte 39">
            <a:extLst>
              <a:ext uri="{FF2B5EF4-FFF2-40B4-BE49-F238E27FC236}">
                <a16:creationId xmlns:a16="http://schemas.microsoft.com/office/drawing/2014/main" id="{FE1E9AFA-2A40-432A-A322-8BB3F0A26C5E}"/>
              </a:ext>
            </a:extLst>
          </p:cNvPr>
          <p:cNvSpPr txBox="1"/>
          <p:nvPr/>
        </p:nvSpPr>
        <p:spPr>
          <a:xfrm>
            <a:off x="863630" y="1058314"/>
            <a:ext cx="2052741" cy="307777"/>
          </a:xfrm>
          <a:prstGeom prst="rect">
            <a:avLst/>
          </a:prstGeom>
          <a:noFill/>
        </p:spPr>
        <p:txBody>
          <a:bodyPr wrap="none" rtlCol="0">
            <a:spAutoFit/>
          </a:bodyPr>
          <a:lstStyle/>
          <a:p>
            <a:r>
              <a:rPr lang="fr-FR" sz="1400" dirty="0">
                <a:solidFill>
                  <a:srgbClr val="134B76"/>
                </a:solidFill>
              </a:rPr>
              <a:t>Production(s) attendue(s)</a:t>
            </a:r>
          </a:p>
        </p:txBody>
      </p:sp>
      <p:sp>
        <p:nvSpPr>
          <p:cNvPr id="41" name="Rectangle : coins arrondis 40">
            <a:extLst>
              <a:ext uri="{FF2B5EF4-FFF2-40B4-BE49-F238E27FC236}">
                <a16:creationId xmlns:a16="http://schemas.microsoft.com/office/drawing/2014/main" id="{98069CBD-B2F6-41BD-A876-0C1ABF5C6A0B}"/>
              </a:ext>
            </a:extLst>
          </p:cNvPr>
          <p:cNvSpPr/>
          <p:nvPr/>
        </p:nvSpPr>
        <p:spPr>
          <a:xfrm>
            <a:off x="296133" y="2822204"/>
            <a:ext cx="3135783" cy="2419314"/>
          </a:xfrm>
          <a:prstGeom prst="roundRect">
            <a:avLst>
              <a:gd name="adj" fmla="val 12467"/>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a:extLst>
              <a:ext uri="{FF2B5EF4-FFF2-40B4-BE49-F238E27FC236}">
                <a16:creationId xmlns:a16="http://schemas.microsoft.com/office/drawing/2014/main" id="{41FC300A-D916-4698-8BC0-5E6F72860498}"/>
              </a:ext>
            </a:extLst>
          </p:cNvPr>
          <p:cNvSpPr txBox="1"/>
          <p:nvPr/>
        </p:nvSpPr>
        <p:spPr>
          <a:xfrm>
            <a:off x="844310" y="2843371"/>
            <a:ext cx="2077813" cy="307777"/>
          </a:xfrm>
          <a:prstGeom prst="rect">
            <a:avLst/>
          </a:prstGeom>
          <a:noFill/>
        </p:spPr>
        <p:txBody>
          <a:bodyPr wrap="none" rtlCol="0">
            <a:spAutoFit/>
          </a:bodyPr>
          <a:lstStyle/>
          <a:p>
            <a:r>
              <a:rPr lang="fr-FR" sz="1400" dirty="0">
                <a:solidFill>
                  <a:srgbClr val="134B76"/>
                </a:solidFill>
              </a:rPr>
              <a:t>Tâches/activités associées</a:t>
            </a:r>
          </a:p>
        </p:txBody>
      </p:sp>
      <p:sp>
        <p:nvSpPr>
          <p:cNvPr id="45" name="Rectangle : coins arrondis 44">
            <a:extLst>
              <a:ext uri="{FF2B5EF4-FFF2-40B4-BE49-F238E27FC236}">
                <a16:creationId xmlns:a16="http://schemas.microsoft.com/office/drawing/2014/main" id="{9D9874A6-F5F9-4288-9ED4-A32092BEA1D0}"/>
              </a:ext>
            </a:extLst>
          </p:cNvPr>
          <p:cNvSpPr/>
          <p:nvPr/>
        </p:nvSpPr>
        <p:spPr>
          <a:xfrm>
            <a:off x="272316" y="5313745"/>
            <a:ext cx="4880641" cy="1676120"/>
          </a:xfrm>
          <a:prstGeom prst="roundRect">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a:extLst>
              <a:ext uri="{FF2B5EF4-FFF2-40B4-BE49-F238E27FC236}">
                <a16:creationId xmlns:a16="http://schemas.microsoft.com/office/drawing/2014/main" id="{387C06F8-13B2-4E56-B1B4-D2F7EC262453}"/>
              </a:ext>
            </a:extLst>
          </p:cNvPr>
          <p:cNvSpPr txBox="1"/>
          <p:nvPr/>
        </p:nvSpPr>
        <p:spPr>
          <a:xfrm>
            <a:off x="361625" y="5375299"/>
            <a:ext cx="4977420" cy="307777"/>
          </a:xfrm>
          <a:prstGeom prst="rect">
            <a:avLst/>
          </a:prstGeom>
          <a:noFill/>
        </p:spPr>
        <p:txBody>
          <a:bodyPr wrap="square" rtlCol="0">
            <a:spAutoFit/>
          </a:bodyPr>
          <a:lstStyle/>
          <a:p>
            <a:r>
              <a:rPr lang="fr-FR" sz="1400" dirty="0">
                <a:solidFill>
                  <a:srgbClr val="134B76"/>
                </a:solidFill>
              </a:rPr>
              <a:t>Soutien du processus d’apprentissage </a:t>
            </a:r>
          </a:p>
        </p:txBody>
      </p:sp>
      <p:sp>
        <p:nvSpPr>
          <p:cNvPr id="50" name="ZoneTexte 49">
            <a:extLst>
              <a:ext uri="{FF2B5EF4-FFF2-40B4-BE49-F238E27FC236}">
                <a16:creationId xmlns:a16="http://schemas.microsoft.com/office/drawing/2014/main" id="{EDC4A6D5-EBAD-451E-96F5-9A05623A2626}"/>
              </a:ext>
            </a:extLst>
          </p:cNvPr>
          <p:cNvSpPr txBox="1"/>
          <p:nvPr/>
        </p:nvSpPr>
        <p:spPr>
          <a:xfrm>
            <a:off x="4756717" y="2759956"/>
            <a:ext cx="184731" cy="369332"/>
          </a:xfrm>
          <a:prstGeom prst="rect">
            <a:avLst/>
          </a:prstGeom>
          <a:noFill/>
        </p:spPr>
        <p:txBody>
          <a:bodyPr wrap="none" rtlCol="0">
            <a:spAutoFit/>
          </a:bodyPr>
          <a:lstStyle/>
          <a:p>
            <a:endParaRPr lang="fr-FR" dirty="0"/>
          </a:p>
        </p:txBody>
      </p:sp>
      <p:sp>
        <p:nvSpPr>
          <p:cNvPr id="51" name="Rectangle : coins arrondis 50">
            <a:extLst>
              <a:ext uri="{FF2B5EF4-FFF2-40B4-BE49-F238E27FC236}">
                <a16:creationId xmlns:a16="http://schemas.microsoft.com/office/drawing/2014/main" id="{CEBB85BA-8DAB-449A-B5E6-997FC0A0320B}"/>
              </a:ext>
            </a:extLst>
          </p:cNvPr>
          <p:cNvSpPr/>
          <p:nvPr/>
        </p:nvSpPr>
        <p:spPr>
          <a:xfrm>
            <a:off x="5400291" y="5313745"/>
            <a:ext cx="5046806" cy="1670560"/>
          </a:xfrm>
          <a:prstGeom prst="roundRect">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ZoneTexte 51">
            <a:extLst>
              <a:ext uri="{FF2B5EF4-FFF2-40B4-BE49-F238E27FC236}">
                <a16:creationId xmlns:a16="http://schemas.microsoft.com/office/drawing/2014/main" id="{E94D6571-B66C-4D48-86A2-BE6FF2AC7E0F}"/>
              </a:ext>
            </a:extLst>
          </p:cNvPr>
          <p:cNvSpPr txBox="1"/>
          <p:nvPr/>
        </p:nvSpPr>
        <p:spPr>
          <a:xfrm>
            <a:off x="5489553" y="5340400"/>
            <a:ext cx="4759181" cy="523220"/>
          </a:xfrm>
          <a:prstGeom prst="rect">
            <a:avLst/>
          </a:prstGeom>
          <a:noFill/>
        </p:spPr>
        <p:txBody>
          <a:bodyPr wrap="square" rtlCol="0">
            <a:spAutoFit/>
          </a:bodyPr>
          <a:lstStyle/>
          <a:p>
            <a:r>
              <a:rPr lang="fr-FR" sz="1400" dirty="0">
                <a:solidFill>
                  <a:srgbClr val="134B76"/>
                </a:solidFill>
              </a:rPr>
              <a:t>Soutien à la rétro-analyse de l’étudiant sur ses apprentissages et au transfert des apprentissages</a:t>
            </a:r>
          </a:p>
        </p:txBody>
      </p:sp>
      <p:sp>
        <p:nvSpPr>
          <p:cNvPr id="55" name="Rectangle : coins arrondis 54">
            <a:extLst>
              <a:ext uri="{FF2B5EF4-FFF2-40B4-BE49-F238E27FC236}">
                <a16:creationId xmlns:a16="http://schemas.microsoft.com/office/drawing/2014/main" id="{1738EEA3-FFCA-4B0B-BC2A-48764DDE56D0}"/>
              </a:ext>
            </a:extLst>
          </p:cNvPr>
          <p:cNvSpPr/>
          <p:nvPr/>
        </p:nvSpPr>
        <p:spPr>
          <a:xfrm>
            <a:off x="7271597" y="1032828"/>
            <a:ext cx="3135783" cy="4198339"/>
          </a:xfrm>
          <a:prstGeom prst="roundRect">
            <a:avLst>
              <a:gd name="adj" fmla="val 8891"/>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a:extLst>
              <a:ext uri="{FF2B5EF4-FFF2-40B4-BE49-F238E27FC236}">
                <a16:creationId xmlns:a16="http://schemas.microsoft.com/office/drawing/2014/main" id="{589F9712-15F3-4552-8A82-F73BFB77276E}"/>
              </a:ext>
            </a:extLst>
          </p:cNvPr>
          <p:cNvSpPr txBox="1"/>
          <p:nvPr/>
        </p:nvSpPr>
        <p:spPr>
          <a:xfrm>
            <a:off x="7901206" y="1027603"/>
            <a:ext cx="1929840" cy="307777"/>
          </a:xfrm>
          <a:prstGeom prst="rect">
            <a:avLst/>
          </a:prstGeom>
          <a:noFill/>
        </p:spPr>
        <p:txBody>
          <a:bodyPr wrap="square" rtlCol="0">
            <a:spAutoFit/>
          </a:bodyPr>
          <a:lstStyle/>
          <a:p>
            <a:r>
              <a:rPr lang="fr-FR" sz="1400" dirty="0">
                <a:solidFill>
                  <a:srgbClr val="134B76"/>
                </a:solidFill>
              </a:rPr>
              <a:t>Ressources à mobiliser</a:t>
            </a:r>
          </a:p>
        </p:txBody>
      </p:sp>
      <p:sp>
        <p:nvSpPr>
          <p:cNvPr id="57" name="ZoneTexte 56">
            <a:extLst>
              <a:ext uri="{FF2B5EF4-FFF2-40B4-BE49-F238E27FC236}">
                <a16:creationId xmlns:a16="http://schemas.microsoft.com/office/drawing/2014/main" id="{C5B7532C-9A6F-4786-A9A3-EAE6168A7BF1}"/>
              </a:ext>
            </a:extLst>
          </p:cNvPr>
          <p:cNvSpPr txBox="1"/>
          <p:nvPr/>
        </p:nvSpPr>
        <p:spPr>
          <a:xfrm>
            <a:off x="7250773" y="1875967"/>
            <a:ext cx="2763520" cy="307777"/>
          </a:xfrm>
          <a:prstGeom prst="rect">
            <a:avLst/>
          </a:prstGeom>
          <a:noFill/>
        </p:spPr>
        <p:txBody>
          <a:bodyPr wrap="square" rtlCol="0">
            <a:spAutoFit/>
          </a:bodyPr>
          <a:lstStyle/>
          <a:p>
            <a:r>
              <a:rPr lang="fr-FR" sz="1400" i="1" dirty="0">
                <a:solidFill>
                  <a:srgbClr val="134B76"/>
                </a:solidFill>
              </a:rPr>
              <a:t>Savoirs</a:t>
            </a:r>
          </a:p>
        </p:txBody>
      </p:sp>
      <p:sp>
        <p:nvSpPr>
          <p:cNvPr id="58" name="ZoneTexte 57">
            <a:extLst>
              <a:ext uri="{FF2B5EF4-FFF2-40B4-BE49-F238E27FC236}">
                <a16:creationId xmlns:a16="http://schemas.microsoft.com/office/drawing/2014/main" id="{5A56A141-B92A-4F1D-9325-1AE10B2B741F}"/>
              </a:ext>
            </a:extLst>
          </p:cNvPr>
          <p:cNvSpPr txBox="1"/>
          <p:nvPr/>
        </p:nvSpPr>
        <p:spPr>
          <a:xfrm>
            <a:off x="7271597" y="2861280"/>
            <a:ext cx="2763520" cy="307777"/>
          </a:xfrm>
          <a:prstGeom prst="rect">
            <a:avLst/>
          </a:prstGeom>
          <a:noFill/>
        </p:spPr>
        <p:txBody>
          <a:bodyPr wrap="square" rtlCol="0">
            <a:spAutoFit/>
          </a:bodyPr>
          <a:lstStyle/>
          <a:p>
            <a:r>
              <a:rPr lang="fr-FR" sz="1400" i="1" dirty="0">
                <a:solidFill>
                  <a:srgbClr val="134B76"/>
                </a:solidFill>
              </a:rPr>
              <a:t>Savoir-faire</a:t>
            </a:r>
          </a:p>
        </p:txBody>
      </p:sp>
      <p:sp>
        <p:nvSpPr>
          <p:cNvPr id="59" name="ZoneTexte 58">
            <a:extLst>
              <a:ext uri="{FF2B5EF4-FFF2-40B4-BE49-F238E27FC236}">
                <a16:creationId xmlns:a16="http://schemas.microsoft.com/office/drawing/2014/main" id="{D97D70CC-3A0E-4669-94CA-78E9E540A3F3}"/>
              </a:ext>
            </a:extLst>
          </p:cNvPr>
          <p:cNvSpPr txBox="1"/>
          <p:nvPr/>
        </p:nvSpPr>
        <p:spPr>
          <a:xfrm>
            <a:off x="7271597" y="3963387"/>
            <a:ext cx="2763520" cy="307777"/>
          </a:xfrm>
          <a:prstGeom prst="rect">
            <a:avLst/>
          </a:prstGeom>
          <a:noFill/>
        </p:spPr>
        <p:txBody>
          <a:bodyPr wrap="square" rtlCol="0">
            <a:spAutoFit/>
          </a:bodyPr>
          <a:lstStyle/>
          <a:p>
            <a:r>
              <a:rPr lang="fr-FR" sz="1400" i="1" dirty="0">
                <a:solidFill>
                  <a:srgbClr val="134B76"/>
                </a:solidFill>
              </a:rPr>
              <a:t>Attitudes</a:t>
            </a:r>
          </a:p>
        </p:txBody>
      </p:sp>
      <p:sp>
        <p:nvSpPr>
          <p:cNvPr id="2" name="ZoneTexte 1">
            <a:extLst>
              <a:ext uri="{FF2B5EF4-FFF2-40B4-BE49-F238E27FC236}">
                <a16:creationId xmlns:a16="http://schemas.microsoft.com/office/drawing/2014/main" id="{2E3B5B5F-51D6-4702-A912-27CFE956CF3F}"/>
              </a:ext>
            </a:extLst>
          </p:cNvPr>
          <p:cNvSpPr txBox="1"/>
          <p:nvPr/>
        </p:nvSpPr>
        <p:spPr>
          <a:xfrm>
            <a:off x="296133" y="1388477"/>
            <a:ext cx="2999931" cy="1277273"/>
          </a:xfrm>
          <a:prstGeom prst="rect">
            <a:avLst/>
          </a:prstGeom>
          <a:noFill/>
        </p:spPr>
        <p:txBody>
          <a:bodyPr wrap="square" rtlCol="0">
            <a:spAutoFit/>
          </a:bodyPr>
          <a:lstStyle/>
          <a:p>
            <a:pPr algn="just"/>
            <a:r>
              <a:rPr lang="fr-FR" sz="1100" i="1" dirty="0">
                <a:solidFill>
                  <a:schemeClr val="bg1">
                    <a:lumMod val="50000"/>
                  </a:schemeClr>
                </a:solidFill>
              </a:rPr>
              <a:t>Quelle est la production attendue à la fin de la SAE ? Quelle forme pendra(ont) le(s) livrable(s) ? Les livrables doivent informer sur le respect des CE et nécessiter la maîtrise des apprentissages critiques retenus pour le niveau de la compétence évaluée.</a:t>
            </a:r>
          </a:p>
          <a:p>
            <a:pPr algn="just"/>
            <a:endParaRPr lang="fr-FR" sz="1100" i="1" dirty="0">
              <a:solidFill>
                <a:schemeClr val="bg1">
                  <a:lumMod val="50000"/>
                </a:schemeClr>
              </a:solidFill>
            </a:endParaRPr>
          </a:p>
        </p:txBody>
      </p:sp>
      <p:sp>
        <p:nvSpPr>
          <p:cNvPr id="47" name="ZoneTexte 46">
            <a:extLst>
              <a:ext uri="{FF2B5EF4-FFF2-40B4-BE49-F238E27FC236}">
                <a16:creationId xmlns:a16="http://schemas.microsoft.com/office/drawing/2014/main" id="{F2ADDABF-BE6C-4CC3-904B-3224E2171213}"/>
              </a:ext>
            </a:extLst>
          </p:cNvPr>
          <p:cNvSpPr txBox="1"/>
          <p:nvPr/>
        </p:nvSpPr>
        <p:spPr>
          <a:xfrm>
            <a:off x="361625" y="3194111"/>
            <a:ext cx="2960775" cy="600164"/>
          </a:xfrm>
          <a:prstGeom prst="rect">
            <a:avLst/>
          </a:prstGeom>
          <a:noFill/>
        </p:spPr>
        <p:txBody>
          <a:bodyPr wrap="square" rtlCol="0">
            <a:spAutoFit/>
          </a:bodyPr>
          <a:lstStyle/>
          <a:p>
            <a:pPr algn="just"/>
            <a:r>
              <a:rPr lang="fr-FR" sz="1100" i="1" dirty="0">
                <a:solidFill>
                  <a:schemeClr val="bg1">
                    <a:lumMod val="50000"/>
                  </a:schemeClr>
                </a:solidFill>
              </a:rPr>
              <a:t>Quelle démarche va devoir suivre l’étudiant pour produire ce livrable ? Quelles sont les tâches qu’il va devoir réaliser ?  </a:t>
            </a:r>
          </a:p>
        </p:txBody>
      </p:sp>
      <p:sp>
        <p:nvSpPr>
          <p:cNvPr id="48" name="ZoneTexte 47">
            <a:extLst>
              <a:ext uri="{FF2B5EF4-FFF2-40B4-BE49-F238E27FC236}">
                <a16:creationId xmlns:a16="http://schemas.microsoft.com/office/drawing/2014/main" id="{D2C78051-335B-4007-A5BD-E7DC351FDDA3}"/>
              </a:ext>
            </a:extLst>
          </p:cNvPr>
          <p:cNvSpPr txBox="1"/>
          <p:nvPr/>
        </p:nvSpPr>
        <p:spPr>
          <a:xfrm>
            <a:off x="3630118" y="4314949"/>
            <a:ext cx="3467561" cy="600164"/>
          </a:xfrm>
          <a:prstGeom prst="rect">
            <a:avLst/>
          </a:prstGeom>
          <a:noFill/>
        </p:spPr>
        <p:txBody>
          <a:bodyPr wrap="square" rtlCol="0">
            <a:spAutoFit/>
          </a:bodyPr>
          <a:lstStyle/>
          <a:p>
            <a:pPr algn="just"/>
            <a:r>
              <a:rPr lang="fr-FR" sz="1100" i="1" dirty="0">
                <a:solidFill>
                  <a:schemeClr val="bg1">
                    <a:lumMod val="50000"/>
                  </a:schemeClr>
                </a:solidFill>
              </a:rPr>
              <a:t>Quelles compétences du référentiel sont travaillées à travers cette situation d’apprentissage ? A quel niveau ?</a:t>
            </a:r>
          </a:p>
          <a:p>
            <a:pPr algn="just"/>
            <a:endParaRPr lang="fr-FR" sz="1100" i="1" dirty="0">
              <a:solidFill>
                <a:schemeClr val="bg1">
                  <a:lumMod val="50000"/>
                </a:schemeClr>
              </a:solidFill>
            </a:endParaRPr>
          </a:p>
        </p:txBody>
      </p:sp>
      <mc:AlternateContent xmlns:mc="http://schemas.openxmlformats.org/markup-compatibility/2006" xmlns:a14="http://schemas.microsoft.com/office/drawing/2010/main">
        <mc:Choice Requires="a14">
          <p:sp>
            <p:nvSpPr>
              <p:cNvPr id="53" name="ZoneTexte 52">
                <a:extLst>
                  <a:ext uri="{FF2B5EF4-FFF2-40B4-BE49-F238E27FC236}">
                    <a16:creationId xmlns:a16="http://schemas.microsoft.com/office/drawing/2014/main" id="{3401B620-7DFD-4C24-91C1-3F4B72A9E667}"/>
                  </a:ext>
                </a:extLst>
              </p:cNvPr>
              <p:cNvSpPr txBox="1"/>
              <p:nvPr/>
            </p:nvSpPr>
            <p:spPr>
              <a:xfrm>
                <a:off x="3630118" y="1152974"/>
                <a:ext cx="3417855" cy="1785104"/>
              </a:xfrm>
              <a:prstGeom prst="rect">
                <a:avLst/>
              </a:prstGeom>
              <a:noFill/>
            </p:spPr>
            <p:txBody>
              <a:bodyPr wrap="square" rtlCol="0">
                <a:spAutoFit/>
              </a:bodyPr>
              <a:lstStyle/>
              <a:p>
                <a:pPr algn="just"/>
                <a:r>
                  <a:rPr lang="fr-FR" sz="1100" i="1" dirty="0">
                    <a:solidFill>
                      <a:schemeClr val="bg1">
                        <a:lumMod val="50000"/>
                      </a:schemeClr>
                    </a:solidFill>
                  </a:rPr>
                  <a:t>Quel défi est proposé aux étudiants ? Dans quel contexte (réel ou simulé) s’inscrit-t-il (lieu, temporalité, public visé, contraintes éventuelles…) ? Plus le défi sera réaliste, proche d’une situation professionnelle ou de la vie courante, plus il sera motivant. Il doit comporter un problème ouvert, qui va susciter le besoin d’apprendre (problème identifié ou à identifier, avec différentes solutions –résultats, processus- possibles ; </a:t>
                </a:r>
                <a14:m>
                  <m:oMath xmlns:m="http://schemas.openxmlformats.org/officeDocument/2006/math">
                    <m:r>
                      <a:rPr lang="fr-FR" sz="1100" i="1" smtClean="0">
                        <a:solidFill>
                          <a:schemeClr val="bg1">
                            <a:lumMod val="50000"/>
                          </a:schemeClr>
                        </a:solidFill>
                        <a:latin typeface="Cambria Math" panose="02040503050406030204" pitchFamily="18" charset="0"/>
                        <a:ea typeface="Cambria Math" panose="02040503050406030204" pitchFamily="18" charset="0"/>
                      </a:rPr>
                      <m:t>≠</m:t>
                    </m:r>
                    <m:r>
                      <a:rPr lang="fr-FR" sz="1100" b="0" i="1" smtClean="0">
                        <a:solidFill>
                          <a:schemeClr val="bg1">
                            <a:lumMod val="50000"/>
                          </a:schemeClr>
                        </a:solidFill>
                        <a:latin typeface="Cambria Math" panose="02040503050406030204" pitchFamily="18" charset="0"/>
                        <a:ea typeface="Cambria Math" panose="02040503050406030204" pitchFamily="18" charset="0"/>
                      </a:rPr>
                      <m:t>𝑝𝑟𝑜𝑐</m:t>
                    </m:r>
                    <m:r>
                      <a:rPr lang="fr-FR" sz="1100" b="0" i="1" smtClean="0">
                        <a:solidFill>
                          <a:schemeClr val="bg1">
                            <a:lumMod val="50000"/>
                          </a:schemeClr>
                        </a:solidFill>
                        <a:latin typeface="Cambria Math" panose="02040503050406030204" pitchFamily="18" charset="0"/>
                        <a:ea typeface="Cambria Math" panose="02040503050406030204" pitchFamily="18" charset="0"/>
                      </a:rPr>
                      <m:t>é</m:t>
                    </m:r>
                    <m:r>
                      <a:rPr lang="fr-FR" sz="1100" b="0" i="1" smtClean="0">
                        <a:solidFill>
                          <a:schemeClr val="bg1">
                            <a:lumMod val="50000"/>
                          </a:schemeClr>
                        </a:solidFill>
                        <a:latin typeface="Cambria Math" panose="02040503050406030204" pitchFamily="18" charset="0"/>
                        <a:ea typeface="Cambria Math" panose="02040503050406030204" pitchFamily="18" charset="0"/>
                      </a:rPr>
                      <m:t>𝑑𝑢𝑟𝑒</m:t>
                    </m:r>
                    <m:r>
                      <a:rPr lang="fr-FR" sz="1100" b="0" i="1" smtClean="0">
                        <a:solidFill>
                          <a:schemeClr val="bg1">
                            <a:lumMod val="50000"/>
                          </a:schemeClr>
                        </a:solidFill>
                        <a:latin typeface="Cambria Math" panose="02040503050406030204" pitchFamily="18" charset="0"/>
                        <a:ea typeface="Cambria Math" panose="02040503050406030204" pitchFamily="18" charset="0"/>
                      </a:rPr>
                      <m:t>).</m:t>
                    </m:r>
                  </m:oMath>
                </a14:m>
                <a:endParaRPr lang="fr-FR" sz="1100" i="1" dirty="0">
                  <a:solidFill>
                    <a:schemeClr val="bg1">
                      <a:lumMod val="50000"/>
                    </a:schemeClr>
                  </a:solidFill>
                </a:endParaRPr>
              </a:p>
              <a:p>
                <a:pPr algn="just"/>
                <a:endParaRPr lang="fr-FR" sz="1100" i="1" dirty="0">
                  <a:solidFill>
                    <a:schemeClr val="bg1">
                      <a:lumMod val="50000"/>
                    </a:schemeClr>
                  </a:solidFill>
                </a:endParaRPr>
              </a:p>
            </p:txBody>
          </p:sp>
        </mc:Choice>
        <mc:Fallback xmlns="">
          <p:sp>
            <p:nvSpPr>
              <p:cNvPr id="53" name="ZoneTexte 52">
                <a:extLst>
                  <a:ext uri="{FF2B5EF4-FFF2-40B4-BE49-F238E27FC236}">
                    <a16:creationId xmlns:a16="http://schemas.microsoft.com/office/drawing/2014/main" id="{3401B620-7DFD-4C24-91C1-3F4B72A9E667}"/>
                  </a:ext>
                </a:extLst>
              </p:cNvPr>
              <p:cNvSpPr txBox="1">
                <a:spLocks noRot="1" noChangeAspect="1" noMove="1" noResize="1" noEditPoints="1" noAdjustHandles="1" noChangeArrowheads="1" noChangeShapeType="1" noTextEdit="1"/>
              </p:cNvSpPr>
              <p:nvPr/>
            </p:nvSpPr>
            <p:spPr>
              <a:xfrm>
                <a:off x="3630118" y="1152974"/>
                <a:ext cx="3417855" cy="1785104"/>
              </a:xfrm>
              <a:prstGeom prst="rect">
                <a:avLst/>
              </a:prstGeom>
              <a:blipFill>
                <a:blip r:embed="rId4"/>
                <a:stretch>
                  <a:fillRect t="-341"/>
                </a:stretch>
              </a:blipFill>
            </p:spPr>
            <p:txBody>
              <a:bodyPr/>
              <a:lstStyle/>
              <a:p>
                <a:r>
                  <a:rPr lang="fr-FR">
                    <a:noFill/>
                  </a:rPr>
                  <a:t> </a:t>
                </a:r>
              </a:p>
            </p:txBody>
          </p:sp>
        </mc:Fallback>
      </mc:AlternateContent>
      <p:sp>
        <p:nvSpPr>
          <p:cNvPr id="54" name="ZoneTexte 53">
            <a:extLst>
              <a:ext uri="{FF2B5EF4-FFF2-40B4-BE49-F238E27FC236}">
                <a16:creationId xmlns:a16="http://schemas.microsoft.com/office/drawing/2014/main" id="{B8ADE3D9-CCA8-4F3E-9C51-64B11C0A3E16}"/>
              </a:ext>
            </a:extLst>
          </p:cNvPr>
          <p:cNvSpPr txBox="1"/>
          <p:nvPr/>
        </p:nvSpPr>
        <p:spPr>
          <a:xfrm>
            <a:off x="361625" y="5640150"/>
            <a:ext cx="4737037" cy="1277273"/>
          </a:xfrm>
          <a:prstGeom prst="rect">
            <a:avLst/>
          </a:prstGeom>
          <a:noFill/>
        </p:spPr>
        <p:txBody>
          <a:bodyPr wrap="square" rtlCol="0">
            <a:spAutoFit/>
          </a:bodyPr>
          <a:lstStyle/>
          <a:p>
            <a:pPr algn="just"/>
            <a:r>
              <a:rPr lang="fr-FR" sz="1100" i="1" dirty="0">
                <a:solidFill>
                  <a:schemeClr val="bg1">
                    <a:lumMod val="50000"/>
                  </a:schemeClr>
                </a:solidFill>
              </a:rPr>
              <a:t>Les sciences cognitives nous apprennent que l’erreur est essentielle à l’apprentissage. Offrir des occasions à l’étudiant de prendre conscience d’éventuelles erreurs et de se corriger sont autant d’opportunités de progresser. Comment allez-vous vous assurer que les étudiants reçoivent un retour sur leurs actions/productions </a:t>
            </a:r>
            <a:r>
              <a:rPr lang="fr-FR" sz="1100" i="1" u="sng" dirty="0">
                <a:solidFill>
                  <a:schemeClr val="bg1">
                    <a:lumMod val="50000"/>
                  </a:schemeClr>
                </a:solidFill>
              </a:rPr>
              <a:t>au cours </a:t>
            </a:r>
            <a:r>
              <a:rPr lang="fr-FR" sz="1100" i="1" dirty="0">
                <a:solidFill>
                  <a:schemeClr val="bg1">
                    <a:lumMod val="50000"/>
                  </a:schemeClr>
                </a:solidFill>
              </a:rPr>
              <a:t>de la SAE ? Par qui (pairs, enseignants, tuteurs) ? A quels moments ?</a:t>
            </a:r>
          </a:p>
          <a:p>
            <a:pPr algn="just"/>
            <a:endParaRPr lang="fr-FR" sz="1100" i="1" dirty="0">
              <a:solidFill>
                <a:schemeClr val="bg1">
                  <a:lumMod val="50000"/>
                </a:schemeClr>
              </a:solidFill>
            </a:endParaRPr>
          </a:p>
        </p:txBody>
      </p:sp>
      <p:sp>
        <p:nvSpPr>
          <p:cNvPr id="12" name="Rectangle 11">
            <a:extLst>
              <a:ext uri="{FF2B5EF4-FFF2-40B4-BE49-F238E27FC236}">
                <a16:creationId xmlns:a16="http://schemas.microsoft.com/office/drawing/2014/main" id="{A1C4741F-6073-4EDB-A46D-3522564E4756}"/>
              </a:ext>
            </a:extLst>
          </p:cNvPr>
          <p:cNvSpPr/>
          <p:nvPr/>
        </p:nvSpPr>
        <p:spPr>
          <a:xfrm>
            <a:off x="7246175" y="1305592"/>
            <a:ext cx="3159334" cy="600164"/>
          </a:xfrm>
          <a:prstGeom prst="rect">
            <a:avLst/>
          </a:prstGeom>
        </p:spPr>
        <p:txBody>
          <a:bodyPr wrap="square">
            <a:spAutoFit/>
          </a:bodyPr>
          <a:lstStyle/>
          <a:p>
            <a:pPr algn="just"/>
            <a:r>
              <a:rPr lang="fr-FR" sz="1100" i="1" spc="-20" dirty="0">
                <a:solidFill>
                  <a:schemeClr val="bg1">
                    <a:lumMod val="50000"/>
                  </a:schemeClr>
                </a:solidFill>
              </a:rPr>
              <a:t>Quelles sont les ressources utiles ? Quelles sont celles qui doivent déjà être maîtrisées ?  Quelles sont celles à acquérir en cours de projet ? Comment les acquérir ?</a:t>
            </a:r>
          </a:p>
        </p:txBody>
      </p:sp>
      <p:sp>
        <p:nvSpPr>
          <p:cNvPr id="35" name="ZoneTexte 34">
            <a:extLst>
              <a:ext uri="{FF2B5EF4-FFF2-40B4-BE49-F238E27FC236}">
                <a16:creationId xmlns:a16="http://schemas.microsoft.com/office/drawing/2014/main" id="{7A815EBB-13E6-47BA-BABF-94805E72DAB4}"/>
              </a:ext>
            </a:extLst>
          </p:cNvPr>
          <p:cNvSpPr txBox="1"/>
          <p:nvPr/>
        </p:nvSpPr>
        <p:spPr>
          <a:xfrm>
            <a:off x="5500624" y="5829698"/>
            <a:ext cx="4737037" cy="938719"/>
          </a:xfrm>
          <a:prstGeom prst="rect">
            <a:avLst/>
          </a:prstGeom>
          <a:noFill/>
        </p:spPr>
        <p:txBody>
          <a:bodyPr wrap="square" rtlCol="0">
            <a:spAutoFit/>
          </a:bodyPr>
          <a:lstStyle/>
          <a:p>
            <a:pPr algn="just"/>
            <a:r>
              <a:rPr lang="fr-FR" sz="1100" i="1" dirty="0">
                <a:solidFill>
                  <a:schemeClr val="bg1">
                    <a:lumMod val="50000"/>
                  </a:schemeClr>
                </a:solidFill>
              </a:rPr>
              <a:t>Une personne compétente est capable de prise de recul sur son action. Elle agit consciemment. Comment allez-vous accompagner le développement de la réflexivité chez les étudiants ? Soutenir la conscientisation des apprentissages ? Encourager le transfert des connaissances ?</a:t>
            </a:r>
          </a:p>
          <a:p>
            <a:pPr algn="just"/>
            <a:endParaRPr lang="fr-FR" sz="1100" i="1" dirty="0">
              <a:solidFill>
                <a:schemeClr val="bg1">
                  <a:lumMod val="50000"/>
                </a:schemeClr>
              </a:solidFill>
            </a:endParaRPr>
          </a:p>
        </p:txBody>
      </p:sp>
      <p:sp>
        <p:nvSpPr>
          <p:cNvPr id="11" name="Ellipse 10">
            <a:extLst>
              <a:ext uri="{FF2B5EF4-FFF2-40B4-BE49-F238E27FC236}">
                <a16:creationId xmlns:a16="http://schemas.microsoft.com/office/drawing/2014/main" id="{0131A8F6-4935-4A10-AE01-F2D206BB487B}"/>
              </a:ext>
            </a:extLst>
          </p:cNvPr>
          <p:cNvSpPr/>
          <p:nvPr/>
        </p:nvSpPr>
        <p:spPr>
          <a:xfrm>
            <a:off x="6643983" y="3778040"/>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a:extLst>
              <a:ext uri="{FF2B5EF4-FFF2-40B4-BE49-F238E27FC236}">
                <a16:creationId xmlns:a16="http://schemas.microsoft.com/office/drawing/2014/main" id="{6F145685-0013-4B80-81AE-164511EE75C6}"/>
              </a:ext>
            </a:extLst>
          </p:cNvPr>
          <p:cNvSpPr txBox="1"/>
          <p:nvPr/>
        </p:nvSpPr>
        <p:spPr>
          <a:xfrm>
            <a:off x="6705240" y="3781634"/>
            <a:ext cx="453103" cy="307777"/>
          </a:xfrm>
          <a:prstGeom prst="rect">
            <a:avLst/>
          </a:prstGeom>
          <a:noFill/>
          <a:ln>
            <a:noFill/>
          </a:ln>
        </p:spPr>
        <p:txBody>
          <a:bodyPr wrap="square" rtlCol="0">
            <a:spAutoFit/>
          </a:bodyPr>
          <a:lstStyle/>
          <a:p>
            <a:r>
              <a:rPr lang="fr-FR" sz="1400" dirty="0">
                <a:solidFill>
                  <a:schemeClr val="bg1"/>
                </a:solidFill>
              </a:rPr>
              <a:t>1</a:t>
            </a:r>
          </a:p>
        </p:txBody>
      </p:sp>
      <p:sp>
        <p:nvSpPr>
          <p:cNvPr id="68" name="Ellipse 67">
            <a:extLst>
              <a:ext uri="{FF2B5EF4-FFF2-40B4-BE49-F238E27FC236}">
                <a16:creationId xmlns:a16="http://schemas.microsoft.com/office/drawing/2014/main" id="{86266CD0-6EB5-4A1E-A434-ECD65840317C}"/>
              </a:ext>
            </a:extLst>
          </p:cNvPr>
          <p:cNvSpPr/>
          <p:nvPr/>
        </p:nvSpPr>
        <p:spPr>
          <a:xfrm>
            <a:off x="2814682" y="2617227"/>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ZoneTexte 68">
            <a:extLst>
              <a:ext uri="{FF2B5EF4-FFF2-40B4-BE49-F238E27FC236}">
                <a16:creationId xmlns:a16="http://schemas.microsoft.com/office/drawing/2014/main" id="{CA6860A4-9113-4C89-B287-2159B508C4A1}"/>
              </a:ext>
            </a:extLst>
          </p:cNvPr>
          <p:cNvSpPr txBox="1"/>
          <p:nvPr/>
        </p:nvSpPr>
        <p:spPr>
          <a:xfrm>
            <a:off x="2873917" y="2667622"/>
            <a:ext cx="453103" cy="307777"/>
          </a:xfrm>
          <a:prstGeom prst="rect">
            <a:avLst/>
          </a:prstGeom>
          <a:noFill/>
          <a:ln>
            <a:noFill/>
          </a:ln>
        </p:spPr>
        <p:txBody>
          <a:bodyPr wrap="square" rtlCol="0">
            <a:spAutoFit/>
          </a:bodyPr>
          <a:lstStyle/>
          <a:p>
            <a:r>
              <a:rPr lang="fr-FR" sz="1400" dirty="0">
                <a:solidFill>
                  <a:schemeClr val="bg1"/>
                </a:solidFill>
              </a:rPr>
              <a:t>2</a:t>
            </a:r>
          </a:p>
        </p:txBody>
      </p:sp>
      <p:sp>
        <p:nvSpPr>
          <p:cNvPr id="70" name="Ellipse 69">
            <a:extLst>
              <a:ext uri="{FF2B5EF4-FFF2-40B4-BE49-F238E27FC236}">
                <a16:creationId xmlns:a16="http://schemas.microsoft.com/office/drawing/2014/main" id="{55B49D42-78BE-4D84-8437-65BB1F7C053D}"/>
              </a:ext>
            </a:extLst>
          </p:cNvPr>
          <p:cNvSpPr/>
          <p:nvPr/>
        </p:nvSpPr>
        <p:spPr>
          <a:xfrm>
            <a:off x="9892064" y="4796285"/>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 name="ZoneTexte 62">
            <a:extLst>
              <a:ext uri="{FF2B5EF4-FFF2-40B4-BE49-F238E27FC236}">
                <a16:creationId xmlns:a16="http://schemas.microsoft.com/office/drawing/2014/main" id="{7E3F3635-E1E7-407E-BF61-B6E2E30C435A}"/>
              </a:ext>
            </a:extLst>
          </p:cNvPr>
          <p:cNvSpPr txBox="1"/>
          <p:nvPr/>
        </p:nvSpPr>
        <p:spPr>
          <a:xfrm>
            <a:off x="9971334" y="4848954"/>
            <a:ext cx="276038" cy="307777"/>
          </a:xfrm>
          <a:prstGeom prst="rect">
            <a:avLst/>
          </a:prstGeom>
          <a:noFill/>
        </p:spPr>
        <p:txBody>
          <a:bodyPr wrap="none" rtlCol="0">
            <a:spAutoFit/>
          </a:bodyPr>
          <a:lstStyle/>
          <a:p>
            <a:r>
              <a:rPr lang="fr-FR" sz="1400" dirty="0">
                <a:solidFill>
                  <a:schemeClr val="bg1"/>
                </a:solidFill>
              </a:rPr>
              <a:t>3</a:t>
            </a:r>
          </a:p>
        </p:txBody>
      </p:sp>
      <p:sp>
        <p:nvSpPr>
          <p:cNvPr id="71" name="Ellipse 70">
            <a:extLst>
              <a:ext uri="{FF2B5EF4-FFF2-40B4-BE49-F238E27FC236}">
                <a16:creationId xmlns:a16="http://schemas.microsoft.com/office/drawing/2014/main" id="{32F92DBA-4868-4A30-A178-12A3E01C329A}"/>
              </a:ext>
            </a:extLst>
          </p:cNvPr>
          <p:cNvSpPr/>
          <p:nvPr/>
        </p:nvSpPr>
        <p:spPr>
          <a:xfrm>
            <a:off x="5088403" y="6623027"/>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ZoneTexte 71">
            <a:extLst>
              <a:ext uri="{FF2B5EF4-FFF2-40B4-BE49-F238E27FC236}">
                <a16:creationId xmlns:a16="http://schemas.microsoft.com/office/drawing/2014/main" id="{84A1AC6F-843F-4282-BDCA-955335ED20E1}"/>
              </a:ext>
            </a:extLst>
          </p:cNvPr>
          <p:cNvSpPr txBox="1"/>
          <p:nvPr/>
        </p:nvSpPr>
        <p:spPr>
          <a:xfrm>
            <a:off x="5167673" y="6675696"/>
            <a:ext cx="276038" cy="307777"/>
          </a:xfrm>
          <a:prstGeom prst="rect">
            <a:avLst/>
          </a:prstGeom>
          <a:noFill/>
        </p:spPr>
        <p:txBody>
          <a:bodyPr wrap="none" rtlCol="0">
            <a:spAutoFit/>
          </a:bodyPr>
          <a:lstStyle/>
          <a:p>
            <a:r>
              <a:rPr lang="fr-FR" sz="1400" dirty="0">
                <a:solidFill>
                  <a:schemeClr val="bg1"/>
                </a:solidFill>
              </a:rPr>
              <a:t>5</a:t>
            </a:r>
          </a:p>
        </p:txBody>
      </p:sp>
    </p:spTree>
    <p:extLst>
      <p:ext uri="{BB962C8B-B14F-4D97-AF65-F5344CB8AC3E}">
        <p14:creationId xmlns:p14="http://schemas.microsoft.com/office/powerpoint/2010/main" val="1509348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868A7EEE-CF1B-4ED8-8B5C-A3643DAA73FB}"/>
              </a:ext>
            </a:extLst>
          </p:cNvPr>
          <p:cNvSpPr txBox="1"/>
          <p:nvPr/>
        </p:nvSpPr>
        <p:spPr>
          <a:xfrm>
            <a:off x="409691" y="212128"/>
            <a:ext cx="6950108" cy="461665"/>
          </a:xfrm>
          <a:prstGeom prst="rect">
            <a:avLst/>
          </a:prstGeom>
          <a:noFill/>
        </p:spPr>
        <p:txBody>
          <a:bodyPr wrap="none" rtlCol="0">
            <a:spAutoFit/>
          </a:bodyPr>
          <a:lstStyle/>
          <a:p>
            <a:r>
              <a:rPr lang="fr-FR" sz="2400" dirty="0">
                <a:solidFill>
                  <a:srgbClr val="134B76"/>
                </a:solidFill>
              </a:rPr>
              <a:t>GABARIT de CONCEPTION d’une Situation d’Evaluation</a:t>
            </a:r>
          </a:p>
        </p:txBody>
      </p:sp>
      <p:sp>
        <p:nvSpPr>
          <p:cNvPr id="5" name="Rectangle 4">
            <a:extLst>
              <a:ext uri="{FF2B5EF4-FFF2-40B4-BE49-F238E27FC236}">
                <a16:creationId xmlns:a16="http://schemas.microsoft.com/office/drawing/2014/main" id="{78172A97-726F-41E8-8B0C-3212A47593FA}"/>
              </a:ext>
            </a:extLst>
          </p:cNvPr>
          <p:cNvSpPr/>
          <p:nvPr/>
        </p:nvSpPr>
        <p:spPr>
          <a:xfrm>
            <a:off x="0" y="7127605"/>
            <a:ext cx="10691813" cy="438511"/>
          </a:xfrm>
          <a:prstGeom prst="rect">
            <a:avLst/>
          </a:prstGeom>
          <a:solidFill>
            <a:srgbClr val="3FB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sp>
        <p:nvSpPr>
          <p:cNvPr id="6" name="ZoneTexte 5">
            <a:extLst>
              <a:ext uri="{FF2B5EF4-FFF2-40B4-BE49-F238E27FC236}">
                <a16:creationId xmlns:a16="http://schemas.microsoft.com/office/drawing/2014/main" id="{8DA321CE-E967-401C-8997-70D066775FE9}"/>
              </a:ext>
            </a:extLst>
          </p:cNvPr>
          <p:cNvSpPr txBox="1"/>
          <p:nvPr/>
        </p:nvSpPr>
        <p:spPr>
          <a:xfrm>
            <a:off x="7720650" y="7127605"/>
            <a:ext cx="2037801" cy="600164"/>
          </a:xfrm>
          <a:prstGeom prst="rect">
            <a:avLst/>
          </a:prstGeom>
          <a:noFill/>
        </p:spPr>
        <p:txBody>
          <a:bodyPr wrap="none" rtlCol="0">
            <a:spAutoFit/>
          </a:bodyPr>
          <a:lstStyle/>
          <a:p>
            <a:pPr algn="r"/>
            <a:r>
              <a:rPr lang="fr-FR" sz="1100" dirty="0">
                <a:solidFill>
                  <a:schemeClr val="bg1"/>
                </a:solidFill>
              </a:rPr>
              <a:t>Contact : cellule-apc@univ-tln.fr</a:t>
            </a:r>
          </a:p>
          <a:p>
            <a:pPr algn="r"/>
            <a:r>
              <a:rPr lang="fr-FR" sz="1100" dirty="0">
                <a:solidFill>
                  <a:schemeClr val="bg1"/>
                </a:solidFill>
              </a:rPr>
              <a:t>V. 11/04/2023</a:t>
            </a:r>
          </a:p>
          <a:p>
            <a:pPr algn="r"/>
            <a:endParaRPr lang="fr-FR" sz="1100" dirty="0">
              <a:solidFill>
                <a:schemeClr val="bg1"/>
              </a:solidFill>
            </a:endParaRPr>
          </a:p>
        </p:txBody>
      </p:sp>
      <p:pic>
        <p:nvPicPr>
          <p:cNvPr id="7" name="Image 6">
            <a:extLst>
              <a:ext uri="{FF2B5EF4-FFF2-40B4-BE49-F238E27FC236}">
                <a16:creationId xmlns:a16="http://schemas.microsoft.com/office/drawing/2014/main" id="{2FA476D7-2893-436E-8364-D6CD408DDA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316" y="7189856"/>
            <a:ext cx="1072730" cy="314011"/>
          </a:xfrm>
          <a:prstGeom prst="rect">
            <a:avLst/>
          </a:prstGeom>
        </p:spPr>
      </p:pic>
      <p:sp>
        <p:nvSpPr>
          <p:cNvPr id="8" name="ZoneTexte 7">
            <a:extLst>
              <a:ext uri="{FF2B5EF4-FFF2-40B4-BE49-F238E27FC236}">
                <a16:creationId xmlns:a16="http://schemas.microsoft.com/office/drawing/2014/main" id="{084DA7FD-FC05-4C3F-AB9B-1B9902AF887C}"/>
              </a:ext>
            </a:extLst>
          </p:cNvPr>
          <p:cNvSpPr txBox="1"/>
          <p:nvPr/>
        </p:nvSpPr>
        <p:spPr>
          <a:xfrm>
            <a:off x="1366194" y="7140398"/>
            <a:ext cx="813043" cy="261610"/>
          </a:xfrm>
          <a:prstGeom prst="rect">
            <a:avLst/>
          </a:prstGeom>
          <a:noFill/>
        </p:spPr>
        <p:txBody>
          <a:bodyPr wrap="none" rtlCol="0">
            <a:spAutoFit/>
          </a:bodyPr>
          <a:lstStyle/>
          <a:p>
            <a:r>
              <a:rPr lang="fr-FR" sz="1100" spc="-20" dirty="0">
                <a:solidFill>
                  <a:schemeClr val="bg1"/>
                </a:solidFill>
                <a:latin typeface="+mj-lt"/>
              </a:rPr>
              <a:t>Projet NCU</a:t>
            </a:r>
          </a:p>
        </p:txBody>
      </p:sp>
      <p:sp>
        <p:nvSpPr>
          <p:cNvPr id="9" name="ZoneTexte 8">
            <a:extLst>
              <a:ext uri="{FF2B5EF4-FFF2-40B4-BE49-F238E27FC236}">
                <a16:creationId xmlns:a16="http://schemas.microsoft.com/office/drawing/2014/main" id="{AED5E57F-4ECB-4A51-A6EC-FE4FC8BE627A}"/>
              </a:ext>
            </a:extLst>
          </p:cNvPr>
          <p:cNvSpPr txBox="1"/>
          <p:nvPr/>
        </p:nvSpPr>
        <p:spPr>
          <a:xfrm>
            <a:off x="1381738" y="7296491"/>
            <a:ext cx="720069" cy="261610"/>
          </a:xfrm>
          <a:prstGeom prst="rect">
            <a:avLst/>
          </a:prstGeom>
          <a:noFill/>
        </p:spPr>
        <p:txBody>
          <a:bodyPr wrap="none" rtlCol="0">
            <a:spAutoFit/>
          </a:bodyPr>
          <a:lstStyle/>
          <a:p>
            <a:r>
              <a:rPr lang="fr-FR" sz="1100" spc="100" dirty="0" err="1">
                <a:solidFill>
                  <a:schemeClr val="bg1"/>
                </a:solidFill>
                <a:latin typeface="+mj-lt"/>
              </a:rPr>
              <a:t>MisTraL</a:t>
            </a:r>
            <a:endParaRPr lang="fr-FR" sz="1100" spc="100" dirty="0">
              <a:solidFill>
                <a:schemeClr val="bg1"/>
              </a:solidFill>
              <a:latin typeface="+mj-lt"/>
            </a:endParaRPr>
          </a:p>
        </p:txBody>
      </p:sp>
      <p:pic>
        <p:nvPicPr>
          <p:cNvPr id="10" name="Image 9">
            <a:extLst>
              <a:ext uri="{FF2B5EF4-FFF2-40B4-BE49-F238E27FC236}">
                <a16:creationId xmlns:a16="http://schemas.microsoft.com/office/drawing/2014/main" id="{8B75812C-AEC0-4E5B-8F86-44FD29F533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45281" y="7210183"/>
            <a:ext cx="671099" cy="234885"/>
          </a:xfrm>
          <a:prstGeom prst="rect">
            <a:avLst/>
          </a:prstGeom>
        </p:spPr>
      </p:pic>
      <p:sp>
        <p:nvSpPr>
          <p:cNvPr id="11" name="ZoneTexte 10">
            <a:extLst>
              <a:ext uri="{FF2B5EF4-FFF2-40B4-BE49-F238E27FC236}">
                <a16:creationId xmlns:a16="http://schemas.microsoft.com/office/drawing/2014/main" id="{C0848E31-BD7C-44FF-AB9C-2C0F588802C9}"/>
              </a:ext>
            </a:extLst>
          </p:cNvPr>
          <p:cNvSpPr txBox="1"/>
          <p:nvPr/>
        </p:nvSpPr>
        <p:spPr>
          <a:xfrm>
            <a:off x="409691" y="643448"/>
            <a:ext cx="9904145" cy="430887"/>
          </a:xfrm>
          <a:prstGeom prst="rect">
            <a:avLst/>
          </a:prstGeom>
          <a:noFill/>
        </p:spPr>
        <p:txBody>
          <a:bodyPr wrap="square" rtlCol="0">
            <a:spAutoFit/>
          </a:bodyPr>
          <a:lstStyle/>
          <a:p>
            <a:r>
              <a:rPr lang="fr-FR" sz="1100" i="1" dirty="0">
                <a:solidFill>
                  <a:schemeClr val="bg1">
                    <a:lumMod val="50000"/>
                  </a:schemeClr>
                </a:solidFill>
              </a:rPr>
              <a:t>L’enjeu, en termes d’évaluation, est de définir de manière opérationnelle le seuil acceptable pour le niveau de développement de la compétence visé, que ce soit en termes de qualité de la production, de qualité de la démarche ou de leurs justifications.</a:t>
            </a:r>
          </a:p>
        </p:txBody>
      </p:sp>
      <p:graphicFrame>
        <p:nvGraphicFramePr>
          <p:cNvPr id="21" name="Tableau 20">
            <a:extLst>
              <a:ext uri="{FF2B5EF4-FFF2-40B4-BE49-F238E27FC236}">
                <a16:creationId xmlns:a16="http://schemas.microsoft.com/office/drawing/2014/main" id="{797F0608-F9D7-44D8-A392-5E6CDB298295}"/>
              </a:ext>
            </a:extLst>
          </p:cNvPr>
          <p:cNvGraphicFramePr>
            <a:graphicFrameLocks noGrp="1"/>
          </p:cNvGraphicFramePr>
          <p:nvPr>
            <p:extLst/>
          </p:nvPr>
        </p:nvGraphicFramePr>
        <p:xfrm>
          <a:off x="487681" y="1230428"/>
          <a:ext cx="9679406" cy="5570414"/>
        </p:xfrm>
        <a:graphic>
          <a:graphicData uri="http://schemas.openxmlformats.org/drawingml/2006/table">
            <a:tbl>
              <a:tblPr firstRow="1" bandRow="1">
                <a:noFill/>
                <a:tableStyleId>{7DF18680-E054-41AD-8BC1-D1AEF772440D}</a:tableStyleId>
              </a:tblPr>
              <a:tblGrid>
                <a:gridCol w="2607155">
                  <a:extLst>
                    <a:ext uri="{9D8B030D-6E8A-4147-A177-3AD203B41FA5}">
                      <a16:colId xmlns:a16="http://schemas.microsoft.com/office/drawing/2014/main" val="4084280486"/>
                    </a:ext>
                  </a:extLst>
                </a:gridCol>
                <a:gridCol w="2935463">
                  <a:extLst>
                    <a:ext uri="{9D8B030D-6E8A-4147-A177-3AD203B41FA5}">
                      <a16:colId xmlns:a16="http://schemas.microsoft.com/office/drawing/2014/main" val="2622301056"/>
                    </a:ext>
                  </a:extLst>
                </a:gridCol>
                <a:gridCol w="2703716">
                  <a:extLst>
                    <a:ext uri="{9D8B030D-6E8A-4147-A177-3AD203B41FA5}">
                      <a16:colId xmlns:a16="http://schemas.microsoft.com/office/drawing/2014/main" val="40794325"/>
                    </a:ext>
                  </a:extLst>
                </a:gridCol>
                <a:gridCol w="1433072">
                  <a:extLst>
                    <a:ext uri="{9D8B030D-6E8A-4147-A177-3AD203B41FA5}">
                      <a16:colId xmlns:a16="http://schemas.microsoft.com/office/drawing/2014/main" val="3049047983"/>
                    </a:ext>
                  </a:extLst>
                </a:gridCol>
              </a:tblGrid>
              <a:tr h="497359">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1200" dirty="0"/>
                        <a:t>Production(s)/activité(s) évaluée(s)</a:t>
                      </a:r>
                      <a:endParaRPr lang="fr-FR" sz="1200" dirty="0">
                        <a:solidFill>
                          <a:schemeClr val="bg1"/>
                        </a:solidFill>
                      </a:endParaRPr>
                    </a:p>
                  </a:txBody>
                  <a:tcPr>
                    <a:solidFill>
                      <a:srgbClr val="134B76"/>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1200" kern="1200" dirty="0"/>
                        <a:t>Critères (observables et mesurables)</a:t>
                      </a:r>
                      <a:endParaRPr lang="fr-FR" sz="1200" b="1" kern="1200" dirty="0">
                        <a:solidFill>
                          <a:schemeClr val="bg1"/>
                        </a:solidFill>
                        <a:latin typeface="+mn-lt"/>
                        <a:ea typeface="+mn-ea"/>
                        <a:cs typeface="+mn-cs"/>
                      </a:endParaRPr>
                    </a:p>
                  </a:txBody>
                  <a:tcPr>
                    <a:solidFill>
                      <a:srgbClr val="134B76"/>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1200" kern="1200" dirty="0"/>
                        <a:t>Seuil de réussite</a:t>
                      </a:r>
                      <a:endParaRPr lang="fr-FR" sz="1200" b="1" kern="1200" dirty="0">
                        <a:solidFill>
                          <a:schemeClr val="bg1"/>
                        </a:solidFill>
                        <a:latin typeface="+mn-lt"/>
                        <a:ea typeface="+mn-ea"/>
                        <a:cs typeface="+mn-cs"/>
                      </a:endParaRPr>
                    </a:p>
                  </a:txBody>
                  <a:tcPr>
                    <a:solidFill>
                      <a:srgbClr val="134B76"/>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1200" kern="1200" dirty="0"/>
                        <a:t>Modalités d’évaluation</a:t>
                      </a:r>
                      <a:endParaRPr lang="fr-FR" sz="1200" b="1" kern="1200" dirty="0">
                        <a:solidFill>
                          <a:schemeClr val="bg1"/>
                        </a:solidFill>
                        <a:latin typeface="+mn-lt"/>
                        <a:ea typeface="+mn-ea"/>
                        <a:cs typeface="+mn-cs"/>
                      </a:endParaRPr>
                    </a:p>
                  </a:txBody>
                  <a:tcPr>
                    <a:solidFill>
                      <a:srgbClr val="134B76"/>
                    </a:solidFill>
                  </a:tcPr>
                </a:tc>
                <a:extLst>
                  <a:ext uri="{0D108BD9-81ED-4DB2-BD59-A6C34878D82A}">
                    <a16:rowId xmlns:a16="http://schemas.microsoft.com/office/drawing/2014/main" val="754827636"/>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1773806484"/>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3106983588"/>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3369245029"/>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704578369"/>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690966794"/>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2919977142"/>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701132862"/>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593247275"/>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2405385671"/>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291507160"/>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4081471887"/>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1009689328"/>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3336804286"/>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2957292159"/>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661042609"/>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3278457411"/>
                  </a:ext>
                </a:extLst>
              </a:tr>
              <a:tr h="29841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Times New Roman" panose="02020603050405020304" pitchFamily="18" charset="0"/>
                      </a:endParaRPr>
                    </a:p>
                  </a:txBody>
                  <a:tcPr/>
                </a:tc>
                <a:extLst>
                  <a:ext uri="{0D108BD9-81ED-4DB2-BD59-A6C34878D82A}">
                    <a16:rowId xmlns:a16="http://schemas.microsoft.com/office/drawing/2014/main" val="1868374620"/>
                  </a:ext>
                </a:extLst>
              </a:tr>
            </a:tbl>
          </a:graphicData>
        </a:graphic>
      </p:graphicFrame>
      <p:sp>
        <p:nvSpPr>
          <p:cNvPr id="2" name="Bulle narrative : rectangle à coins arrondis 1">
            <a:extLst>
              <a:ext uri="{FF2B5EF4-FFF2-40B4-BE49-F238E27FC236}">
                <a16:creationId xmlns:a16="http://schemas.microsoft.com/office/drawing/2014/main" id="{4FA47447-8FCA-469D-A457-4F7A6408F1B7}"/>
              </a:ext>
            </a:extLst>
          </p:cNvPr>
          <p:cNvSpPr/>
          <p:nvPr/>
        </p:nvSpPr>
        <p:spPr>
          <a:xfrm>
            <a:off x="1940560" y="2566787"/>
            <a:ext cx="4267200" cy="1500069"/>
          </a:xfrm>
          <a:prstGeom prst="wedgeRoundRectCallout">
            <a:avLst>
              <a:gd name="adj1" fmla="val -6624"/>
              <a:gd name="adj2" fmla="val -115757"/>
              <a:gd name="adj3" fmla="val 16667"/>
            </a:avLst>
          </a:prstGeom>
          <a:solidFill>
            <a:schemeClr val="bg1"/>
          </a:solid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a:extLst>
              <a:ext uri="{FF2B5EF4-FFF2-40B4-BE49-F238E27FC236}">
                <a16:creationId xmlns:a16="http://schemas.microsoft.com/office/drawing/2014/main" id="{9C27831D-4A2C-491B-A352-6911874F637A}"/>
              </a:ext>
            </a:extLst>
          </p:cNvPr>
          <p:cNvSpPr txBox="1"/>
          <p:nvPr/>
        </p:nvSpPr>
        <p:spPr>
          <a:xfrm>
            <a:off x="2101807" y="2789583"/>
            <a:ext cx="3943393" cy="1615827"/>
          </a:xfrm>
          <a:prstGeom prst="rect">
            <a:avLst/>
          </a:prstGeom>
          <a:noFill/>
        </p:spPr>
        <p:txBody>
          <a:bodyPr wrap="square" rtlCol="0">
            <a:spAutoFit/>
          </a:bodyPr>
          <a:lstStyle/>
          <a:p>
            <a:pPr algn="just"/>
            <a:r>
              <a:rPr lang="fr-CA" sz="1100" i="1" dirty="0">
                <a:solidFill>
                  <a:schemeClr val="bg1">
                    <a:lumMod val="50000"/>
                  </a:schemeClr>
                </a:solidFill>
              </a:rPr>
              <a:t>A quels indicateurs va-t-on porter attention pour évaluer la qualité du résultat et de la démarche de l’étudiant ? (i.e. comment traduire en indicateurs les composantes essentielles et les apprentissages critiques vis-à-vis de la production attendue ?) </a:t>
            </a:r>
            <a:r>
              <a:rPr lang="fr-FR" sz="1100" i="1" dirty="0">
                <a:solidFill>
                  <a:schemeClr val="bg1">
                    <a:lumMod val="50000"/>
                  </a:schemeClr>
                </a:solidFill>
              </a:rPr>
              <a:t>Quels indicateurs vont permettre de s’assurer que les ressources sont bien maîtrisées ?</a:t>
            </a:r>
          </a:p>
          <a:p>
            <a:pPr algn="just"/>
            <a:endParaRPr lang="fr-FR" sz="1100" i="1" dirty="0">
              <a:solidFill>
                <a:schemeClr val="bg1">
                  <a:lumMod val="50000"/>
                </a:schemeClr>
              </a:solidFill>
            </a:endParaRPr>
          </a:p>
          <a:p>
            <a:pPr algn="just"/>
            <a:endParaRPr lang="fr-FR" sz="1100" i="1" dirty="0">
              <a:solidFill>
                <a:schemeClr val="bg1">
                  <a:lumMod val="50000"/>
                </a:schemeClr>
              </a:solidFill>
            </a:endParaRPr>
          </a:p>
          <a:p>
            <a:pPr algn="just"/>
            <a:endParaRPr lang="fr-FR" sz="1100" i="1" dirty="0">
              <a:solidFill>
                <a:schemeClr val="bg1">
                  <a:lumMod val="50000"/>
                </a:schemeClr>
              </a:solidFill>
            </a:endParaRPr>
          </a:p>
        </p:txBody>
      </p:sp>
      <p:sp>
        <p:nvSpPr>
          <p:cNvPr id="14" name="ZoneTexte 13">
            <a:extLst>
              <a:ext uri="{FF2B5EF4-FFF2-40B4-BE49-F238E27FC236}">
                <a16:creationId xmlns:a16="http://schemas.microsoft.com/office/drawing/2014/main" id="{D926EFD6-23B6-48A9-9AA1-CAF6DFCE0676}"/>
              </a:ext>
            </a:extLst>
          </p:cNvPr>
          <p:cNvSpPr txBox="1"/>
          <p:nvPr/>
        </p:nvSpPr>
        <p:spPr>
          <a:xfrm>
            <a:off x="2457227" y="6865995"/>
            <a:ext cx="5979522" cy="261610"/>
          </a:xfrm>
          <a:prstGeom prst="rect">
            <a:avLst/>
          </a:prstGeom>
          <a:noFill/>
        </p:spPr>
        <p:txBody>
          <a:bodyPr wrap="none" rtlCol="0">
            <a:spAutoFit/>
          </a:bodyPr>
          <a:lstStyle/>
          <a:p>
            <a:r>
              <a:rPr lang="fr-FR" sz="1100" i="1" dirty="0">
                <a:solidFill>
                  <a:schemeClr val="bg1">
                    <a:lumMod val="50000"/>
                  </a:schemeClr>
                </a:solidFill>
              </a:rPr>
              <a:t>Ces indicateurs sont souvent difficiles à anticiper dans leur exhaustivité. Y revenir après le premier jury</a:t>
            </a:r>
          </a:p>
        </p:txBody>
      </p:sp>
      <p:sp>
        <p:nvSpPr>
          <p:cNvPr id="15" name="Bulle narrative : rectangle à coins arrondis 14">
            <a:extLst>
              <a:ext uri="{FF2B5EF4-FFF2-40B4-BE49-F238E27FC236}">
                <a16:creationId xmlns:a16="http://schemas.microsoft.com/office/drawing/2014/main" id="{F89CD6EC-2214-4E59-B2BC-3DB5F011CB1D}"/>
              </a:ext>
            </a:extLst>
          </p:cNvPr>
          <p:cNvSpPr/>
          <p:nvPr/>
        </p:nvSpPr>
        <p:spPr>
          <a:xfrm>
            <a:off x="7466774" y="2653906"/>
            <a:ext cx="2545551" cy="938719"/>
          </a:xfrm>
          <a:prstGeom prst="wedgeRoundRectCallout">
            <a:avLst>
              <a:gd name="adj1" fmla="val 20232"/>
              <a:gd name="adj2" fmla="val -153292"/>
              <a:gd name="adj3" fmla="val 16667"/>
            </a:avLst>
          </a:prstGeom>
          <a:solidFill>
            <a:schemeClr val="bg1"/>
          </a:solid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F2D07237-778F-49F5-8400-36DD2AAA1621}"/>
              </a:ext>
            </a:extLst>
          </p:cNvPr>
          <p:cNvSpPr txBox="1"/>
          <p:nvPr/>
        </p:nvSpPr>
        <p:spPr>
          <a:xfrm>
            <a:off x="7534770" y="2700370"/>
            <a:ext cx="2432965" cy="1107996"/>
          </a:xfrm>
          <a:prstGeom prst="rect">
            <a:avLst/>
          </a:prstGeom>
          <a:noFill/>
        </p:spPr>
        <p:txBody>
          <a:bodyPr wrap="square" rtlCol="0">
            <a:spAutoFit/>
          </a:bodyPr>
          <a:lstStyle/>
          <a:p>
            <a:pPr algn="just"/>
            <a:r>
              <a:rPr lang="fr-CA" sz="1100" i="1" dirty="0">
                <a:solidFill>
                  <a:schemeClr val="bg1">
                    <a:lumMod val="50000"/>
                  </a:schemeClr>
                </a:solidFill>
              </a:rPr>
              <a:t>Quel type d’évaluation va-t-on prévoir (formative et/ou certificative) ? Quelle forme va-t-elle prendre (observation en situation, rapport réflexif, oral…) ?</a:t>
            </a:r>
            <a:endParaRPr lang="fr-FR" sz="1100" i="1" dirty="0">
              <a:solidFill>
                <a:schemeClr val="bg1">
                  <a:lumMod val="50000"/>
                </a:schemeClr>
              </a:solidFill>
            </a:endParaRPr>
          </a:p>
          <a:p>
            <a:pPr algn="just"/>
            <a:endParaRPr lang="fr-FR" sz="1100" i="1" dirty="0">
              <a:solidFill>
                <a:schemeClr val="bg1">
                  <a:lumMod val="50000"/>
                </a:schemeClr>
              </a:solidFill>
            </a:endParaRPr>
          </a:p>
          <a:p>
            <a:pPr algn="just"/>
            <a:endParaRPr lang="fr-FR" sz="1100" i="1" dirty="0">
              <a:solidFill>
                <a:schemeClr val="bg1">
                  <a:lumMod val="50000"/>
                </a:schemeClr>
              </a:solidFill>
            </a:endParaRPr>
          </a:p>
        </p:txBody>
      </p:sp>
      <p:sp>
        <p:nvSpPr>
          <p:cNvPr id="17" name="Ellipse 16">
            <a:extLst>
              <a:ext uri="{FF2B5EF4-FFF2-40B4-BE49-F238E27FC236}">
                <a16:creationId xmlns:a16="http://schemas.microsoft.com/office/drawing/2014/main" id="{CD70584F-748C-4F2A-97E3-37A7E8745EE7}"/>
              </a:ext>
            </a:extLst>
          </p:cNvPr>
          <p:cNvSpPr/>
          <p:nvPr/>
        </p:nvSpPr>
        <p:spPr>
          <a:xfrm>
            <a:off x="9912703" y="6535456"/>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3884DA6D-EB93-4E83-8CF2-CC85F3C4BB79}"/>
              </a:ext>
            </a:extLst>
          </p:cNvPr>
          <p:cNvSpPr txBox="1"/>
          <p:nvPr/>
        </p:nvSpPr>
        <p:spPr>
          <a:xfrm>
            <a:off x="9991973" y="6588125"/>
            <a:ext cx="276038" cy="307777"/>
          </a:xfrm>
          <a:prstGeom prst="rect">
            <a:avLst/>
          </a:prstGeom>
          <a:noFill/>
        </p:spPr>
        <p:txBody>
          <a:bodyPr wrap="none" rtlCol="0">
            <a:spAutoFit/>
          </a:bodyPr>
          <a:lstStyle/>
          <a:p>
            <a:r>
              <a:rPr lang="fr-FR" sz="1400" dirty="0">
                <a:solidFill>
                  <a:schemeClr val="bg1"/>
                </a:solidFill>
              </a:rPr>
              <a:t>4</a:t>
            </a:r>
          </a:p>
        </p:txBody>
      </p:sp>
    </p:spTree>
    <p:extLst>
      <p:ext uri="{BB962C8B-B14F-4D97-AF65-F5344CB8AC3E}">
        <p14:creationId xmlns:p14="http://schemas.microsoft.com/office/powerpoint/2010/main" val="3181045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172A97-726F-41E8-8B0C-3212A47593FA}"/>
              </a:ext>
            </a:extLst>
          </p:cNvPr>
          <p:cNvSpPr/>
          <p:nvPr/>
        </p:nvSpPr>
        <p:spPr>
          <a:xfrm>
            <a:off x="0" y="7127605"/>
            <a:ext cx="10691813" cy="438511"/>
          </a:xfrm>
          <a:prstGeom prst="rect">
            <a:avLst/>
          </a:prstGeom>
          <a:solidFill>
            <a:srgbClr val="3FB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sp>
        <p:nvSpPr>
          <p:cNvPr id="6" name="ZoneTexte 5">
            <a:extLst>
              <a:ext uri="{FF2B5EF4-FFF2-40B4-BE49-F238E27FC236}">
                <a16:creationId xmlns:a16="http://schemas.microsoft.com/office/drawing/2014/main" id="{8DA321CE-E967-401C-8997-70D066775FE9}"/>
              </a:ext>
            </a:extLst>
          </p:cNvPr>
          <p:cNvSpPr txBox="1"/>
          <p:nvPr/>
        </p:nvSpPr>
        <p:spPr>
          <a:xfrm>
            <a:off x="7720650" y="7127605"/>
            <a:ext cx="2037801" cy="600164"/>
          </a:xfrm>
          <a:prstGeom prst="rect">
            <a:avLst/>
          </a:prstGeom>
          <a:noFill/>
        </p:spPr>
        <p:txBody>
          <a:bodyPr wrap="none" rtlCol="0">
            <a:spAutoFit/>
          </a:bodyPr>
          <a:lstStyle/>
          <a:p>
            <a:pPr algn="r"/>
            <a:r>
              <a:rPr lang="fr-FR" sz="1100" dirty="0">
                <a:solidFill>
                  <a:schemeClr val="bg1"/>
                </a:solidFill>
              </a:rPr>
              <a:t>Contact : cellule-apc@univ-tln.fr</a:t>
            </a:r>
          </a:p>
          <a:p>
            <a:pPr algn="r"/>
            <a:r>
              <a:rPr lang="fr-FR" sz="1100" dirty="0">
                <a:solidFill>
                  <a:schemeClr val="bg1"/>
                </a:solidFill>
              </a:rPr>
              <a:t>V. 11/04/2023</a:t>
            </a:r>
          </a:p>
          <a:p>
            <a:pPr algn="r"/>
            <a:endParaRPr lang="fr-FR" sz="1100" dirty="0">
              <a:solidFill>
                <a:schemeClr val="bg1"/>
              </a:solidFill>
            </a:endParaRPr>
          </a:p>
        </p:txBody>
      </p:sp>
      <p:pic>
        <p:nvPicPr>
          <p:cNvPr id="7" name="Image 6">
            <a:extLst>
              <a:ext uri="{FF2B5EF4-FFF2-40B4-BE49-F238E27FC236}">
                <a16:creationId xmlns:a16="http://schemas.microsoft.com/office/drawing/2014/main" id="{2FA476D7-2893-436E-8364-D6CD408DDA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316" y="7189856"/>
            <a:ext cx="1072730" cy="314011"/>
          </a:xfrm>
          <a:prstGeom prst="rect">
            <a:avLst/>
          </a:prstGeom>
        </p:spPr>
      </p:pic>
      <p:sp>
        <p:nvSpPr>
          <p:cNvPr id="8" name="ZoneTexte 7">
            <a:extLst>
              <a:ext uri="{FF2B5EF4-FFF2-40B4-BE49-F238E27FC236}">
                <a16:creationId xmlns:a16="http://schemas.microsoft.com/office/drawing/2014/main" id="{084DA7FD-FC05-4C3F-AB9B-1B9902AF887C}"/>
              </a:ext>
            </a:extLst>
          </p:cNvPr>
          <p:cNvSpPr txBox="1"/>
          <p:nvPr/>
        </p:nvSpPr>
        <p:spPr>
          <a:xfrm>
            <a:off x="1366194" y="7140398"/>
            <a:ext cx="813043" cy="261610"/>
          </a:xfrm>
          <a:prstGeom prst="rect">
            <a:avLst/>
          </a:prstGeom>
          <a:noFill/>
        </p:spPr>
        <p:txBody>
          <a:bodyPr wrap="none" rtlCol="0">
            <a:spAutoFit/>
          </a:bodyPr>
          <a:lstStyle/>
          <a:p>
            <a:r>
              <a:rPr lang="fr-FR" sz="1100" spc="-20" dirty="0">
                <a:solidFill>
                  <a:schemeClr val="bg1"/>
                </a:solidFill>
                <a:latin typeface="+mj-lt"/>
              </a:rPr>
              <a:t>Projet NCU</a:t>
            </a:r>
          </a:p>
        </p:txBody>
      </p:sp>
      <p:sp>
        <p:nvSpPr>
          <p:cNvPr id="9" name="ZoneTexte 8">
            <a:extLst>
              <a:ext uri="{FF2B5EF4-FFF2-40B4-BE49-F238E27FC236}">
                <a16:creationId xmlns:a16="http://schemas.microsoft.com/office/drawing/2014/main" id="{AED5E57F-4ECB-4A51-A6EC-FE4FC8BE627A}"/>
              </a:ext>
            </a:extLst>
          </p:cNvPr>
          <p:cNvSpPr txBox="1"/>
          <p:nvPr/>
        </p:nvSpPr>
        <p:spPr>
          <a:xfrm>
            <a:off x="1381738" y="7296491"/>
            <a:ext cx="720069" cy="261610"/>
          </a:xfrm>
          <a:prstGeom prst="rect">
            <a:avLst/>
          </a:prstGeom>
          <a:noFill/>
        </p:spPr>
        <p:txBody>
          <a:bodyPr wrap="none" rtlCol="0">
            <a:spAutoFit/>
          </a:bodyPr>
          <a:lstStyle/>
          <a:p>
            <a:r>
              <a:rPr lang="fr-FR" sz="1100" spc="100" dirty="0" err="1">
                <a:solidFill>
                  <a:schemeClr val="bg1"/>
                </a:solidFill>
                <a:latin typeface="+mj-lt"/>
              </a:rPr>
              <a:t>MisTraL</a:t>
            </a:r>
            <a:endParaRPr lang="fr-FR" sz="1100" spc="100" dirty="0">
              <a:solidFill>
                <a:schemeClr val="bg1"/>
              </a:solidFill>
              <a:latin typeface="+mj-lt"/>
            </a:endParaRPr>
          </a:p>
        </p:txBody>
      </p:sp>
      <p:pic>
        <p:nvPicPr>
          <p:cNvPr id="10" name="Image 9">
            <a:extLst>
              <a:ext uri="{FF2B5EF4-FFF2-40B4-BE49-F238E27FC236}">
                <a16:creationId xmlns:a16="http://schemas.microsoft.com/office/drawing/2014/main" id="{8B75812C-AEC0-4E5B-8F86-44FD29F533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45281" y="7210183"/>
            <a:ext cx="671099" cy="234885"/>
          </a:xfrm>
          <a:prstGeom prst="rect">
            <a:avLst/>
          </a:prstGeom>
        </p:spPr>
      </p:pic>
      <p:sp>
        <p:nvSpPr>
          <p:cNvPr id="39" name="Rectangle : coins arrondis 38">
            <a:extLst>
              <a:ext uri="{FF2B5EF4-FFF2-40B4-BE49-F238E27FC236}">
                <a16:creationId xmlns:a16="http://schemas.microsoft.com/office/drawing/2014/main" id="{5174B0C5-EA07-467D-88C2-B1BB7A739F69}"/>
              </a:ext>
            </a:extLst>
          </p:cNvPr>
          <p:cNvSpPr/>
          <p:nvPr/>
        </p:nvSpPr>
        <p:spPr>
          <a:xfrm>
            <a:off x="272316" y="1109635"/>
            <a:ext cx="4924358" cy="2515959"/>
          </a:xfrm>
          <a:prstGeom prst="roundRect">
            <a:avLst>
              <a:gd name="adj" fmla="val 6850"/>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ZoneTexte 39">
            <a:extLst>
              <a:ext uri="{FF2B5EF4-FFF2-40B4-BE49-F238E27FC236}">
                <a16:creationId xmlns:a16="http://schemas.microsoft.com/office/drawing/2014/main" id="{FE1E9AFA-2A40-432A-A322-8BB3F0A26C5E}"/>
              </a:ext>
            </a:extLst>
          </p:cNvPr>
          <p:cNvSpPr txBox="1"/>
          <p:nvPr/>
        </p:nvSpPr>
        <p:spPr>
          <a:xfrm>
            <a:off x="8995184" y="1179066"/>
            <a:ext cx="1185646" cy="307777"/>
          </a:xfrm>
          <a:prstGeom prst="rect">
            <a:avLst/>
          </a:prstGeom>
          <a:noFill/>
        </p:spPr>
        <p:txBody>
          <a:bodyPr wrap="none" rtlCol="0">
            <a:spAutoFit/>
          </a:bodyPr>
          <a:lstStyle/>
          <a:p>
            <a:r>
              <a:rPr lang="fr-FR" sz="1400" dirty="0">
                <a:solidFill>
                  <a:srgbClr val="134B76"/>
                </a:solidFill>
              </a:rPr>
              <a:t>ENCADRANTS</a:t>
            </a:r>
          </a:p>
        </p:txBody>
      </p:sp>
      <p:cxnSp>
        <p:nvCxnSpPr>
          <p:cNvPr id="31" name="Connecteur droit 30">
            <a:extLst>
              <a:ext uri="{FF2B5EF4-FFF2-40B4-BE49-F238E27FC236}">
                <a16:creationId xmlns:a16="http://schemas.microsoft.com/office/drawing/2014/main" id="{2E9EE9C5-5BC9-4678-B89F-76A137BEB149}"/>
              </a:ext>
            </a:extLst>
          </p:cNvPr>
          <p:cNvCxnSpPr/>
          <p:nvPr/>
        </p:nvCxnSpPr>
        <p:spPr>
          <a:xfrm>
            <a:off x="457846" y="5264795"/>
            <a:ext cx="9694282" cy="0"/>
          </a:xfrm>
          <a:prstGeom prst="line">
            <a:avLst/>
          </a:prstGeom>
          <a:ln>
            <a:solidFill>
              <a:srgbClr val="134B7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0" name="ZoneTexte 59">
            <a:extLst>
              <a:ext uri="{FF2B5EF4-FFF2-40B4-BE49-F238E27FC236}">
                <a16:creationId xmlns:a16="http://schemas.microsoft.com/office/drawing/2014/main" id="{3494E6E1-BAB1-4DFD-9B91-9EFCB6E243AA}"/>
              </a:ext>
            </a:extLst>
          </p:cNvPr>
          <p:cNvSpPr txBox="1"/>
          <p:nvPr/>
        </p:nvSpPr>
        <p:spPr>
          <a:xfrm>
            <a:off x="366061" y="3828527"/>
            <a:ext cx="1164037" cy="307777"/>
          </a:xfrm>
          <a:prstGeom prst="rect">
            <a:avLst/>
          </a:prstGeom>
          <a:noFill/>
        </p:spPr>
        <p:txBody>
          <a:bodyPr wrap="none" rtlCol="0">
            <a:spAutoFit/>
          </a:bodyPr>
          <a:lstStyle/>
          <a:p>
            <a:r>
              <a:rPr lang="fr-FR" sz="1400" dirty="0">
                <a:solidFill>
                  <a:srgbClr val="134B76"/>
                </a:solidFill>
              </a:rPr>
              <a:t>Scénarisation</a:t>
            </a:r>
          </a:p>
        </p:txBody>
      </p:sp>
      <p:sp>
        <p:nvSpPr>
          <p:cNvPr id="61" name="Rectangle : coins arrondis 60">
            <a:extLst>
              <a:ext uri="{FF2B5EF4-FFF2-40B4-BE49-F238E27FC236}">
                <a16:creationId xmlns:a16="http://schemas.microsoft.com/office/drawing/2014/main" id="{F9F11F30-EC8B-4EE6-AB98-CED5E34A8F6B}"/>
              </a:ext>
            </a:extLst>
          </p:cNvPr>
          <p:cNvSpPr/>
          <p:nvPr/>
        </p:nvSpPr>
        <p:spPr>
          <a:xfrm>
            <a:off x="5377411" y="1109635"/>
            <a:ext cx="4924358" cy="2515958"/>
          </a:xfrm>
          <a:prstGeom prst="roundRect">
            <a:avLst>
              <a:gd name="adj" fmla="val 6850"/>
            </a:avLst>
          </a:prstGeom>
          <a:noFill/>
          <a:ln>
            <a:solidFill>
              <a:srgbClr val="134B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a:extLst>
              <a:ext uri="{FF2B5EF4-FFF2-40B4-BE49-F238E27FC236}">
                <a16:creationId xmlns:a16="http://schemas.microsoft.com/office/drawing/2014/main" id="{5AC0B955-7F72-42CD-BE80-27FA4B3ECC13}"/>
              </a:ext>
            </a:extLst>
          </p:cNvPr>
          <p:cNvSpPr txBox="1"/>
          <p:nvPr/>
        </p:nvSpPr>
        <p:spPr>
          <a:xfrm>
            <a:off x="434892" y="1190417"/>
            <a:ext cx="1020536" cy="307777"/>
          </a:xfrm>
          <a:prstGeom prst="rect">
            <a:avLst/>
          </a:prstGeom>
          <a:noFill/>
        </p:spPr>
        <p:txBody>
          <a:bodyPr wrap="none" rtlCol="0">
            <a:spAutoFit/>
          </a:bodyPr>
          <a:lstStyle/>
          <a:p>
            <a:r>
              <a:rPr lang="fr-FR" sz="1400" dirty="0">
                <a:solidFill>
                  <a:srgbClr val="134B76"/>
                </a:solidFill>
              </a:rPr>
              <a:t>ETUDIANTS</a:t>
            </a:r>
          </a:p>
        </p:txBody>
      </p:sp>
      <p:sp>
        <p:nvSpPr>
          <p:cNvPr id="33" name="Rectangle : coins arrondis 32">
            <a:extLst>
              <a:ext uri="{FF2B5EF4-FFF2-40B4-BE49-F238E27FC236}">
                <a16:creationId xmlns:a16="http://schemas.microsoft.com/office/drawing/2014/main" id="{E09212FE-917E-49FC-A996-96EA008FA1E5}"/>
              </a:ext>
            </a:extLst>
          </p:cNvPr>
          <p:cNvSpPr/>
          <p:nvPr/>
        </p:nvSpPr>
        <p:spPr>
          <a:xfrm>
            <a:off x="3271520" y="906612"/>
            <a:ext cx="3843703" cy="510476"/>
          </a:xfrm>
          <a:prstGeom prst="roundRect">
            <a:avLst/>
          </a:prstGeom>
          <a:solidFill>
            <a:srgbClr val="134B7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03D43FDA-1478-4720-8BD8-7578597FA2C0}"/>
              </a:ext>
            </a:extLst>
          </p:cNvPr>
          <p:cNvSpPr txBox="1"/>
          <p:nvPr/>
        </p:nvSpPr>
        <p:spPr>
          <a:xfrm>
            <a:off x="4548923" y="974974"/>
            <a:ext cx="1366015" cy="369332"/>
          </a:xfrm>
          <a:prstGeom prst="rect">
            <a:avLst/>
          </a:prstGeom>
          <a:noFill/>
        </p:spPr>
        <p:txBody>
          <a:bodyPr wrap="none" rtlCol="0">
            <a:spAutoFit/>
          </a:bodyPr>
          <a:lstStyle/>
          <a:p>
            <a:r>
              <a:rPr lang="fr-FR" dirty="0">
                <a:solidFill>
                  <a:schemeClr val="bg1"/>
                </a:solidFill>
              </a:rPr>
              <a:t>ETAPES-CLES</a:t>
            </a:r>
          </a:p>
        </p:txBody>
      </p:sp>
      <p:sp>
        <p:nvSpPr>
          <p:cNvPr id="44" name="ZoneTexte 43">
            <a:extLst>
              <a:ext uri="{FF2B5EF4-FFF2-40B4-BE49-F238E27FC236}">
                <a16:creationId xmlns:a16="http://schemas.microsoft.com/office/drawing/2014/main" id="{CD4629B8-7B19-4475-ACBE-C49E1F55FA71}"/>
              </a:ext>
            </a:extLst>
          </p:cNvPr>
          <p:cNvSpPr txBox="1"/>
          <p:nvPr/>
        </p:nvSpPr>
        <p:spPr>
          <a:xfrm>
            <a:off x="4158408" y="5313486"/>
            <a:ext cx="1956113" cy="276999"/>
          </a:xfrm>
          <a:prstGeom prst="rect">
            <a:avLst/>
          </a:prstGeom>
          <a:noFill/>
        </p:spPr>
        <p:txBody>
          <a:bodyPr wrap="none" rtlCol="0">
            <a:spAutoFit/>
          </a:bodyPr>
          <a:lstStyle/>
          <a:p>
            <a:r>
              <a:rPr lang="fr-FR" sz="1200" dirty="0">
                <a:solidFill>
                  <a:srgbClr val="134B76"/>
                </a:solidFill>
              </a:rPr>
              <a:t>REALISATION – REGULATION</a:t>
            </a:r>
            <a:endParaRPr lang="fr-FR" sz="1200" baseline="30000" dirty="0">
              <a:solidFill>
                <a:srgbClr val="134B76"/>
              </a:solidFill>
            </a:endParaRPr>
          </a:p>
        </p:txBody>
      </p:sp>
      <p:sp>
        <p:nvSpPr>
          <p:cNvPr id="63" name="ZoneTexte 62">
            <a:extLst>
              <a:ext uri="{FF2B5EF4-FFF2-40B4-BE49-F238E27FC236}">
                <a16:creationId xmlns:a16="http://schemas.microsoft.com/office/drawing/2014/main" id="{90D5BE78-865C-45AC-A446-AD13BAE13202}"/>
              </a:ext>
            </a:extLst>
          </p:cNvPr>
          <p:cNvSpPr txBox="1"/>
          <p:nvPr/>
        </p:nvSpPr>
        <p:spPr>
          <a:xfrm>
            <a:off x="366061" y="5349903"/>
            <a:ext cx="1105431" cy="276999"/>
          </a:xfrm>
          <a:prstGeom prst="rect">
            <a:avLst/>
          </a:prstGeom>
          <a:noFill/>
        </p:spPr>
        <p:txBody>
          <a:bodyPr wrap="none" rtlCol="0">
            <a:spAutoFit/>
          </a:bodyPr>
          <a:lstStyle/>
          <a:p>
            <a:r>
              <a:rPr lang="fr-FR" sz="1200" dirty="0">
                <a:solidFill>
                  <a:srgbClr val="134B76"/>
                </a:solidFill>
              </a:rPr>
              <a:t>ANTICIPATION </a:t>
            </a:r>
          </a:p>
        </p:txBody>
      </p:sp>
      <p:sp>
        <p:nvSpPr>
          <p:cNvPr id="64" name="ZoneTexte 63">
            <a:extLst>
              <a:ext uri="{FF2B5EF4-FFF2-40B4-BE49-F238E27FC236}">
                <a16:creationId xmlns:a16="http://schemas.microsoft.com/office/drawing/2014/main" id="{05A38C98-C98B-499D-A6C7-3F0600FE17C9}"/>
              </a:ext>
            </a:extLst>
          </p:cNvPr>
          <p:cNvSpPr txBox="1"/>
          <p:nvPr/>
        </p:nvSpPr>
        <p:spPr>
          <a:xfrm>
            <a:off x="9141900" y="5361917"/>
            <a:ext cx="1081322" cy="276999"/>
          </a:xfrm>
          <a:prstGeom prst="rect">
            <a:avLst/>
          </a:prstGeom>
          <a:noFill/>
        </p:spPr>
        <p:txBody>
          <a:bodyPr wrap="none" rtlCol="0">
            <a:spAutoFit/>
          </a:bodyPr>
          <a:lstStyle/>
          <a:p>
            <a:r>
              <a:rPr lang="fr-FR" sz="1200" dirty="0">
                <a:solidFill>
                  <a:srgbClr val="134B76"/>
                </a:solidFill>
              </a:rPr>
              <a:t>INTEGRATION </a:t>
            </a:r>
            <a:endParaRPr lang="fr-FR" sz="1200" baseline="30000" dirty="0">
              <a:solidFill>
                <a:srgbClr val="134B76"/>
              </a:solidFill>
            </a:endParaRPr>
          </a:p>
        </p:txBody>
      </p:sp>
      <p:sp>
        <p:nvSpPr>
          <p:cNvPr id="2" name="ZoneTexte 1">
            <a:extLst>
              <a:ext uri="{FF2B5EF4-FFF2-40B4-BE49-F238E27FC236}">
                <a16:creationId xmlns:a16="http://schemas.microsoft.com/office/drawing/2014/main" id="{985A7FA2-0D17-4DBB-A27E-F62895BFB12A}"/>
              </a:ext>
            </a:extLst>
          </p:cNvPr>
          <p:cNvSpPr txBox="1"/>
          <p:nvPr/>
        </p:nvSpPr>
        <p:spPr>
          <a:xfrm>
            <a:off x="390044" y="1671901"/>
            <a:ext cx="4499950" cy="877163"/>
          </a:xfrm>
          <a:prstGeom prst="rect">
            <a:avLst/>
          </a:prstGeom>
          <a:noFill/>
        </p:spPr>
        <p:txBody>
          <a:bodyPr wrap="none" rtlCol="0">
            <a:spAutoFit/>
          </a:bodyPr>
          <a:lstStyle/>
          <a:p>
            <a:r>
              <a:rPr lang="fr-CA" sz="1100" i="1" dirty="0">
                <a:solidFill>
                  <a:schemeClr val="bg1">
                    <a:lumMod val="50000"/>
                  </a:schemeClr>
                </a:solidFill>
              </a:rPr>
              <a:t>Quelle démarche (imposée ou libre) devront entreprendre les étudiants?</a:t>
            </a:r>
            <a:r>
              <a:rPr lang="fr-FR" sz="1100" i="1" dirty="0">
                <a:solidFill>
                  <a:schemeClr val="bg1">
                    <a:lumMod val="50000"/>
                  </a:schemeClr>
                </a:solidFill>
              </a:rPr>
              <a:t> </a:t>
            </a:r>
          </a:p>
          <a:p>
            <a:r>
              <a:rPr lang="fr-FR" sz="1100" i="1" dirty="0">
                <a:solidFill>
                  <a:schemeClr val="bg1">
                    <a:lumMod val="50000"/>
                  </a:schemeClr>
                </a:solidFill>
              </a:rPr>
              <a:t>Quels sont les rôles et responsabilités des étudiants dans le cadre de la SAE?</a:t>
            </a:r>
            <a:br>
              <a:rPr lang="fr-FR" sz="1100" i="1" dirty="0">
                <a:solidFill>
                  <a:schemeClr val="bg1">
                    <a:lumMod val="50000"/>
                  </a:schemeClr>
                </a:solidFill>
              </a:rPr>
            </a:br>
            <a:r>
              <a:rPr lang="fr-FR" sz="1100" i="1" dirty="0">
                <a:solidFill>
                  <a:schemeClr val="bg1">
                    <a:lumMod val="50000"/>
                  </a:schemeClr>
                </a:solidFill>
              </a:rPr>
              <a:t>Quel contrôle doivent-ils exercer sur la SAE pour accroître leur autonomie?</a:t>
            </a:r>
          </a:p>
          <a:p>
            <a:endParaRPr lang="fr-FR" dirty="0">
              <a:solidFill>
                <a:schemeClr val="bg1">
                  <a:lumMod val="50000"/>
                </a:schemeClr>
              </a:solidFill>
            </a:endParaRPr>
          </a:p>
        </p:txBody>
      </p:sp>
      <p:sp>
        <p:nvSpPr>
          <p:cNvPr id="21" name="ZoneTexte 20">
            <a:extLst>
              <a:ext uri="{FF2B5EF4-FFF2-40B4-BE49-F238E27FC236}">
                <a16:creationId xmlns:a16="http://schemas.microsoft.com/office/drawing/2014/main" id="{01210F16-0442-4F80-AAD7-C9D95494CAA9}"/>
              </a:ext>
            </a:extLst>
          </p:cNvPr>
          <p:cNvSpPr txBox="1"/>
          <p:nvPr/>
        </p:nvSpPr>
        <p:spPr>
          <a:xfrm>
            <a:off x="5470675" y="1618785"/>
            <a:ext cx="4710155" cy="430887"/>
          </a:xfrm>
          <a:prstGeom prst="rect">
            <a:avLst/>
          </a:prstGeom>
          <a:noFill/>
        </p:spPr>
        <p:txBody>
          <a:bodyPr wrap="square" rtlCol="0">
            <a:spAutoFit/>
          </a:bodyPr>
          <a:lstStyle/>
          <a:p>
            <a:r>
              <a:rPr lang="fr-CA" sz="1100" i="1" dirty="0">
                <a:solidFill>
                  <a:schemeClr val="bg1">
                    <a:lumMod val="50000"/>
                  </a:schemeClr>
                </a:solidFill>
              </a:rPr>
              <a:t>Quelles actions sont-elles à planifier pour les encadrants : apport de ressources, mise à disposition de matériel, sécurité, rétroactions …?</a:t>
            </a:r>
            <a:endParaRPr lang="fr-FR" dirty="0">
              <a:solidFill>
                <a:schemeClr val="bg1">
                  <a:lumMod val="50000"/>
                </a:schemeClr>
              </a:solidFill>
            </a:endParaRPr>
          </a:p>
        </p:txBody>
      </p:sp>
      <p:sp>
        <p:nvSpPr>
          <p:cNvPr id="22" name="ZoneTexte 21">
            <a:extLst>
              <a:ext uri="{FF2B5EF4-FFF2-40B4-BE49-F238E27FC236}">
                <a16:creationId xmlns:a16="http://schemas.microsoft.com/office/drawing/2014/main" id="{B412D395-AD15-409D-B74E-67F2B9252850}"/>
              </a:ext>
            </a:extLst>
          </p:cNvPr>
          <p:cNvSpPr txBox="1"/>
          <p:nvPr/>
        </p:nvSpPr>
        <p:spPr>
          <a:xfrm>
            <a:off x="366061" y="4119144"/>
            <a:ext cx="3273653" cy="538609"/>
          </a:xfrm>
          <a:prstGeom prst="rect">
            <a:avLst/>
          </a:prstGeom>
          <a:noFill/>
        </p:spPr>
        <p:txBody>
          <a:bodyPr wrap="none" rtlCol="0">
            <a:spAutoFit/>
          </a:bodyPr>
          <a:lstStyle/>
          <a:p>
            <a:r>
              <a:rPr lang="fr-FR" sz="1100" i="1" dirty="0">
                <a:solidFill>
                  <a:schemeClr val="bg1">
                    <a:lumMod val="50000"/>
                  </a:schemeClr>
                </a:solidFill>
              </a:rPr>
              <a:t>Comment la SAE va-t-elle se dérouler sur le semestre ?</a:t>
            </a:r>
          </a:p>
          <a:p>
            <a:endParaRPr lang="fr-FR" dirty="0">
              <a:solidFill>
                <a:schemeClr val="bg1">
                  <a:lumMod val="50000"/>
                </a:schemeClr>
              </a:solidFill>
            </a:endParaRPr>
          </a:p>
        </p:txBody>
      </p:sp>
      <p:sp>
        <p:nvSpPr>
          <p:cNvPr id="25" name="ZoneTexte 24">
            <a:extLst>
              <a:ext uri="{FF2B5EF4-FFF2-40B4-BE49-F238E27FC236}">
                <a16:creationId xmlns:a16="http://schemas.microsoft.com/office/drawing/2014/main" id="{C8C81D2F-FE53-4241-9302-7C4095190C1A}"/>
              </a:ext>
            </a:extLst>
          </p:cNvPr>
          <p:cNvSpPr txBox="1"/>
          <p:nvPr/>
        </p:nvSpPr>
        <p:spPr>
          <a:xfrm>
            <a:off x="248283" y="5591965"/>
            <a:ext cx="3091789" cy="1446550"/>
          </a:xfrm>
          <a:prstGeom prst="rect">
            <a:avLst/>
          </a:prstGeom>
          <a:noFill/>
        </p:spPr>
        <p:txBody>
          <a:bodyPr wrap="square" rtlCol="0">
            <a:spAutoFit/>
          </a:bodyPr>
          <a:lstStyle/>
          <a:p>
            <a:r>
              <a:rPr lang="fr-CA" sz="1100" i="1" dirty="0">
                <a:solidFill>
                  <a:schemeClr val="bg1">
                    <a:lumMod val="50000"/>
                  </a:schemeClr>
                </a:solidFill>
              </a:rPr>
              <a:t>Temps dédiés à</a:t>
            </a:r>
          </a:p>
          <a:p>
            <a:pPr marL="171450" indent="-171450">
              <a:buFontTx/>
              <a:buChar char="-"/>
            </a:pPr>
            <a:r>
              <a:rPr lang="fr-CA" sz="1100" i="1" dirty="0">
                <a:solidFill>
                  <a:schemeClr val="bg1">
                    <a:lumMod val="50000"/>
                  </a:schemeClr>
                </a:solidFill>
              </a:rPr>
              <a:t>l’introduction de la situation (élément déclencheur),</a:t>
            </a:r>
          </a:p>
          <a:p>
            <a:pPr marL="171450" indent="-171450">
              <a:buFontTx/>
              <a:buChar char="-"/>
            </a:pPr>
            <a:r>
              <a:rPr lang="fr-CA" sz="1100" i="1" dirty="0">
                <a:solidFill>
                  <a:schemeClr val="bg1">
                    <a:lumMod val="50000"/>
                  </a:schemeClr>
                </a:solidFill>
              </a:rPr>
              <a:t>l’appropriation des critères d’évaluation de la compétence (résultat ET processus) par les étudiants</a:t>
            </a:r>
            <a:endParaRPr lang="fr-FR" sz="1100" i="1" dirty="0">
              <a:solidFill>
                <a:schemeClr val="bg1">
                  <a:lumMod val="50000"/>
                </a:schemeClr>
              </a:solidFill>
            </a:endParaRPr>
          </a:p>
          <a:p>
            <a:pPr marL="171450" indent="-171450">
              <a:buFontTx/>
              <a:buChar char="-"/>
            </a:pPr>
            <a:r>
              <a:rPr lang="fr-FR" sz="1100" i="1" dirty="0">
                <a:solidFill>
                  <a:schemeClr val="bg1">
                    <a:lumMod val="50000"/>
                  </a:schemeClr>
                </a:solidFill>
              </a:rPr>
              <a:t>la préparation d’un plan de travail (anticipation des actions à mener et des résultats attendus)</a:t>
            </a:r>
            <a:endParaRPr lang="fr-CA" sz="1100" i="1" dirty="0">
              <a:solidFill>
                <a:schemeClr val="bg1">
                  <a:lumMod val="50000"/>
                </a:schemeClr>
              </a:solidFill>
            </a:endParaRPr>
          </a:p>
        </p:txBody>
      </p:sp>
      <p:sp>
        <p:nvSpPr>
          <p:cNvPr id="26" name="ZoneTexte 25">
            <a:extLst>
              <a:ext uri="{FF2B5EF4-FFF2-40B4-BE49-F238E27FC236}">
                <a16:creationId xmlns:a16="http://schemas.microsoft.com/office/drawing/2014/main" id="{0D1026AB-BAA6-4D0F-976D-7B71D2F80DD9}"/>
              </a:ext>
            </a:extLst>
          </p:cNvPr>
          <p:cNvSpPr txBox="1"/>
          <p:nvPr/>
        </p:nvSpPr>
        <p:spPr>
          <a:xfrm>
            <a:off x="3188376" y="5488402"/>
            <a:ext cx="4076024" cy="1785104"/>
          </a:xfrm>
          <a:prstGeom prst="rect">
            <a:avLst/>
          </a:prstGeom>
          <a:noFill/>
        </p:spPr>
        <p:txBody>
          <a:bodyPr wrap="square" rtlCol="0">
            <a:spAutoFit/>
          </a:bodyPr>
          <a:lstStyle/>
          <a:p>
            <a:r>
              <a:rPr lang="fr-FR" sz="1100" i="1" dirty="0">
                <a:solidFill>
                  <a:schemeClr val="bg1">
                    <a:lumMod val="50000"/>
                  </a:schemeClr>
                </a:solidFill>
              </a:rPr>
              <a:t>Temps dédiés à :</a:t>
            </a:r>
          </a:p>
          <a:p>
            <a:pPr marL="171450" indent="-171450">
              <a:buFontTx/>
              <a:buChar char="-"/>
            </a:pPr>
            <a:r>
              <a:rPr lang="fr-FR" sz="1100" i="1" dirty="0">
                <a:solidFill>
                  <a:schemeClr val="bg1">
                    <a:lumMod val="50000"/>
                  </a:schemeClr>
                </a:solidFill>
              </a:rPr>
              <a:t>la réalisation des tâches, imposant de mobiliser les connaissances,</a:t>
            </a:r>
          </a:p>
          <a:p>
            <a:pPr marL="171450" indent="-171450">
              <a:buFontTx/>
              <a:buChar char="-"/>
            </a:pPr>
            <a:r>
              <a:rPr lang="fr-FR" sz="1100" i="1" dirty="0">
                <a:solidFill>
                  <a:schemeClr val="bg1">
                    <a:lumMod val="50000"/>
                  </a:schemeClr>
                </a:solidFill>
              </a:rPr>
              <a:t>la verbalisation et la justification par l’étudiant de ses démarches,</a:t>
            </a:r>
          </a:p>
          <a:p>
            <a:pPr marL="171450" indent="-171450">
              <a:buFontTx/>
              <a:buChar char="-"/>
            </a:pPr>
            <a:r>
              <a:rPr lang="fr-FR" sz="1100" i="1" dirty="0">
                <a:solidFill>
                  <a:schemeClr val="bg1">
                    <a:lumMod val="50000"/>
                  </a:schemeClr>
                </a:solidFill>
              </a:rPr>
              <a:t>leur régulation (préciser les interactions prévues avec les pairs, l’enseignant/le tuteur et leur nature : dépannage, indices, ressources, etc.) </a:t>
            </a:r>
          </a:p>
          <a:p>
            <a:pPr marL="171450" indent="-171450">
              <a:buFontTx/>
              <a:buChar char="-"/>
            </a:pPr>
            <a:r>
              <a:rPr lang="fr-FR" sz="1100" i="1" dirty="0">
                <a:solidFill>
                  <a:schemeClr val="bg1">
                    <a:lumMod val="50000"/>
                  </a:schemeClr>
                </a:solidFill>
              </a:rPr>
              <a:t>la production du ou des livrable(s) intermédiaire(s) et terminal(aux)</a:t>
            </a:r>
          </a:p>
          <a:p>
            <a:pPr marL="171450" indent="-171450">
              <a:buFontTx/>
              <a:buChar char="-"/>
            </a:pPr>
            <a:endParaRPr lang="fr-CA" sz="1100" i="1" dirty="0">
              <a:solidFill>
                <a:schemeClr val="bg1">
                  <a:lumMod val="50000"/>
                </a:schemeClr>
              </a:solidFill>
            </a:endParaRPr>
          </a:p>
        </p:txBody>
      </p:sp>
      <p:sp>
        <p:nvSpPr>
          <p:cNvPr id="27" name="ZoneTexte 26">
            <a:extLst>
              <a:ext uri="{FF2B5EF4-FFF2-40B4-BE49-F238E27FC236}">
                <a16:creationId xmlns:a16="http://schemas.microsoft.com/office/drawing/2014/main" id="{7A161F94-F50E-4BD2-AB38-7A30F82FC4C0}"/>
              </a:ext>
            </a:extLst>
          </p:cNvPr>
          <p:cNvSpPr txBox="1"/>
          <p:nvPr/>
        </p:nvSpPr>
        <p:spPr>
          <a:xfrm>
            <a:off x="3672642" y="4912882"/>
            <a:ext cx="3118575" cy="261610"/>
          </a:xfrm>
          <a:prstGeom prst="rect">
            <a:avLst/>
          </a:prstGeom>
          <a:noFill/>
        </p:spPr>
        <p:txBody>
          <a:bodyPr wrap="square" rtlCol="0">
            <a:spAutoFit/>
          </a:bodyPr>
          <a:lstStyle/>
          <a:p>
            <a:r>
              <a:rPr lang="fr-CA" sz="1100" i="1" dirty="0">
                <a:solidFill>
                  <a:schemeClr val="bg1">
                    <a:lumMod val="75000"/>
                  </a:schemeClr>
                </a:solidFill>
              </a:rPr>
              <a:t>Planifier la SAE en prévoyant des temps dédiés à :</a:t>
            </a:r>
          </a:p>
        </p:txBody>
      </p:sp>
      <p:sp>
        <p:nvSpPr>
          <p:cNvPr id="29" name="ZoneTexte 28">
            <a:extLst>
              <a:ext uri="{FF2B5EF4-FFF2-40B4-BE49-F238E27FC236}">
                <a16:creationId xmlns:a16="http://schemas.microsoft.com/office/drawing/2014/main" id="{A3519DCC-6EAF-4FC1-AEA2-C54B3ED8DB3B}"/>
              </a:ext>
            </a:extLst>
          </p:cNvPr>
          <p:cNvSpPr txBox="1"/>
          <p:nvPr/>
        </p:nvSpPr>
        <p:spPr>
          <a:xfrm>
            <a:off x="7147979" y="5454436"/>
            <a:ext cx="3271518" cy="1785104"/>
          </a:xfrm>
          <a:prstGeom prst="rect">
            <a:avLst/>
          </a:prstGeom>
          <a:noFill/>
        </p:spPr>
        <p:txBody>
          <a:bodyPr wrap="square" rtlCol="0">
            <a:spAutoFit/>
          </a:bodyPr>
          <a:lstStyle/>
          <a:p>
            <a:r>
              <a:rPr lang="fr-FR" sz="1100" i="1" dirty="0">
                <a:solidFill>
                  <a:schemeClr val="bg1">
                    <a:lumMod val="50000"/>
                  </a:schemeClr>
                </a:solidFill>
              </a:rPr>
              <a:t>Temps dédié à :</a:t>
            </a:r>
          </a:p>
          <a:p>
            <a:pPr marL="171450" indent="-171450">
              <a:buFontTx/>
              <a:buChar char="-"/>
            </a:pPr>
            <a:r>
              <a:rPr lang="fr-FR" sz="1100" i="1" dirty="0">
                <a:solidFill>
                  <a:schemeClr val="bg1">
                    <a:lumMod val="50000"/>
                  </a:schemeClr>
                </a:solidFill>
              </a:rPr>
              <a:t>identifier les apprentissages réalisés dans le cadre de la SAE</a:t>
            </a:r>
          </a:p>
          <a:p>
            <a:pPr marL="171450" indent="-171450">
              <a:buFontTx/>
              <a:buChar char="-"/>
            </a:pPr>
            <a:r>
              <a:rPr lang="fr-FR" sz="1100" i="1" dirty="0">
                <a:solidFill>
                  <a:schemeClr val="bg1">
                    <a:lumMod val="50000"/>
                  </a:schemeClr>
                </a:solidFill>
              </a:rPr>
              <a:t>identifier ses forces, ses faiblesses et/ou les difficultés rencontrées,  et les moyens pour y pallier, à l’avenir,</a:t>
            </a:r>
          </a:p>
          <a:p>
            <a:pPr marL="171450" indent="-171450">
              <a:buFontTx/>
              <a:buChar char="-"/>
            </a:pPr>
            <a:r>
              <a:rPr lang="fr-CA" sz="1100" i="1" dirty="0">
                <a:solidFill>
                  <a:schemeClr val="bg1">
                    <a:lumMod val="50000"/>
                  </a:schemeClr>
                </a:solidFill>
              </a:rPr>
              <a:t>favoriser le transfert : </a:t>
            </a:r>
            <a:r>
              <a:rPr lang="fr-FR" sz="1100" i="1" dirty="0">
                <a:solidFill>
                  <a:schemeClr val="bg1">
                    <a:lumMod val="50000"/>
                  </a:schemeClr>
                </a:solidFill>
              </a:rPr>
              <a:t>identifier d’autres situations dans lesquelles les connaissances et les compétences sont susceptibles d’être mobilisées.</a:t>
            </a:r>
          </a:p>
          <a:p>
            <a:pPr marL="171450" indent="-171450">
              <a:buFontTx/>
              <a:buChar char="-"/>
            </a:pPr>
            <a:endParaRPr lang="fr-CA" sz="1100" i="1" dirty="0">
              <a:solidFill>
                <a:schemeClr val="bg1">
                  <a:lumMod val="50000"/>
                </a:schemeClr>
              </a:solidFill>
            </a:endParaRPr>
          </a:p>
        </p:txBody>
      </p:sp>
      <p:sp>
        <p:nvSpPr>
          <p:cNvPr id="28" name="Ellipse 27">
            <a:extLst>
              <a:ext uri="{FF2B5EF4-FFF2-40B4-BE49-F238E27FC236}">
                <a16:creationId xmlns:a16="http://schemas.microsoft.com/office/drawing/2014/main" id="{BAB99251-BC2B-43B4-9705-1FD2702561D5}"/>
              </a:ext>
            </a:extLst>
          </p:cNvPr>
          <p:cNvSpPr/>
          <p:nvPr/>
        </p:nvSpPr>
        <p:spPr>
          <a:xfrm>
            <a:off x="9926814" y="267466"/>
            <a:ext cx="403990" cy="367240"/>
          </a:xfrm>
          <a:prstGeom prst="ellipse">
            <a:avLst/>
          </a:prstGeom>
          <a:solidFill>
            <a:srgbClr val="134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ZoneTexte 29">
            <a:extLst>
              <a:ext uri="{FF2B5EF4-FFF2-40B4-BE49-F238E27FC236}">
                <a16:creationId xmlns:a16="http://schemas.microsoft.com/office/drawing/2014/main" id="{7B4344DF-52C2-4296-B06C-C99E3986C60F}"/>
              </a:ext>
            </a:extLst>
          </p:cNvPr>
          <p:cNvSpPr txBox="1"/>
          <p:nvPr/>
        </p:nvSpPr>
        <p:spPr>
          <a:xfrm>
            <a:off x="10006084" y="320135"/>
            <a:ext cx="276038" cy="307777"/>
          </a:xfrm>
          <a:prstGeom prst="rect">
            <a:avLst/>
          </a:prstGeom>
          <a:noFill/>
        </p:spPr>
        <p:txBody>
          <a:bodyPr wrap="none" rtlCol="0">
            <a:spAutoFit/>
          </a:bodyPr>
          <a:lstStyle/>
          <a:p>
            <a:r>
              <a:rPr lang="fr-FR" sz="1400" dirty="0">
                <a:solidFill>
                  <a:schemeClr val="bg1"/>
                </a:solidFill>
              </a:rPr>
              <a:t>5</a:t>
            </a:r>
          </a:p>
        </p:txBody>
      </p:sp>
      <p:sp>
        <p:nvSpPr>
          <p:cNvPr id="32" name="ZoneTexte 31">
            <a:extLst>
              <a:ext uri="{FF2B5EF4-FFF2-40B4-BE49-F238E27FC236}">
                <a16:creationId xmlns:a16="http://schemas.microsoft.com/office/drawing/2014/main" id="{5B326421-5A7E-4782-9013-5D0497413B21}"/>
              </a:ext>
            </a:extLst>
          </p:cNvPr>
          <p:cNvSpPr txBox="1"/>
          <p:nvPr/>
        </p:nvSpPr>
        <p:spPr>
          <a:xfrm>
            <a:off x="409691" y="212128"/>
            <a:ext cx="8122352" cy="461665"/>
          </a:xfrm>
          <a:prstGeom prst="rect">
            <a:avLst/>
          </a:prstGeom>
          <a:noFill/>
        </p:spPr>
        <p:txBody>
          <a:bodyPr wrap="none" rtlCol="0">
            <a:spAutoFit/>
          </a:bodyPr>
          <a:lstStyle/>
          <a:p>
            <a:r>
              <a:rPr lang="fr-FR" sz="2400" dirty="0">
                <a:solidFill>
                  <a:srgbClr val="134B76"/>
                </a:solidFill>
              </a:rPr>
              <a:t>SCENARISATION d’une Situation d’Apprentissage et d’Evaluation</a:t>
            </a:r>
          </a:p>
        </p:txBody>
      </p:sp>
    </p:spTree>
    <p:extLst>
      <p:ext uri="{BB962C8B-B14F-4D97-AF65-F5344CB8AC3E}">
        <p14:creationId xmlns:p14="http://schemas.microsoft.com/office/powerpoint/2010/main" val="50464381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1854</TotalTime>
  <Words>856</Words>
  <Application>Microsoft Office PowerPoint</Application>
  <PresentationFormat>Personnalisé</PresentationFormat>
  <Paragraphs>72</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Calibri</vt:lpstr>
      <vt:lpstr>Calibri Light</vt:lpstr>
      <vt:lpstr>Cambria Math</vt:lpstr>
      <vt:lpstr>Times New Roman</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Christelle Mailly</dc:creator>
  <cp:lastModifiedBy>Christelle Mailly</cp:lastModifiedBy>
  <cp:revision>56</cp:revision>
  <cp:lastPrinted>2023-04-12T12:50:22Z</cp:lastPrinted>
  <dcterms:created xsi:type="dcterms:W3CDTF">2023-03-30T15:38:18Z</dcterms:created>
  <dcterms:modified xsi:type="dcterms:W3CDTF">2023-04-12T12:58:02Z</dcterms:modified>
</cp:coreProperties>
</file>