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137"/>
  </p:notesMasterIdLst>
  <p:handoutMasterIdLst>
    <p:handoutMasterId r:id="rId138"/>
  </p:handoutMasterIdLst>
  <p:sldIdLst>
    <p:sldId id="286" r:id="rId2"/>
    <p:sldId id="321" r:id="rId3"/>
    <p:sldId id="458" r:id="rId4"/>
    <p:sldId id="287" r:id="rId5"/>
    <p:sldId id="351" r:id="rId6"/>
    <p:sldId id="314" r:id="rId7"/>
    <p:sldId id="310" r:id="rId8"/>
    <p:sldId id="328" r:id="rId9"/>
    <p:sldId id="311" r:id="rId10"/>
    <p:sldId id="313" r:id="rId11"/>
    <p:sldId id="332" r:id="rId12"/>
    <p:sldId id="334" r:id="rId13"/>
    <p:sldId id="333" r:id="rId14"/>
    <p:sldId id="335" r:id="rId15"/>
    <p:sldId id="256" r:id="rId16"/>
    <p:sldId id="257" r:id="rId17"/>
    <p:sldId id="438" r:id="rId18"/>
    <p:sldId id="390" r:id="rId19"/>
    <p:sldId id="270" r:id="rId20"/>
    <p:sldId id="271" r:id="rId21"/>
    <p:sldId id="272" r:id="rId22"/>
    <p:sldId id="273" r:id="rId23"/>
    <p:sldId id="274" r:id="rId24"/>
    <p:sldId id="439" r:id="rId25"/>
    <p:sldId id="376" r:id="rId26"/>
    <p:sldId id="316" r:id="rId27"/>
    <p:sldId id="436" r:id="rId28"/>
    <p:sldId id="437" r:id="rId29"/>
    <p:sldId id="380" r:id="rId30"/>
    <p:sldId id="317" r:id="rId31"/>
    <p:sldId id="324" r:id="rId32"/>
    <p:sldId id="399" r:id="rId33"/>
    <p:sldId id="400" r:id="rId34"/>
    <p:sldId id="318" r:id="rId35"/>
    <p:sldId id="320" r:id="rId36"/>
    <p:sldId id="369" r:id="rId37"/>
    <p:sldId id="370" r:id="rId38"/>
    <p:sldId id="371" r:id="rId39"/>
    <p:sldId id="372" r:id="rId40"/>
    <p:sldId id="373" r:id="rId41"/>
    <p:sldId id="374" r:id="rId42"/>
    <p:sldId id="381" r:id="rId43"/>
    <p:sldId id="375" r:id="rId44"/>
    <p:sldId id="389" r:id="rId45"/>
    <p:sldId id="391" r:id="rId46"/>
    <p:sldId id="392" r:id="rId47"/>
    <p:sldId id="393" r:id="rId48"/>
    <p:sldId id="395" r:id="rId49"/>
    <p:sldId id="396" r:id="rId50"/>
    <p:sldId id="397" r:id="rId51"/>
    <p:sldId id="398" r:id="rId52"/>
    <p:sldId id="292" r:id="rId53"/>
    <p:sldId id="336" r:id="rId54"/>
    <p:sldId id="460" r:id="rId55"/>
    <p:sldId id="338" r:id="rId56"/>
    <p:sldId id="339" r:id="rId57"/>
    <p:sldId id="308" r:id="rId58"/>
    <p:sldId id="296" r:id="rId59"/>
    <p:sldId id="387" r:id="rId60"/>
    <p:sldId id="459" r:id="rId61"/>
    <p:sldId id="307" r:id="rId62"/>
    <p:sldId id="268" r:id="rId63"/>
    <p:sldId id="260" r:id="rId64"/>
    <p:sldId id="261" r:id="rId65"/>
    <p:sldId id="262" r:id="rId66"/>
    <p:sldId id="263" r:id="rId67"/>
    <p:sldId id="341" r:id="rId68"/>
    <p:sldId id="264" r:id="rId69"/>
    <p:sldId id="340" r:id="rId70"/>
    <p:sldId id="276" r:id="rId71"/>
    <p:sldId id="281" r:id="rId72"/>
    <p:sldId id="282" r:id="rId73"/>
    <p:sldId id="283" r:id="rId74"/>
    <p:sldId id="284" r:id="rId75"/>
    <p:sldId id="291" r:id="rId76"/>
    <p:sldId id="344" r:id="rId77"/>
    <p:sldId id="347" r:id="rId78"/>
    <p:sldId id="402" r:id="rId79"/>
    <p:sldId id="345" r:id="rId80"/>
    <p:sldId id="348" r:id="rId81"/>
    <p:sldId id="404" r:id="rId82"/>
    <p:sldId id="346" r:id="rId83"/>
    <p:sldId id="349" r:id="rId84"/>
    <p:sldId id="403" r:id="rId85"/>
    <p:sldId id="405" r:id="rId86"/>
    <p:sldId id="342" r:id="rId87"/>
    <p:sldId id="343" r:id="rId88"/>
    <p:sldId id="366" r:id="rId89"/>
    <p:sldId id="367" r:id="rId90"/>
    <p:sldId id="368" r:id="rId91"/>
    <p:sldId id="388" r:id="rId92"/>
    <p:sldId id="406" r:id="rId93"/>
    <p:sldId id="407" r:id="rId94"/>
    <p:sldId id="442" r:id="rId95"/>
    <p:sldId id="408" r:id="rId96"/>
    <p:sldId id="409" r:id="rId97"/>
    <p:sldId id="410" r:id="rId98"/>
    <p:sldId id="411" r:id="rId99"/>
    <p:sldId id="412" r:id="rId100"/>
    <p:sldId id="413" r:id="rId101"/>
    <p:sldId id="414" r:id="rId102"/>
    <p:sldId id="415" r:id="rId103"/>
    <p:sldId id="416" r:id="rId104"/>
    <p:sldId id="417" r:id="rId105"/>
    <p:sldId id="418" r:id="rId106"/>
    <p:sldId id="419" r:id="rId107"/>
    <p:sldId id="420" r:id="rId108"/>
    <p:sldId id="421" r:id="rId109"/>
    <p:sldId id="422" r:id="rId110"/>
    <p:sldId id="423" r:id="rId111"/>
    <p:sldId id="444" r:id="rId112"/>
    <p:sldId id="440" r:id="rId113"/>
    <p:sldId id="441" r:id="rId114"/>
    <p:sldId id="461" r:id="rId115"/>
    <p:sldId id="462" r:id="rId116"/>
    <p:sldId id="445" r:id="rId117"/>
    <p:sldId id="463" r:id="rId118"/>
    <p:sldId id="457" r:id="rId119"/>
    <p:sldId id="452" r:id="rId120"/>
    <p:sldId id="453" r:id="rId121"/>
    <p:sldId id="425" r:id="rId122"/>
    <p:sldId id="446" r:id="rId123"/>
    <p:sldId id="426" r:id="rId124"/>
    <p:sldId id="427" r:id="rId125"/>
    <p:sldId id="448" r:id="rId126"/>
    <p:sldId id="428" r:id="rId127"/>
    <p:sldId id="429" r:id="rId128"/>
    <p:sldId id="430" r:id="rId129"/>
    <p:sldId id="450" r:id="rId130"/>
    <p:sldId id="451" r:id="rId131"/>
    <p:sldId id="454" r:id="rId132"/>
    <p:sldId id="455" r:id="rId133"/>
    <p:sldId id="456" r:id="rId134"/>
    <p:sldId id="432" r:id="rId135"/>
    <p:sldId id="433" r:id="rId136"/>
  </p:sldIdLst>
  <p:sldSz cx="9144000" cy="6858000" type="screen4x3"/>
  <p:notesSz cx="9939338" cy="6805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DB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98" autoAdjust="0"/>
    <p:restoredTop sz="96517" autoAdjust="0"/>
  </p:normalViewPr>
  <p:slideViewPr>
    <p:cSldViewPr>
      <p:cViewPr>
        <p:scale>
          <a:sx n="100" d="100"/>
          <a:sy n="100" d="100"/>
        </p:scale>
        <p:origin x="2064" y="4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762FF6-B274-8E44-8FD7-131364C14C7D}" type="doc">
      <dgm:prSet loTypeId="urn:microsoft.com/office/officeart/2005/8/layout/orgChart1" loCatId="" qsTypeId="urn:microsoft.com/office/officeart/2005/8/quickstyle/3d3" qsCatId="3D" csTypeId="urn:microsoft.com/office/officeart/2005/8/colors/accent0_1" csCatId="mainScheme" phldr="1"/>
      <dgm:spPr/>
      <dgm:t>
        <a:bodyPr/>
        <a:lstStyle/>
        <a:p>
          <a:endParaRPr lang="fr-FR"/>
        </a:p>
      </dgm:t>
    </dgm:pt>
    <dgm:pt modelId="{BABFB58B-5744-624A-8246-A21BDF6C044B}">
      <dgm:prSet phldrT="[Texte]"/>
      <dgm:spPr/>
      <dgm:t>
        <a:bodyPr/>
        <a:lstStyle/>
        <a:p>
          <a:r>
            <a:rPr lang="en-US" dirty="0" err="1"/>
            <a:t>Méthodes</a:t>
          </a:r>
          <a:r>
            <a:rPr lang="en-US" dirty="0"/>
            <a:t> </a:t>
          </a:r>
          <a:r>
            <a:rPr lang="en-US" dirty="0" err="1"/>
            <a:t>d’optimisation</a:t>
          </a:r>
          <a:endParaRPr lang="en-US" dirty="0"/>
        </a:p>
      </dgm:t>
    </dgm:pt>
    <dgm:pt modelId="{1E6AA262-ED39-D54A-889A-3D3B094B0E83}" type="parTrans" cxnId="{D1C6C98D-915F-FA4E-81E9-D52AFCD17F26}">
      <dgm:prSet/>
      <dgm:spPr/>
      <dgm:t>
        <a:bodyPr/>
        <a:lstStyle/>
        <a:p>
          <a:endParaRPr lang="en-US"/>
        </a:p>
      </dgm:t>
    </dgm:pt>
    <dgm:pt modelId="{97CC000D-47B6-DB47-AC5A-D4B68C92668A}" type="sibTrans" cxnId="{D1C6C98D-915F-FA4E-81E9-D52AFCD17F26}">
      <dgm:prSet/>
      <dgm:spPr/>
      <dgm:t>
        <a:bodyPr/>
        <a:lstStyle/>
        <a:p>
          <a:endParaRPr lang="en-US"/>
        </a:p>
      </dgm:t>
    </dgm:pt>
    <dgm:pt modelId="{4C7A6F73-DE8C-B045-99B6-4A316243D72E}">
      <dgm:prSet phldrT="[Texte]"/>
      <dgm:spPr/>
      <dgm:t>
        <a:bodyPr/>
        <a:lstStyle/>
        <a:p>
          <a:r>
            <a:rPr lang="en-US" dirty="0" err="1"/>
            <a:t>Méthodes</a:t>
          </a:r>
          <a:r>
            <a:rPr lang="en-US" dirty="0"/>
            <a:t> </a:t>
          </a:r>
          <a:r>
            <a:rPr lang="en-US" dirty="0" err="1"/>
            <a:t>déterministes</a:t>
          </a:r>
          <a:endParaRPr lang="en-US" dirty="0"/>
        </a:p>
      </dgm:t>
    </dgm:pt>
    <dgm:pt modelId="{8F969DE9-D5DF-FD4C-BC1A-8B6C1D9BA494}" type="parTrans" cxnId="{8C95FC47-F77E-644E-8658-2B058FB13DF2}">
      <dgm:prSet/>
      <dgm:spPr/>
      <dgm:t>
        <a:bodyPr/>
        <a:lstStyle/>
        <a:p>
          <a:endParaRPr lang="en-US"/>
        </a:p>
      </dgm:t>
    </dgm:pt>
    <dgm:pt modelId="{95F9BF5E-5B8C-D745-AF6E-2F0BB031E1A2}" type="sibTrans" cxnId="{8C95FC47-F77E-644E-8658-2B058FB13DF2}">
      <dgm:prSet/>
      <dgm:spPr/>
      <dgm:t>
        <a:bodyPr/>
        <a:lstStyle/>
        <a:p>
          <a:endParaRPr lang="en-US"/>
        </a:p>
      </dgm:t>
    </dgm:pt>
    <dgm:pt modelId="{D7F52C49-D109-AC4B-B09D-0412F11E6D79}">
      <dgm:prSet phldrT="[Texte]"/>
      <dgm:spPr/>
      <dgm:t>
        <a:bodyPr/>
        <a:lstStyle/>
        <a:p>
          <a:r>
            <a:rPr lang="en-US" noProof="0" dirty="0" err="1"/>
            <a:t>Méthodes</a:t>
          </a:r>
          <a:r>
            <a:rPr lang="en-US" noProof="0" dirty="0"/>
            <a:t> </a:t>
          </a:r>
          <a:r>
            <a:rPr lang="en-US" noProof="0" dirty="0" err="1"/>
            <a:t>évolutionaires</a:t>
          </a:r>
          <a:endParaRPr lang="en-US" dirty="0"/>
        </a:p>
      </dgm:t>
    </dgm:pt>
    <dgm:pt modelId="{758F8124-E837-9045-BEC6-4E3577207D17}" type="parTrans" cxnId="{0F40BF7A-192D-1F4E-8876-0F18460D3F6D}">
      <dgm:prSet/>
      <dgm:spPr/>
      <dgm:t>
        <a:bodyPr/>
        <a:lstStyle/>
        <a:p>
          <a:endParaRPr lang="en-US"/>
        </a:p>
      </dgm:t>
    </dgm:pt>
    <dgm:pt modelId="{873B3157-4A02-6643-B99C-B31FDD085045}" type="sibTrans" cxnId="{0F40BF7A-192D-1F4E-8876-0F18460D3F6D}">
      <dgm:prSet/>
      <dgm:spPr/>
      <dgm:t>
        <a:bodyPr/>
        <a:lstStyle/>
        <a:p>
          <a:endParaRPr lang="en-US"/>
        </a:p>
      </dgm:t>
    </dgm:pt>
    <dgm:pt modelId="{08440A78-578F-4346-8D06-47A79B524AFF}">
      <dgm:prSet phldrT="[Texte]"/>
      <dgm:spPr/>
      <dgm:t>
        <a:bodyPr/>
        <a:lstStyle/>
        <a:p>
          <a:r>
            <a:rPr lang="en-US" dirty="0" err="1"/>
            <a:t>Méthodes</a:t>
          </a:r>
          <a:r>
            <a:rPr lang="en-US" dirty="0"/>
            <a:t> </a:t>
          </a:r>
          <a:r>
            <a:rPr lang="en-US" dirty="0" err="1"/>
            <a:t>stochastiques</a:t>
          </a:r>
          <a:endParaRPr lang="en-US" dirty="0"/>
        </a:p>
      </dgm:t>
    </dgm:pt>
    <dgm:pt modelId="{235D7054-59CC-AB41-AD1A-B1F2E62F63EA}" type="parTrans" cxnId="{3FAB95A7-5925-4D48-A06C-E4BA429F0BFD}">
      <dgm:prSet/>
      <dgm:spPr/>
      <dgm:t>
        <a:bodyPr/>
        <a:lstStyle/>
        <a:p>
          <a:endParaRPr lang="en-US"/>
        </a:p>
      </dgm:t>
    </dgm:pt>
    <dgm:pt modelId="{62BFF0FC-3885-F441-994E-05A202CB794A}" type="sibTrans" cxnId="{3FAB95A7-5925-4D48-A06C-E4BA429F0BFD}">
      <dgm:prSet/>
      <dgm:spPr/>
      <dgm:t>
        <a:bodyPr/>
        <a:lstStyle/>
        <a:p>
          <a:endParaRPr lang="en-US"/>
        </a:p>
      </dgm:t>
    </dgm:pt>
    <dgm:pt modelId="{96200E87-152E-EC40-8206-51CDBC9A954E}">
      <dgm:prSet phldrT="[Texte]"/>
      <dgm:spPr/>
      <dgm:t>
        <a:bodyPr/>
        <a:lstStyle/>
        <a:p>
          <a:r>
            <a:rPr lang="en-US" dirty="0"/>
            <a:t>Monte-Carlo</a:t>
          </a:r>
        </a:p>
      </dgm:t>
    </dgm:pt>
    <dgm:pt modelId="{0C839439-CC43-7A48-98A3-CB7F6B78D108}" type="parTrans" cxnId="{B4097E8A-CA66-3244-B107-1663EB2536D2}">
      <dgm:prSet/>
      <dgm:spPr/>
      <dgm:t>
        <a:bodyPr/>
        <a:lstStyle/>
        <a:p>
          <a:endParaRPr lang="en-US"/>
        </a:p>
      </dgm:t>
    </dgm:pt>
    <dgm:pt modelId="{F2831C03-4C97-5A4E-BBCA-E66BEEF303D4}" type="sibTrans" cxnId="{B4097E8A-CA66-3244-B107-1663EB2536D2}">
      <dgm:prSet/>
      <dgm:spPr/>
      <dgm:t>
        <a:bodyPr/>
        <a:lstStyle/>
        <a:p>
          <a:endParaRPr lang="en-US"/>
        </a:p>
      </dgm:t>
    </dgm:pt>
    <dgm:pt modelId="{25D192B9-3E3F-2D4C-BC2C-7E10E9E6C1D8}">
      <dgm:prSet phldrT="[Texte]"/>
      <dgm:spPr>
        <a:noFill/>
        <a:effectLst/>
      </dgm:spPr>
      <dgm:t>
        <a:bodyPr/>
        <a:lstStyle/>
        <a:p>
          <a:r>
            <a:rPr lang="en-US" dirty="0" err="1"/>
            <a:t>Méthodes</a:t>
          </a:r>
          <a:r>
            <a:rPr lang="en-US" dirty="0"/>
            <a:t> </a:t>
          </a:r>
          <a:r>
            <a:rPr lang="en-US" dirty="0" err="1"/>
            <a:t>mathématiques</a:t>
          </a:r>
          <a:endParaRPr lang="en-US" dirty="0"/>
        </a:p>
      </dgm:t>
    </dgm:pt>
    <dgm:pt modelId="{4C555E45-02B7-D54E-A010-2AE8711AF76A}" type="parTrans" cxnId="{B21EB994-47AF-8B43-ADB0-37BFC384C2E4}">
      <dgm:prSet/>
      <dgm:spPr/>
      <dgm:t>
        <a:bodyPr/>
        <a:lstStyle/>
        <a:p>
          <a:endParaRPr lang="en-US"/>
        </a:p>
      </dgm:t>
    </dgm:pt>
    <dgm:pt modelId="{3D406875-37CE-7C4B-9F97-6419629B164A}" type="sibTrans" cxnId="{B21EB994-47AF-8B43-ADB0-37BFC384C2E4}">
      <dgm:prSet/>
      <dgm:spPr/>
      <dgm:t>
        <a:bodyPr/>
        <a:lstStyle/>
        <a:p>
          <a:endParaRPr lang="en-US"/>
        </a:p>
      </dgm:t>
    </dgm:pt>
    <dgm:pt modelId="{5AC2DDAF-C656-EB4F-9D8E-76043F7557CD}">
      <dgm:prSet phldrT="[Texte]"/>
      <dgm:spPr/>
      <dgm:t>
        <a:bodyPr/>
        <a:lstStyle/>
        <a:p>
          <a:r>
            <a:rPr lang="en-US" dirty="0" err="1"/>
            <a:t>Recuit</a:t>
          </a:r>
          <a:r>
            <a:rPr lang="en-US" dirty="0"/>
            <a:t> </a:t>
          </a:r>
          <a:r>
            <a:rPr lang="en-US" dirty="0" err="1"/>
            <a:t>simulé</a:t>
          </a:r>
          <a:endParaRPr lang="en-US" dirty="0"/>
        </a:p>
      </dgm:t>
    </dgm:pt>
    <dgm:pt modelId="{3E7C21DD-BF80-034C-9D57-6161256D77C0}" type="parTrans" cxnId="{075DBAA3-CF85-DF4C-8B26-5EF0A1BF593E}">
      <dgm:prSet/>
      <dgm:spPr/>
      <dgm:t>
        <a:bodyPr/>
        <a:lstStyle/>
        <a:p>
          <a:endParaRPr lang="en-US"/>
        </a:p>
      </dgm:t>
    </dgm:pt>
    <dgm:pt modelId="{718715D6-3B00-604F-AC05-2C56C0540F63}" type="sibTrans" cxnId="{075DBAA3-CF85-DF4C-8B26-5EF0A1BF593E}">
      <dgm:prSet/>
      <dgm:spPr/>
      <dgm:t>
        <a:bodyPr/>
        <a:lstStyle/>
        <a:p>
          <a:endParaRPr lang="en-US"/>
        </a:p>
      </dgm:t>
    </dgm:pt>
    <dgm:pt modelId="{6FE0288F-EADB-1A47-AF40-83CAA40E5E27}">
      <dgm:prSet phldrT="[Texte]"/>
      <dgm:spPr/>
      <dgm:t>
        <a:bodyPr/>
        <a:lstStyle/>
        <a:p>
          <a:r>
            <a:rPr lang="en-US" dirty="0"/>
            <a:t>Recherche </a:t>
          </a:r>
          <a:r>
            <a:rPr lang="en-US" dirty="0" err="1"/>
            <a:t>Tabou</a:t>
          </a:r>
          <a:endParaRPr lang="en-US" dirty="0"/>
        </a:p>
      </dgm:t>
    </dgm:pt>
    <dgm:pt modelId="{5EE0C900-8E2D-F649-B589-F021FB27627E}" type="parTrans" cxnId="{219C44F5-BD5C-5440-B91B-386A98409B62}">
      <dgm:prSet/>
      <dgm:spPr/>
      <dgm:t>
        <a:bodyPr/>
        <a:lstStyle/>
        <a:p>
          <a:endParaRPr lang="en-US"/>
        </a:p>
      </dgm:t>
    </dgm:pt>
    <dgm:pt modelId="{49F4DA08-C40F-8046-BFA4-E58B69B3EC6F}" type="sibTrans" cxnId="{219C44F5-BD5C-5440-B91B-386A98409B62}">
      <dgm:prSet/>
      <dgm:spPr/>
      <dgm:t>
        <a:bodyPr/>
        <a:lstStyle/>
        <a:p>
          <a:endParaRPr lang="en-US"/>
        </a:p>
      </dgm:t>
    </dgm:pt>
    <dgm:pt modelId="{8B0B02F8-9F0F-294D-BADD-46DFDD17E924}">
      <dgm:prSet phldrT="[Texte]"/>
      <dgm:spPr/>
      <dgm:t>
        <a:bodyPr/>
        <a:lstStyle/>
        <a:p>
          <a:r>
            <a:rPr lang="en-US" dirty="0"/>
            <a:t>Plus </a:t>
          </a:r>
          <a:r>
            <a:rPr lang="en-US" dirty="0" err="1"/>
            <a:t>grande</a:t>
          </a:r>
          <a:r>
            <a:rPr lang="en-US" dirty="0"/>
            <a:t> </a:t>
          </a:r>
          <a:r>
            <a:rPr lang="en-US" dirty="0" err="1"/>
            <a:t>pente</a:t>
          </a:r>
          <a:endParaRPr lang="en-US" dirty="0"/>
        </a:p>
      </dgm:t>
    </dgm:pt>
    <dgm:pt modelId="{837D34E8-EE34-7645-9D6D-0D25D9F2EC0B}" type="parTrans" cxnId="{8AAFB0F1-1444-0348-99D1-E6558C88296D}">
      <dgm:prSet/>
      <dgm:spPr/>
      <dgm:t>
        <a:bodyPr/>
        <a:lstStyle/>
        <a:p>
          <a:endParaRPr lang="en-US"/>
        </a:p>
      </dgm:t>
    </dgm:pt>
    <dgm:pt modelId="{E649C818-B539-A94A-9C2E-8C36CB241657}" type="sibTrans" cxnId="{8AAFB0F1-1444-0348-99D1-E6558C88296D}">
      <dgm:prSet/>
      <dgm:spPr/>
      <dgm:t>
        <a:bodyPr/>
        <a:lstStyle/>
        <a:p>
          <a:endParaRPr lang="en-US"/>
        </a:p>
      </dgm:t>
    </dgm:pt>
    <dgm:pt modelId="{949B57A5-E771-0945-BA37-F38887451155}">
      <dgm:prSet phldrT="[Texte]"/>
      <dgm:spPr/>
      <dgm:t>
        <a:bodyPr/>
        <a:lstStyle/>
        <a:p>
          <a:r>
            <a:rPr lang="en-US" dirty="0"/>
            <a:t>Gradient</a:t>
          </a:r>
        </a:p>
      </dgm:t>
    </dgm:pt>
    <dgm:pt modelId="{B335CA21-9859-214E-A77B-41FE8490BBB0}" type="parTrans" cxnId="{7272536D-2686-144D-8D5A-640D2AF443A2}">
      <dgm:prSet/>
      <dgm:spPr/>
      <dgm:t>
        <a:bodyPr/>
        <a:lstStyle/>
        <a:p>
          <a:endParaRPr lang="en-US"/>
        </a:p>
      </dgm:t>
    </dgm:pt>
    <dgm:pt modelId="{DBB2370B-E976-FB4A-B1DA-357FCE18617A}" type="sibTrans" cxnId="{7272536D-2686-144D-8D5A-640D2AF443A2}">
      <dgm:prSet/>
      <dgm:spPr/>
      <dgm:t>
        <a:bodyPr/>
        <a:lstStyle/>
        <a:p>
          <a:endParaRPr lang="en-US"/>
        </a:p>
      </dgm:t>
    </dgm:pt>
    <dgm:pt modelId="{B8E73BD4-B68B-CA42-BC47-6D78F3C8EF34}">
      <dgm:prSet phldrT="[Texte]"/>
      <dgm:spPr/>
      <dgm:t>
        <a:bodyPr/>
        <a:lstStyle/>
        <a:p>
          <a:r>
            <a:rPr lang="en-US" dirty="0"/>
            <a:t>Quasi-Newton</a:t>
          </a:r>
        </a:p>
      </dgm:t>
    </dgm:pt>
    <dgm:pt modelId="{BCF209BE-82B0-5C4C-94D8-F478415BDC2B}" type="parTrans" cxnId="{D528A1D5-B395-BB42-B3C1-6EF57F907900}">
      <dgm:prSet/>
      <dgm:spPr/>
      <dgm:t>
        <a:bodyPr/>
        <a:lstStyle/>
        <a:p>
          <a:endParaRPr lang="en-US"/>
        </a:p>
      </dgm:t>
    </dgm:pt>
    <dgm:pt modelId="{0C8C6D41-42EE-4E4A-8193-B23D71354F8D}" type="sibTrans" cxnId="{D528A1D5-B395-BB42-B3C1-6EF57F907900}">
      <dgm:prSet/>
      <dgm:spPr/>
      <dgm:t>
        <a:bodyPr/>
        <a:lstStyle/>
        <a:p>
          <a:endParaRPr lang="en-US"/>
        </a:p>
      </dgm:t>
    </dgm:pt>
    <dgm:pt modelId="{3CB837EE-22F1-9F48-9A65-8C8D0944044B}">
      <dgm:prSet phldrT="[Texte]"/>
      <dgm:spPr/>
      <dgm:t>
        <a:bodyPr/>
        <a:lstStyle/>
        <a:p>
          <a:r>
            <a:rPr lang="en-US" dirty="0" err="1"/>
            <a:t>Méthodes</a:t>
          </a:r>
          <a:r>
            <a:rPr lang="en-US" dirty="0"/>
            <a:t> </a:t>
          </a:r>
          <a:r>
            <a:rPr lang="en-US" dirty="0" err="1"/>
            <a:t>globales</a:t>
          </a:r>
          <a:endParaRPr lang="en-US" dirty="0"/>
        </a:p>
      </dgm:t>
    </dgm:pt>
    <dgm:pt modelId="{279492AC-3F94-BD4A-BAB2-8595B2749EBD}" type="parTrans" cxnId="{DC314BE8-5756-9E4F-BB48-B72A38CF9D37}">
      <dgm:prSet/>
      <dgm:spPr/>
      <dgm:t>
        <a:bodyPr/>
        <a:lstStyle/>
        <a:p>
          <a:endParaRPr lang="en-US"/>
        </a:p>
      </dgm:t>
    </dgm:pt>
    <dgm:pt modelId="{34E983AD-B2EA-9D48-B451-46B455DCA76D}" type="sibTrans" cxnId="{DC314BE8-5756-9E4F-BB48-B72A38CF9D37}">
      <dgm:prSet/>
      <dgm:spPr/>
      <dgm:t>
        <a:bodyPr/>
        <a:lstStyle/>
        <a:p>
          <a:endParaRPr lang="en-US"/>
        </a:p>
      </dgm:t>
    </dgm:pt>
    <dgm:pt modelId="{893B2122-890D-F241-B282-4CF1E66D590B}">
      <dgm:prSet phldrT="[Texte]"/>
      <dgm:spPr/>
      <dgm:t>
        <a:bodyPr/>
        <a:lstStyle/>
        <a:p>
          <a:r>
            <a:rPr lang="en-US" dirty="0"/>
            <a:t>Plan </a:t>
          </a:r>
          <a:r>
            <a:rPr lang="en-US" dirty="0" err="1"/>
            <a:t>d’expériences</a:t>
          </a:r>
          <a:endParaRPr lang="en-US" dirty="0"/>
        </a:p>
      </dgm:t>
    </dgm:pt>
    <dgm:pt modelId="{43F3D610-BF01-E34F-9385-F27B144C13C0}" type="parTrans" cxnId="{1FD756C5-3771-1642-A59B-A652DE18AE08}">
      <dgm:prSet/>
      <dgm:spPr/>
      <dgm:t>
        <a:bodyPr/>
        <a:lstStyle/>
        <a:p>
          <a:endParaRPr lang="en-US"/>
        </a:p>
      </dgm:t>
    </dgm:pt>
    <dgm:pt modelId="{66E3E272-4CD5-F341-9360-3FC71DFF2680}" type="sibTrans" cxnId="{1FD756C5-3771-1642-A59B-A652DE18AE08}">
      <dgm:prSet/>
      <dgm:spPr/>
      <dgm:t>
        <a:bodyPr/>
        <a:lstStyle/>
        <a:p>
          <a:endParaRPr lang="en-US"/>
        </a:p>
      </dgm:t>
    </dgm:pt>
    <dgm:pt modelId="{93987679-E8DC-FC4E-9B74-238319EE2AAE}">
      <dgm:prSet phldrT="[Texte]"/>
      <dgm:spPr>
        <a:solidFill>
          <a:schemeClr val="bg1"/>
        </a:solidFill>
      </dgm:spPr>
      <dgm:t>
        <a:bodyPr/>
        <a:lstStyle/>
        <a:p>
          <a:r>
            <a:rPr lang="en-US" dirty="0"/>
            <a:t>CSP</a:t>
          </a:r>
        </a:p>
      </dgm:t>
    </dgm:pt>
    <dgm:pt modelId="{3C1070DA-3CD4-A647-9F5C-0BA693912FBA}" type="parTrans" cxnId="{2E823B3E-525F-D74C-9490-36DA1C460AC0}">
      <dgm:prSet/>
      <dgm:spPr/>
      <dgm:t>
        <a:bodyPr/>
        <a:lstStyle/>
        <a:p>
          <a:endParaRPr lang="en-US"/>
        </a:p>
      </dgm:t>
    </dgm:pt>
    <dgm:pt modelId="{97690833-2364-484F-9E28-951D53777937}" type="sibTrans" cxnId="{2E823B3E-525F-D74C-9490-36DA1C460AC0}">
      <dgm:prSet/>
      <dgm:spPr/>
      <dgm:t>
        <a:bodyPr/>
        <a:lstStyle/>
        <a:p>
          <a:endParaRPr lang="en-US"/>
        </a:p>
      </dgm:t>
    </dgm:pt>
    <dgm:pt modelId="{5AFDECFB-D1FB-D642-BD7E-176FE8280100}">
      <dgm:prSet phldrT="[Texte]"/>
      <dgm:spPr/>
      <dgm:t>
        <a:bodyPr/>
        <a:lstStyle/>
        <a:p>
          <a:r>
            <a:rPr lang="en-US" dirty="0" err="1"/>
            <a:t>Méthodes</a:t>
          </a:r>
          <a:r>
            <a:rPr lang="en-US" dirty="0"/>
            <a:t> locales</a:t>
          </a:r>
        </a:p>
      </dgm:t>
    </dgm:pt>
    <dgm:pt modelId="{77A479CD-535E-464A-831B-70063324294E}" type="parTrans" cxnId="{DA896153-149F-CA48-A738-B981B4E679DF}">
      <dgm:prSet/>
      <dgm:spPr/>
      <dgm:t>
        <a:bodyPr/>
        <a:lstStyle/>
        <a:p>
          <a:endParaRPr lang="fr-FR"/>
        </a:p>
      </dgm:t>
    </dgm:pt>
    <dgm:pt modelId="{FD428200-3C64-8847-9339-D79090F78705}" type="sibTrans" cxnId="{DA896153-149F-CA48-A738-B981B4E679DF}">
      <dgm:prSet/>
      <dgm:spPr/>
      <dgm:t>
        <a:bodyPr/>
        <a:lstStyle/>
        <a:p>
          <a:endParaRPr lang="fr-FR"/>
        </a:p>
      </dgm:t>
    </dgm:pt>
    <dgm:pt modelId="{9575E9B0-C2C8-6348-9A34-DA2F544D8BEC}">
      <dgm:prSet phldrT="[Texte]"/>
      <dgm:spPr/>
      <dgm:t>
        <a:bodyPr/>
        <a:lstStyle/>
        <a:p>
          <a:r>
            <a:rPr lang="en-US" dirty="0"/>
            <a:t>Direction </a:t>
          </a:r>
          <a:r>
            <a:rPr lang="en-US" dirty="0" err="1"/>
            <a:t>conjuguée</a:t>
          </a:r>
          <a:endParaRPr lang="en-US" dirty="0"/>
        </a:p>
      </dgm:t>
    </dgm:pt>
    <dgm:pt modelId="{6C4C023A-535F-D243-A043-2F69CEADF6E2}" type="parTrans" cxnId="{3B51C5A4-96DF-A64C-838B-8C7DF2D0C5A5}">
      <dgm:prSet/>
      <dgm:spPr/>
      <dgm:t>
        <a:bodyPr/>
        <a:lstStyle/>
        <a:p>
          <a:endParaRPr lang="fr-FR"/>
        </a:p>
      </dgm:t>
    </dgm:pt>
    <dgm:pt modelId="{9566D173-6B38-334F-8A0D-EEC4544917FA}" type="sibTrans" cxnId="{3B51C5A4-96DF-A64C-838B-8C7DF2D0C5A5}">
      <dgm:prSet/>
      <dgm:spPr/>
      <dgm:t>
        <a:bodyPr/>
        <a:lstStyle/>
        <a:p>
          <a:endParaRPr lang="fr-FR"/>
        </a:p>
      </dgm:t>
    </dgm:pt>
    <dgm:pt modelId="{1475C79E-634E-1043-A854-62103685407D}" type="pres">
      <dgm:prSet presAssocID="{F9762FF6-B274-8E44-8FD7-131364C14C7D}" presName="hierChild1" presStyleCnt="0">
        <dgm:presLayoutVars>
          <dgm:orgChart val="1"/>
          <dgm:chPref val="1"/>
          <dgm:dir/>
          <dgm:animOne val="branch"/>
          <dgm:animLvl val="lvl"/>
          <dgm:resizeHandles/>
        </dgm:presLayoutVars>
      </dgm:prSet>
      <dgm:spPr/>
    </dgm:pt>
    <dgm:pt modelId="{DD48CD55-D8CC-244F-87A6-EB66CFC7BB3A}" type="pres">
      <dgm:prSet presAssocID="{BABFB58B-5744-624A-8246-A21BDF6C044B}" presName="hierRoot1" presStyleCnt="0">
        <dgm:presLayoutVars>
          <dgm:hierBranch val="init"/>
        </dgm:presLayoutVars>
      </dgm:prSet>
      <dgm:spPr/>
    </dgm:pt>
    <dgm:pt modelId="{141BF8C2-AB47-4049-8709-DC755A8A2B55}" type="pres">
      <dgm:prSet presAssocID="{BABFB58B-5744-624A-8246-A21BDF6C044B}" presName="rootComposite1" presStyleCnt="0"/>
      <dgm:spPr/>
    </dgm:pt>
    <dgm:pt modelId="{78824BD8-C7D1-F640-9C48-D566C4652740}" type="pres">
      <dgm:prSet presAssocID="{BABFB58B-5744-624A-8246-A21BDF6C044B}" presName="rootText1" presStyleLbl="node0" presStyleIdx="0" presStyleCnt="1">
        <dgm:presLayoutVars>
          <dgm:chPref val="3"/>
        </dgm:presLayoutVars>
      </dgm:prSet>
      <dgm:spPr/>
    </dgm:pt>
    <dgm:pt modelId="{A2B649F3-6C35-6540-AD83-F4CF4907E838}" type="pres">
      <dgm:prSet presAssocID="{BABFB58B-5744-624A-8246-A21BDF6C044B}" presName="rootConnector1" presStyleLbl="node1" presStyleIdx="0" presStyleCnt="0"/>
      <dgm:spPr/>
    </dgm:pt>
    <dgm:pt modelId="{43EDBAE2-E326-5F45-89EA-B92AA310FE84}" type="pres">
      <dgm:prSet presAssocID="{BABFB58B-5744-624A-8246-A21BDF6C044B}" presName="hierChild2" presStyleCnt="0"/>
      <dgm:spPr/>
    </dgm:pt>
    <dgm:pt modelId="{DE37FAE4-81ED-6B46-8758-8C776BC91890}" type="pres">
      <dgm:prSet presAssocID="{8F969DE9-D5DF-FD4C-BC1A-8B6C1D9BA494}" presName="Name37" presStyleLbl="parChTrans1D2" presStyleIdx="0" presStyleCnt="2"/>
      <dgm:spPr/>
    </dgm:pt>
    <dgm:pt modelId="{CF741DE3-A04E-3B4A-8B18-49026B77F755}" type="pres">
      <dgm:prSet presAssocID="{4C7A6F73-DE8C-B045-99B6-4A316243D72E}" presName="hierRoot2" presStyleCnt="0">
        <dgm:presLayoutVars>
          <dgm:hierBranch val="init"/>
        </dgm:presLayoutVars>
      </dgm:prSet>
      <dgm:spPr/>
    </dgm:pt>
    <dgm:pt modelId="{C0D682F0-BCFB-9748-A5EB-6CA8E8547287}" type="pres">
      <dgm:prSet presAssocID="{4C7A6F73-DE8C-B045-99B6-4A316243D72E}" presName="rootComposite" presStyleCnt="0"/>
      <dgm:spPr/>
    </dgm:pt>
    <dgm:pt modelId="{938BA249-0AF9-604E-87F6-8E32805BC17B}" type="pres">
      <dgm:prSet presAssocID="{4C7A6F73-DE8C-B045-99B6-4A316243D72E}" presName="rootText" presStyleLbl="node2" presStyleIdx="0" presStyleCnt="2" custLinFactNeighborY="43214">
        <dgm:presLayoutVars>
          <dgm:chPref val="3"/>
        </dgm:presLayoutVars>
      </dgm:prSet>
      <dgm:spPr/>
    </dgm:pt>
    <dgm:pt modelId="{B6543BE6-17C5-3849-B833-9D3B6E8E843F}" type="pres">
      <dgm:prSet presAssocID="{4C7A6F73-DE8C-B045-99B6-4A316243D72E}" presName="rootConnector" presStyleLbl="node2" presStyleIdx="0" presStyleCnt="2"/>
      <dgm:spPr/>
    </dgm:pt>
    <dgm:pt modelId="{B2A4C73F-CA43-C94C-B839-D33F9B12CF45}" type="pres">
      <dgm:prSet presAssocID="{4C7A6F73-DE8C-B045-99B6-4A316243D72E}" presName="hierChild4" presStyleCnt="0"/>
      <dgm:spPr/>
    </dgm:pt>
    <dgm:pt modelId="{D2FBF5C1-0BFE-8B40-BA7F-F8A086D58896}" type="pres">
      <dgm:prSet presAssocID="{4C555E45-02B7-D54E-A010-2AE8711AF76A}" presName="Name37" presStyleLbl="parChTrans1D3" presStyleIdx="0" presStyleCnt="6"/>
      <dgm:spPr/>
    </dgm:pt>
    <dgm:pt modelId="{82B02E85-D407-D142-A6AB-AA67C896A676}" type="pres">
      <dgm:prSet presAssocID="{25D192B9-3E3F-2D4C-BC2C-7E10E9E6C1D8}" presName="hierRoot2" presStyleCnt="0">
        <dgm:presLayoutVars>
          <dgm:hierBranch val="init"/>
        </dgm:presLayoutVars>
      </dgm:prSet>
      <dgm:spPr/>
    </dgm:pt>
    <dgm:pt modelId="{C2B44A18-391F-1A41-A64A-8334894E5373}" type="pres">
      <dgm:prSet presAssocID="{25D192B9-3E3F-2D4C-BC2C-7E10E9E6C1D8}" presName="rootComposite" presStyleCnt="0"/>
      <dgm:spPr/>
    </dgm:pt>
    <dgm:pt modelId="{8196D656-6A9C-9F4B-89FC-92BB03E3C4A3}" type="pres">
      <dgm:prSet presAssocID="{25D192B9-3E3F-2D4C-BC2C-7E10E9E6C1D8}" presName="rootText" presStyleLbl="node3" presStyleIdx="0" presStyleCnt="6" custLinFactNeighborX="-84268" custLinFactNeighborY="43490">
        <dgm:presLayoutVars>
          <dgm:chPref val="3"/>
        </dgm:presLayoutVars>
      </dgm:prSet>
      <dgm:spPr/>
    </dgm:pt>
    <dgm:pt modelId="{C32A408E-91D8-8E47-989D-D106C0BD716A}" type="pres">
      <dgm:prSet presAssocID="{25D192B9-3E3F-2D4C-BC2C-7E10E9E6C1D8}" presName="rootConnector" presStyleLbl="node3" presStyleIdx="0" presStyleCnt="6"/>
      <dgm:spPr/>
    </dgm:pt>
    <dgm:pt modelId="{AB9DB11C-68CE-C54E-B0AB-278295A9A2D7}" type="pres">
      <dgm:prSet presAssocID="{25D192B9-3E3F-2D4C-BC2C-7E10E9E6C1D8}" presName="hierChild4" presStyleCnt="0"/>
      <dgm:spPr/>
    </dgm:pt>
    <dgm:pt modelId="{372A24D8-0F73-8E42-979B-AC187547D6E0}" type="pres">
      <dgm:prSet presAssocID="{77A479CD-535E-464A-831B-70063324294E}" presName="Name37" presStyleLbl="parChTrans1D4" presStyleIdx="0" presStyleCnt="7"/>
      <dgm:spPr/>
    </dgm:pt>
    <dgm:pt modelId="{1BF21BE6-CBDB-3843-A8FE-F20844F79814}" type="pres">
      <dgm:prSet presAssocID="{5AFDECFB-D1FB-D642-BD7E-176FE8280100}" presName="hierRoot2" presStyleCnt="0">
        <dgm:presLayoutVars>
          <dgm:hierBranch val="init"/>
        </dgm:presLayoutVars>
      </dgm:prSet>
      <dgm:spPr/>
    </dgm:pt>
    <dgm:pt modelId="{4002E50F-4B1D-9349-81D8-4BB442F31CDC}" type="pres">
      <dgm:prSet presAssocID="{5AFDECFB-D1FB-D642-BD7E-176FE8280100}" presName="rootComposite" presStyleCnt="0"/>
      <dgm:spPr/>
    </dgm:pt>
    <dgm:pt modelId="{76CEB9C3-E104-A842-A908-9BA642C818CC}" type="pres">
      <dgm:prSet presAssocID="{5AFDECFB-D1FB-D642-BD7E-176FE8280100}" presName="rootText" presStyleLbl="node4" presStyleIdx="0" presStyleCnt="7" custScaleX="82645" custLinFactNeighborX="-84156" custLinFactNeighborY="42779">
        <dgm:presLayoutVars>
          <dgm:chPref val="3"/>
        </dgm:presLayoutVars>
      </dgm:prSet>
      <dgm:spPr/>
    </dgm:pt>
    <dgm:pt modelId="{461C830A-DA9F-3F4E-923D-42E711B7C755}" type="pres">
      <dgm:prSet presAssocID="{5AFDECFB-D1FB-D642-BD7E-176FE8280100}" presName="rootConnector" presStyleLbl="node4" presStyleIdx="0" presStyleCnt="7"/>
      <dgm:spPr/>
    </dgm:pt>
    <dgm:pt modelId="{D7D8300F-3720-1E4F-AD22-673C86E3737F}" type="pres">
      <dgm:prSet presAssocID="{5AFDECFB-D1FB-D642-BD7E-176FE8280100}" presName="hierChild4" presStyleCnt="0"/>
      <dgm:spPr/>
    </dgm:pt>
    <dgm:pt modelId="{3AFD196D-6E4A-B549-9402-9F50818B4C7B}" type="pres">
      <dgm:prSet presAssocID="{B335CA21-9859-214E-A77B-41FE8490BBB0}" presName="Name37" presStyleLbl="parChTrans1D4" presStyleIdx="1" presStyleCnt="7"/>
      <dgm:spPr/>
    </dgm:pt>
    <dgm:pt modelId="{809CDFA9-D972-5D4A-98BC-3244DCDFFDBB}" type="pres">
      <dgm:prSet presAssocID="{949B57A5-E771-0945-BA37-F38887451155}" presName="hierRoot2" presStyleCnt="0">
        <dgm:presLayoutVars>
          <dgm:hierBranch val="init"/>
        </dgm:presLayoutVars>
      </dgm:prSet>
      <dgm:spPr/>
    </dgm:pt>
    <dgm:pt modelId="{4D17DC0F-ED86-274A-8F4F-FDE316A51D39}" type="pres">
      <dgm:prSet presAssocID="{949B57A5-E771-0945-BA37-F38887451155}" presName="rootComposite" presStyleCnt="0"/>
      <dgm:spPr/>
    </dgm:pt>
    <dgm:pt modelId="{5EC7C5B3-6B65-C348-875C-1D5D2C8FC4D0}" type="pres">
      <dgm:prSet presAssocID="{949B57A5-E771-0945-BA37-F38887451155}" presName="rootText" presStyleLbl="node4" presStyleIdx="1" presStyleCnt="7" custLinFactNeighborY="43214">
        <dgm:presLayoutVars>
          <dgm:chPref val="3"/>
        </dgm:presLayoutVars>
      </dgm:prSet>
      <dgm:spPr/>
    </dgm:pt>
    <dgm:pt modelId="{2B784EBA-14E2-934E-9536-AA9F723116B8}" type="pres">
      <dgm:prSet presAssocID="{949B57A5-E771-0945-BA37-F38887451155}" presName="rootConnector" presStyleLbl="node4" presStyleIdx="1" presStyleCnt="7"/>
      <dgm:spPr/>
    </dgm:pt>
    <dgm:pt modelId="{20817698-DDF4-6F4A-AD14-86FBBA870413}" type="pres">
      <dgm:prSet presAssocID="{949B57A5-E771-0945-BA37-F38887451155}" presName="hierChild4" presStyleCnt="0"/>
      <dgm:spPr/>
    </dgm:pt>
    <dgm:pt modelId="{62AEE9A4-4E80-414F-9C00-4CA58AD85FDD}" type="pres">
      <dgm:prSet presAssocID="{949B57A5-E771-0945-BA37-F38887451155}" presName="hierChild5" presStyleCnt="0"/>
      <dgm:spPr/>
    </dgm:pt>
    <dgm:pt modelId="{75791419-CC3E-944C-8664-5FAC0A31E2B4}" type="pres">
      <dgm:prSet presAssocID="{837D34E8-EE34-7645-9D6D-0D25D9F2EC0B}" presName="Name37" presStyleLbl="parChTrans1D4" presStyleIdx="2" presStyleCnt="7"/>
      <dgm:spPr/>
    </dgm:pt>
    <dgm:pt modelId="{4A0C0C65-0818-1345-9C80-570D7A6531BA}" type="pres">
      <dgm:prSet presAssocID="{8B0B02F8-9F0F-294D-BADD-46DFDD17E924}" presName="hierRoot2" presStyleCnt="0">
        <dgm:presLayoutVars>
          <dgm:hierBranch val="init"/>
        </dgm:presLayoutVars>
      </dgm:prSet>
      <dgm:spPr/>
    </dgm:pt>
    <dgm:pt modelId="{5ED3FC02-26D7-094C-8797-F3392E4C0EBD}" type="pres">
      <dgm:prSet presAssocID="{8B0B02F8-9F0F-294D-BADD-46DFDD17E924}" presName="rootComposite" presStyleCnt="0"/>
      <dgm:spPr/>
    </dgm:pt>
    <dgm:pt modelId="{45458B10-0491-D340-8C7C-D5CC616B3669}" type="pres">
      <dgm:prSet presAssocID="{8B0B02F8-9F0F-294D-BADD-46DFDD17E924}" presName="rootText" presStyleLbl="node4" presStyleIdx="2" presStyleCnt="7" custLinFactNeighborY="43214">
        <dgm:presLayoutVars>
          <dgm:chPref val="3"/>
        </dgm:presLayoutVars>
      </dgm:prSet>
      <dgm:spPr/>
    </dgm:pt>
    <dgm:pt modelId="{21F57E2E-EAD2-5948-878F-9855888873D7}" type="pres">
      <dgm:prSet presAssocID="{8B0B02F8-9F0F-294D-BADD-46DFDD17E924}" presName="rootConnector" presStyleLbl="node4" presStyleIdx="2" presStyleCnt="7"/>
      <dgm:spPr/>
    </dgm:pt>
    <dgm:pt modelId="{090574BB-F5DA-004A-9664-2DD272ED0B23}" type="pres">
      <dgm:prSet presAssocID="{8B0B02F8-9F0F-294D-BADD-46DFDD17E924}" presName="hierChild4" presStyleCnt="0"/>
      <dgm:spPr/>
    </dgm:pt>
    <dgm:pt modelId="{1CF86706-5B2F-5C43-A395-FEF9E5993FF7}" type="pres">
      <dgm:prSet presAssocID="{8B0B02F8-9F0F-294D-BADD-46DFDD17E924}" presName="hierChild5" presStyleCnt="0"/>
      <dgm:spPr/>
    </dgm:pt>
    <dgm:pt modelId="{1FEF433C-163D-DD4B-B525-925F44D62395}" type="pres">
      <dgm:prSet presAssocID="{BCF209BE-82B0-5C4C-94D8-F478415BDC2B}" presName="Name37" presStyleLbl="parChTrans1D4" presStyleIdx="3" presStyleCnt="7"/>
      <dgm:spPr/>
    </dgm:pt>
    <dgm:pt modelId="{9EE22F6A-A07A-264B-86F0-02E4DB9C17F1}" type="pres">
      <dgm:prSet presAssocID="{B8E73BD4-B68B-CA42-BC47-6D78F3C8EF34}" presName="hierRoot2" presStyleCnt="0">
        <dgm:presLayoutVars>
          <dgm:hierBranch val="init"/>
        </dgm:presLayoutVars>
      </dgm:prSet>
      <dgm:spPr/>
    </dgm:pt>
    <dgm:pt modelId="{ED8A98FB-D3B8-164F-BA3B-1BE87E74ACD0}" type="pres">
      <dgm:prSet presAssocID="{B8E73BD4-B68B-CA42-BC47-6D78F3C8EF34}" presName="rootComposite" presStyleCnt="0"/>
      <dgm:spPr/>
    </dgm:pt>
    <dgm:pt modelId="{06380184-5F4D-CC4F-8E82-411710FF55B2}" type="pres">
      <dgm:prSet presAssocID="{B8E73BD4-B68B-CA42-BC47-6D78F3C8EF34}" presName="rootText" presStyleLbl="node4" presStyleIdx="3" presStyleCnt="7" custLinFactNeighborY="29473">
        <dgm:presLayoutVars>
          <dgm:chPref val="3"/>
        </dgm:presLayoutVars>
      </dgm:prSet>
      <dgm:spPr/>
    </dgm:pt>
    <dgm:pt modelId="{A3053106-702B-A045-A801-33FF6FD3859C}" type="pres">
      <dgm:prSet presAssocID="{B8E73BD4-B68B-CA42-BC47-6D78F3C8EF34}" presName="rootConnector" presStyleLbl="node4" presStyleIdx="3" presStyleCnt="7"/>
      <dgm:spPr/>
    </dgm:pt>
    <dgm:pt modelId="{E8BE6CDF-F679-4E47-94AE-D5D155FD014C}" type="pres">
      <dgm:prSet presAssocID="{B8E73BD4-B68B-CA42-BC47-6D78F3C8EF34}" presName="hierChild4" presStyleCnt="0"/>
      <dgm:spPr/>
    </dgm:pt>
    <dgm:pt modelId="{69E05F78-5E1C-144A-8FD3-8B540517D62B}" type="pres">
      <dgm:prSet presAssocID="{B8E73BD4-B68B-CA42-BC47-6D78F3C8EF34}" presName="hierChild5" presStyleCnt="0"/>
      <dgm:spPr/>
    </dgm:pt>
    <dgm:pt modelId="{D164BBE1-33AF-5E49-82A3-5296A7262D65}" type="pres">
      <dgm:prSet presAssocID="{6C4C023A-535F-D243-A043-2F69CEADF6E2}" presName="Name37" presStyleLbl="parChTrans1D4" presStyleIdx="4" presStyleCnt="7"/>
      <dgm:spPr/>
    </dgm:pt>
    <dgm:pt modelId="{469FB54B-1647-1642-BD45-4B9D279750BD}" type="pres">
      <dgm:prSet presAssocID="{9575E9B0-C2C8-6348-9A34-DA2F544D8BEC}" presName="hierRoot2" presStyleCnt="0">
        <dgm:presLayoutVars>
          <dgm:hierBranch val="init"/>
        </dgm:presLayoutVars>
      </dgm:prSet>
      <dgm:spPr/>
    </dgm:pt>
    <dgm:pt modelId="{9E388BD0-2019-1C43-882A-C0E2FC89E30F}" type="pres">
      <dgm:prSet presAssocID="{9575E9B0-C2C8-6348-9A34-DA2F544D8BEC}" presName="rootComposite" presStyleCnt="0"/>
      <dgm:spPr/>
    </dgm:pt>
    <dgm:pt modelId="{D6587D4D-B4FF-DC48-AD6A-AE6CA7617476}" type="pres">
      <dgm:prSet presAssocID="{9575E9B0-C2C8-6348-9A34-DA2F544D8BEC}" presName="rootText" presStyleLbl="node4" presStyleIdx="4" presStyleCnt="7" custLinFactNeighborY="14770">
        <dgm:presLayoutVars>
          <dgm:chPref val="3"/>
        </dgm:presLayoutVars>
      </dgm:prSet>
      <dgm:spPr/>
    </dgm:pt>
    <dgm:pt modelId="{122712A2-7C77-5242-B85A-B67DA93CC089}" type="pres">
      <dgm:prSet presAssocID="{9575E9B0-C2C8-6348-9A34-DA2F544D8BEC}" presName="rootConnector" presStyleLbl="node4" presStyleIdx="4" presStyleCnt="7"/>
      <dgm:spPr/>
    </dgm:pt>
    <dgm:pt modelId="{40F0D85F-AD83-9346-AECA-5168633C5D6C}" type="pres">
      <dgm:prSet presAssocID="{9575E9B0-C2C8-6348-9A34-DA2F544D8BEC}" presName="hierChild4" presStyleCnt="0"/>
      <dgm:spPr/>
    </dgm:pt>
    <dgm:pt modelId="{BB99B869-D7FD-5D4A-8FBF-4F1972038F97}" type="pres">
      <dgm:prSet presAssocID="{9575E9B0-C2C8-6348-9A34-DA2F544D8BEC}" presName="hierChild5" presStyleCnt="0"/>
      <dgm:spPr/>
    </dgm:pt>
    <dgm:pt modelId="{6983CCC5-DFFE-D743-B137-33CE069C91C6}" type="pres">
      <dgm:prSet presAssocID="{5AFDECFB-D1FB-D642-BD7E-176FE8280100}" presName="hierChild5" presStyleCnt="0"/>
      <dgm:spPr/>
    </dgm:pt>
    <dgm:pt modelId="{3CB45D41-5BE7-E847-89C3-313028EE64EA}" type="pres">
      <dgm:prSet presAssocID="{25D192B9-3E3F-2D4C-BC2C-7E10E9E6C1D8}" presName="hierChild5" presStyleCnt="0"/>
      <dgm:spPr/>
    </dgm:pt>
    <dgm:pt modelId="{98918D1C-3993-3940-B546-EC5100C66246}" type="pres">
      <dgm:prSet presAssocID="{279492AC-3F94-BD4A-BAB2-8595B2749EBD}" presName="Name37" presStyleLbl="parChTrans1D3" presStyleIdx="1" presStyleCnt="6"/>
      <dgm:spPr/>
    </dgm:pt>
    <dgm:pt modelId="{F6D6E855-8096-D040-B549-D2C945D78F3F}" type="pres">
      <dgm:prSet presAssocID="{3CB837EE-22F1-9F48-9A65-8C8D0944044B}" presName="hierRoot2" presStyleCnt="0">
        <dgm:presLayoutVars>
          <dgm:hierBranch val="init"/>
        </dgm:presLayoutVars>
      </dgm:prSet>
      <dgm:spPr/>
    </dgm:pt>
    <dgm:pt modelId="{E121CD87-FECE-5648-8613-AADFFDEB257A}" type="pres">
      <dgm:prSet presAssocID="{3CB837EE-22F1-9F48-9A65-8C8D0944044B}" presName="rootComposite" presStyleCnt="0"/>
      <dgm:spPr/>
    </dgm:pt>
    <dgm:pt modelId="{A0E904D5-99C0-E14E-9936-C3DFA201AB3A}" type="pres">
      <dgm:prSet presAssocID="{3CB837EE-22F1-9F48-9A65-8C8D0944044B}" presName="rootText" presStyleLbl="node3" presStyleIdx="1" presStyleCnt="6" custLinFactNeighborY="43214">
        <dgm:presLayoutVars>
          <dgm:chPref val="3"/>
        </dgm:presLayoutVars>
      </dgm:prSet>
      <dgm:spPr/>
    </dgm:pt>
    <dgm:pt modelId="{ECC6ABA7-E024-5046-B3EB-A16D4137018E}" type="pres">
      <dgm:prSet presAssocID="{3CB837EE-22F1-9F48-9A65-8C8D0944044B}" presName="rootConnector" presStyleLbl="node3" presStyleIdx="1" presStyleCnt="6"/>
      <dgm:spPr/>
    </dgm:pt>
    <dgm:pt modelId="{C0A24E1E-98DC-2340-8221-91D102524438}" type="pres">
      <dgm:prSet presAssocID="{3CB837EE-22F1-9F48-9A65-8C8D0944044B}" presName="hierChild4" presStyleCnt="0"/>
      <dgm:spPr/>
    </dgm:pt>
    <dgm:pt modelId="{08B47EB1-64EC-AE49-8583-CD28E40E9813}" type="pres">
      <dgm:prSet presAssocID="{43F3D610-BF01-E34F-9385-F27B144C13C0}" presName="Name37" presStyleLbl="parChTrans1D4" presStyleIdx="5" presStyleCnt="7"/>
      <dgm:spPr/>
    </dgm:pt>
    <dgm:pt modelId="{D982BF78-BD01-224B-A159-653929A1B748}" type="pres">
      <dgm:prSet presAssocID="{893B2122-890D-F241-B282-4CF1E66D590B}" presName="hierRoot2" presStyleCnt="0">
        <dgm:presLayoutVars>
          <dgm:hierBranch val="init"/>
        </dgm:presLayoutVars>
      </dgm:prSet>
      <dgm:spPr/>
    </dgm:pt>
    <dgm:pt modelId="{02DCC670-39E6-C543-AB77-4B87EBB833DC}" type="pres">
      <dgm:prSet presAssocID="{893B2122-890D-F241-B282-4CF1E66D590B}" presName="rootComposite" presStyleCnt="0"/>
      <dgm:spPr/>
    </dgm:pt>
    <dgm:pt modelId="{1CD6FFDB-60E8-4A46-A224-B5AD8648FD58}" type="pres">
      <dgm:prSet presAssocID="{893B2122-890D-F241-B282-4CF1E66D590B}" presName="rootText" presStyleLbl="node4" presStyleIdx="5" presStyleCnt="7" custLinFactNeighborY="43214">
        <dgm:presLayoutVars>
          <dgm:chPref val="3"/>
        </dgm:presLayoutVars>
      </dgm:prSet>
      <dgm:spPr/>
    </dgm:pt>
    <dgm:pt modelId="{B84BD03E-D740-484A-B48C-60AEB143F67C}" type="pres">
      <dgm:prSet presAssocID="{893B2122-890D-F241-B282-4CF1E66D590B}" presName="rootConnector" presStyleLbl="node4" presStyleIdx="5" presStyleCnt="7"/>
      <dgm:spPr/>
    </dgm:pt>
    <dgm:pt modelId="{F0E04452-17D5-8D49-B05B-F2891507ADDB}" type="pres">
      <dgm:prSet presAssocID="{893B2122-890D-F241-B282-4CF1E66D590B}" presName="hierChild4" presStyleCnt="0"/>
      <dgm:spPr/>
    </dgm:pt>
    <dgm:pt modelId="{D91720ED-A742-6E46-84EA-5FC999BDC250}" type="pres">
      <dgm:prSet presAssocID="{893B2122-890D-F241-B282-4CF1E66D590B}" presName="hierChild5" presStyleCnt="0"/>
      <dgm:spPr/>
    </dgm:pt>
    <dgm:pt modelId="{52928C9A-4C4F-9E47-A523-9077678CA951}" type="pres">
      <dgm:prSet presAssocID="{3C1070DA-3CD4-A647-9F5C-0BA693912FBA}" presName="Name37" presStyleLbl="parChTrans1D4" presStyleIdx="6" presStyleCnt="7"/>
      <dgm:spPr/>
    </dgm:pt>
    <dgm:pt modelId="{E16F2BD8-3B5E-4C45-B3FB-A1F43D8C1C22}" type="pres">
      <dgm:prSet presAssocID="{93987679-E8DC-FC4E-9B74-238319EE2AAE}" presName="hierRoot2" presStyleCnt="0">
        <dgm:presLayoutVars>
          <dgm:hierBranch val="init"/>
        </dgm:presLayoutVars>
      </dgm:prSet>
      <dgm:spPr/>
    </dgm:pt>
    <dgm:pt modelId="{993DECA2-BE12-B64F-8139-03DAD440C5E9}" type="pres">
      <dgm:prSet presAssocID="{93987679-E8DC-FC4E-9B74-238319EE2AAE}" presName="rootComposite" presStyleCnt="0"/>
      <dgm:spPr/>
    </dgm:pt>
    <dgm:pt modelId="{23A3F534-F84D-3A4B-AAA8-6D9D48DC586C}" type="pres">
      <dgm:prSet presAssocID="{93987679-E8DC-FC4E-9B74-238319EE2AAE}" presName="rootText" presStyleLbl="node4" presStyleIdx="6" presStyleCnt="7" custLinFactNeighborY="43214">
        <dgm:presLayoutVars>
          <dgm:chPref val="3"/>
        </dgm:presLayoutVars>
      </dgm:prSet>
      <dgm:spPr/>
    </dgm:pt>
    <dgm:pt modelId="{883EDAF0-7CEA-6948-B007-40302D143FB8}" type="pres">
      <dgm:prSet presAssocID="{93987679-E8DC-FC4E-9B74-238319EE2AAE}" presName="rootConnector" presStyleLbl="node4" presStyleIdx="6" presStyleCnt="7"/>
      <dgm:spPr/>
    </dgm:pt>
    <dgm:pt modelId="{BD735C62-86B8-9A41-9228-C049A1A0F661}" type="pres">
      <dgm:prSet presAssocID="{93987679-E8DC-FC4E-9B74-238319EE2AAE}" presName="hierChild4" presStyleCnt="0"/>
      <dgm:spPr/>
    </dgm:pt>
    <dgm:pt modelId="{6BF6F1AF-3621-0C44-BDF7-68444F09A18E}" type="pres">
      <dgm:prSet presAssocID="{93987679-E8DC-FC4E-9B74-238319EE2AAE}" presName="hierChild5" presStyleCnt="0"/>
      <dgm:spPr/>
    </dgm:pt>
    <dgm:pt modelId="{77162685-BCC5-FC40-82EC-2640634312CC}" type="pres">
      <dgm:prSet presAssocID="{3CB837EE-22F1-9F48-9A65-8C8D0944044B}" presName="hierChild5" presStyleCnt="0"/>
      <dgm:spPr/>
    </dgm:pt>
    <dgm:pt modelId="{ACA2940B-84BA-2041-B1DE-239B37114704}" type="pres">
      <dgm:prSet presAssocID="{4C7A6F73-DE8C-B045-99B6-4A316243D72E}" presName="hierChild5" presStyleCnt="0"/>
      <dgm:spPr/>
    </dgm:pt>
    <dgm:pt modelId="{12D899E6-D1F3-D44E-9D78-5DE2A5328F85}" type="pres">
      <dgm:prSet presAssocID="{235D7054-59CC-AB41-AD1A-B1F2E62F63EA}" presName="Name37" presStyleLbl="parChTrans1D2" presStyleIdx="1" presStyleCnt="2"/>
      <dgm:spPr/>
    </dgm:pt>
    <dgm:pt modelId="{9C6861CD-C20F-D944-AC72-6F9657EFCA44}" type="pres">
      <dgm:prSet presAssocID="{08440A78-578F-4346-8D06-47A79B524AFF}" presName="hierRoot2" presStyleCnt="0">
        <dgm:presLayoutVars>
          <dgm:hierBranch val="init"/>
        </dgm:presLayoutVars>
      </dgm:prSet>
      <dgm:spPr/>
    </dgm:pt>
    <dgm:pt modelId="{42CCFFD8-9DFC-DC4E-A38C-107ED141F94B}" type="pres">
      <dgm:prSet presAssocID="{08440A78-578F-4346-8D06-47A79B524AFF}" presName="rootComposite" presStyleCnt="0"/>
      <dgm:spPr/>
    </dgm:pt>
    <dgm:pt modelId="{EE026C9D-A4EC-DD4E-ACFC-EB769F6FB022}" type="pres">
      <dgm:prSet presAssocID="{08440A78-578F-4346-8D06-47A79B524AFF}" presName="rootText" presStyleLbl="node2" presStyleIdx="1" presStyleCnt="2" custLinFactNeighborX="31612" custLinFactNeighborY="41865">
        <dgm:presLayoutVars>
          <dgm:chPref val="3"/>
        </dgm:presLayoutVars>
      </dgm:prSet>
      <dgm:spPr/>
    </dgm:pt>
    <dgm:pt modelId="{CB164BEC-BF13-F44F-9A51-244C4C90B6E4}" type="pres">
      <dgm:prSet presAssocID="{08440A78-578F-4346-8D06-47A79B524AFF}" presName="rootConnector" presStyleLbl="node2" presStyleIdx="1" presStyleCnt="2"/>
      <dgm:spPr/>
    </dgm:pt>
    <dgm:pt modelId="{E91A4191-822A-A64A-B95B-83FD531A1EBE}" type="pres">
      <dgm:prSet presAssocID="{08440A78-578F-4346-8D06-47A79B524AFF}" presName="hierChild4" presStyleCnt="0"/>
      <dgm:spPr/>
    </dgm:pt>
    <dgm:pt modelId="{2A628AB9-3658-B74F-B3BB-4595B6DF1CA3}" type="pres">
      <dgm:prSet presAssocID="{0C839439-CC43-7A48-98A3-CB7F6B78D108}" presName="Name37" presStyleLbl="parChTrans1D3" presStyleIdx="2" presStyleCnt="6"/>
      <dgm:spPr/>
    </dgm:pt>
    <dgm:pt modelId="{7E098F30-3FED-314C-900F-6CA512BAB870}" type="pres">
      <dgm:prSet presAssocID="{96200E87-152E-EC40-8206-51CDBC9A954E}" presName="hierRoot2" presStyleCnt="0">
        <dgm:presLayoutVars>
          <dgm:hierBranch val="init"/>
        </dgm:presLayoutVars>
      </dgm:prSet>
      <dgm:spPr/>
    </dgm:pt>
    <dgm:pt modelId="{10F7BDA2-5C70-EA4E-AD77-7D2FF6D7D76E}" type="pres">
      <dgm:prSet presAssocID="{96200E87-152E-EC40-8206-51CDBC9A954E}" presName="rootComposite" presStyleCnt="0"/>
      <dgm:spPr/>
    </dgm:pt>
    <dgm:pt modelId="{971F2C8D-D773-D646-9851-84C43DD6E4D0}" type="pres">
      <dgm:prSet presAssocID="{96200E87-152E-EC40-8206-51CDBC9A954E}" presName="rootText" presStyleLbl="node3" presStyleIdx="2" presStyleCnt="6" custLinFactNeighborX="88795" custLinFactNeighborY="33747">
        <dgm:presLayoutVars>
          <dgm:chPref val="3"/>
        </dgm:presLayoutVars>
      </dgm:prSet>
      <dgm:spPr/>
    </dgm:pt>
    <dgm:pt modelId="{371BAEB2-8EDA-FC48-81D6-F0EC6669B627}" type="pres">
      <dgm:prSet presAssocID="{96200E87-152E-EC40-8206-51CDBC9A954E}" presName="rootConnector" presStyleLbl="node3" presStyleIdx="2" presStyleCnt="6"/>
      <dgm:spPr/>
    </dgm:pt>
    <dgm:pt modelId="{78770F3F-D2C8-E646-B473-9EB8070DAADA}" type="pres">
      <dgm:prSet presAssocID="{96200E87-152E-EC40-8206-51CDBC9A954E}" presName="hierChild4" presStyleCnt="0"/>
      <dgm:spPr/>
    </dgm:pt>
    <dgm:pt modelId="{A7D07C95-3D1D-924D-BF4A-75562DE0FB66}" type="pres">
      <dgm:prSet presAssocID="{96200E87-152E-EC40-8206-51CDBC9A954E}" presName="hierChild5" presStyleCnt="0"/>
      <dgm:spPr/>
    </dgm:pt>
    <dgm:pt modelId="{4A37FA1E-C60B-5C4C-9AFB-F8E0574D9622}" type="pres">
      <dgm:prSet presAssocID="{758F8124-E837-9045-BEC6-4E3577207D17}" presName="Name37" presStyleLbl="parChTrans1D3" presStyleIdx="3" presStyleCnt="6"/>
      <dgm:spPr/>
    </dgm:pt>
    <dgm:pt modelId="{0FEB0C3D-D58D-4448-8840-3A3E85643493}" type="pres">
      <dgm:prSet presAssocID="{D7F52C49-D109-AC4B-B09D-0412F11E6D79}" presName="hierRoot2" presStyleCnt="0">
        <dgm:presLayoutVars>
          <dgm:hierBranch val="init"/>
        </dgm:presLayoutVars>
      </dgm:prSet>
      <dgm:spPr/>
    </dgm:pt>
    <dgm:pt modelId="{3EEE64BA-69D5-9A48-8491-DC6BD26FF3E9}" type="pres">
      <dgm:prSet presAssocID="{D7F52C49-D109-AC4B-B09D-0412F11E6D79}" presName="rootComposite" presStyleCnt="0"/>
      <dgm:spPr/>
    </dgm:pt>
    <dgm:pt modelId="{874F8A02-1984-6C45-A68D-2FCDE1917F79}" type="pres">
      <dgm:prSet presAssocID="{D7F52C49-D109-AC4B-B09D-0412F11E6D79}" presName="rootText" presStyleLbl="node3" presStyleIdx="3" presStyleCnt="6" custLinFactNeighborX="90288" custLinFactNeighborY="8893">
        <dgm:presLayoutVars>
          <dgm:chPref val="3"/>
        </dgm:presLayoutVars>
      </dgm:prSet>
      <dgm:spPr/>
    </dgm:pt>
    <dgm:pt modelId="{6DA44992-296A-104A-A5D0-E57EE88A4D95}" type="pres">
      <dgm:prSet presAssocID="{D7F52C49-D109-AC4B-B09D-0412F11E6D79}" presName="rootConnector" presStyleLbl="node3" presStyleIdx="3" presStyleCnt="6"/>
      <dgm:spPr/>
    </dgm:pt>
    <dgm:pt modelId="{0EF20963-BDF7-8D48-A1EE-1A32A8E4BAD0}" type="pres">
      <dgm:prSet presAssocID="{D7F52C49-D109-AC4B-B09D-0412F11E6D79}" presName="hierChild4" presStyleCnt="0"/>
      <dgm:spPr/>
    </dgm:pt>
    <dgm:pt modelId="{CB87D8A3-D031-C848-982B-595C594AFC7A}" type="pres">
      <dgm:prSet presAssocID="{D7F52C49-D109-AC4B-B09D-0412F11E6D79}" presName="hierChild5" presStyleCnt="0"/>
      <dgm:spPr/>
    </dgm:pt>
    <dgm:pt modelId="{3C3061D3-B3A5-DF47-BD2A-7A11BC1DF3DD}" type="pres">
      <dgm:prSet presAssocID="{3E7C21DD-BF80-034C-9D57-6161256D77C0}" presName="Name37" presStyleLbl="parChTrans1D3" presStyleIdx="4" presStyleCnt="6"/>
      <dgm:spPr/>
    </dgm:pt>
    <dgm:pt modelId="{884B2580-644F-EF4F-9117-195987087A9B}" type="pres">
      <dgm:prSet presAssocID="{5AC2DDAF-C656-EB4F-9D8E-76043F7557CD}" presName="hierRoot2" presStyleCnt="0">
        <dgm:presLayoutVars>
          <dgm:hierBranch val="init"/>
        </dgm:presLayoutVars>
      </dgm:prSet>
      <dgm:spPr/>
    </dgm:pt>
    <dgm:pt modelId="{862B1BA4-5CAC-1C4C-97AF-E48FF9457FC3}" type="pres">
      <dgm:prSet presAssocID="{5AC2DDAF-C656-EB4F-9D8E-76043F7557CD}" presName="rootComposite" presStyleCnt="0"/>
      <dgm:spPr/>
    </dgm:pt>
    <dgm:pt modelId="{2FC4FB68-A679-9648-92E1-829D4A6340F0}" type="pres">
      <dgm:prSet presAssocID="{5AC2DDAF-C656-EB4F-9D8E-76043F7557CD}" presName="rootText" presStyleLbl="node3" presStyleIdx="4" presStyleCnt="6" custLinFactNeighborX="90288" custLinFactNeighborY="775">
        <dgm:presLayoutVars>
          <dgm:chPref val="3"/>
        </dgm:presLayoutVars>
      </dgm:prSet>
      <dgm:spPr/>
    </dgm:pt>
    <dgm:pt modelId="{63AA741E-9DF9-204B-816C-6BBA9E4EC2B7}" type="pres">
      <dgm:prSet presAssocID="{5AC2DDAF-C656-EB4F-9D8E-76043F7557CD}" presName="rootConnector" presStyleLbl="node3" presStyleIdx="4" presStyleCnt="6"/>
      <dgm:spPr/>
    </dgm:pt>
    <dgm:pt modelId="{D60DB597-EAE7-E84E-96FD-64A89B28557A}" type="pres">
      <dgm:prSet presAssocID="{5AC2DDAF-C656-EB4F-9D8E-76043F7557CD}" presName="hierChild4" presStyleCnt="0"/>
      <dgm:spPr/>
    </dgm:pt>
    <dgm:pt modelId="{B8DED464-F6D4-834A-955E-5CC38D5D0491}" type="pres">
      <dgm:prSet presAssocID="{5AC2DDAF-C656-EB4F-9D8E-76043F7557CD}" presName="hierChild5" presStyleCnt="0"/>
      <dgm:spPr/>
    </dgm:pt>
    <dgm:pt modelId="{A653D893-902E-1A4B-8F35-EA5B61CA5464}" type="pres">
      <dgm:prSet presAssocID="{5EE0C900-8E2D-F649-B589-F021FB27627E}" presName="Name37" presStyleLbl="parChTrans1D3" presStyleIdx="5" presStyleCnt="6"/>
      <dgm:spPr/>
    </dgm:pt>
    <dgm:pt modelId="{69C34C75-3BE6-4D41-B829-29D9AEE82F8D}" type="pres">
      <dgm:prSet presAssocID="{6FE0288F-EADB-1A47-AF40-83CAA40E5E27}" presName="hierRoot2" presStyleCnt="0">
        <dgm:presLayoutVars>
          <dgm:hierBranch val="init"/>
        </dgm:presLayoutVars>
      </dgm:prSet>
      <dgm:spPr/>
    </dgm:pt>
    <dgm:pt modelId="{308C16DC-7F33-E84D-9F46-9E27C982D69B}" type="pres">
      <dgm:prSet presAssocID="{6FE0288F-EADB-1A47-AF40-83CAA40E5E27}" presName="rootComposite" presStyleCnt="0"/>
      <dgm:spPr/>
    </dgm:pt>
    <dgm:pt modelId="{9B72CF34-A673-3C4F-B0D3-47D25D380D29}" type="pres">
      <dgm:prSet presAssocID="{6FE0288F-EADB-1A47-AF40-83CAA40E5E27}" presName="rootText" presStyleLbl="node3" presStyleIdx="5" presStyleCnt="6" custLinFactNeighborX="90920" custLinFactNeighborY="-27891">
        <dgm:presLayoutVars>
          <dgm:chPref val="3"/>
        </dgm:presLayoutVars>
      </dgm:prSet>
      <dgm:spPr/>
    </dgm:pt>
    <dgm:pt modelId="{D2D26739-1742-A346-85DE-6676122C4EC2}" type="pres">
      <dgm:prSet presAssocID="{6FE0288F-EADB-1A47-AF40-83CAA40E5E27}" presName="rootConnector" presStyleLbl="node3" presStyleIdx="5" presStyleCnt="6"/>
      <dgm:spPr/>
    </dgm:pt>
    <dgm:pt modelId="{2F608DF1-0F6F-9846-B89C-686471FE2089}" type="pres">
      <dgm:prSet presAssocID="{6FE0288F-EADB-1A47-AF40-83CAA40E5E27}" presName="hierChild4" presStyleCnt="0"/>
      <dgm:spPr/>
    </dgm:pt>
    <dgm:pt modelId="{94753ADE-85BA-1C44-96F1-8DB7320C91FE}" type="pres">
      <dgm:prSet presAssocID="{6FE0288F-EADB-1A47-AF40-83CAA40E5E27}" presName="hierChild5" presStyleCnt="0"/>
      <dgm:spPr/>
    </dgm:pt>
    <dgm:pt modelId="{7A6AD29D-16AD-A245-8EE0-8418FAE85026}" type="pres">
      <dgm:prSet presAssocID="{08440A78-578F-4346-8D06-47A79B524AFF}" presName="hierChild5" presStyleCnt="0"/>
      <dgm:spPr/>
    </dgm:pt>
    <dgm:pt modelId="{38C8A6D8-174F-F14D-90FD-CF8F66324DEC}" type="pres">
      <dgm:prSet presAssocID="{BABFB58B-5744-624A-8246-A21BDF6C044B}" presName="hierChild3" presStyleCnt="0"/>
      <dgm:spPr/>
    </dgm:pt>
  </dgm:ptLst>
  <dgm:cxnLst>
    <dgm:cxn modelId="{4BC53406-E923-41CE-A355-8C78B951FBF7}" type="presOf" srcId="{5AFDECFB-D1FB-D642-BD7E-176FE8280100}" destId="{461C830A-DA9F-3F4E-923D-42E711B7C755}" srcOrd="1" destOrd="0" presId="urn:microsoft.com/office/officeart/2005/8/layout/orgChart1"/>
    <dgm:cxn modelId="{55033C0B-1A05-4A74-9D73-8B54A02DFC5C}" type="presOf" srcId="{77A479CD-535E-464A-831B-70063324294E}" destId="{372A24D8-0F73-8E42-979B-AC187547D6E0}" srcOrd="0" destOrd="0" presId="urn:microsoft.com/office/officeart/2005/8/layout/orgChart1"/>
    <dgm:cxn modelId="{EFA85010-86B4-4B56-A976-BA5C7D8584AD}" type="presOf" srcId="{8B0B02F8-9F0F-294D-BADD-46DFDD17E924}" destId="{45458B10-0491-D340-8C7C-D5CC616B3669}" srcOrd="0" destOrd="0" presId="urn:microsoft.com/office/officeart/2005/8/layout/orgChart1"/>
    <dgm:cxn modelId="{A881A815-DD41-476D-AE29-C6654D581121}" type="presOf" srcId="{5AC2DDAF-C656-EB4F-9D8E-76043F7557CD}" destId="{63AA741E-9DF9-204B-816C-6BBA9E4EC2B7}" srcOrd="1" destOrd="0" presId="urn:microsoft.com/office/officeart/2005/8/layout/orgChart1"/>
    <dgm:cxn modelId="{63E53718-4EC6-4C70-B48F-B226E13837AA}" type="presOf" srcId="{4C7A6F73-DE8C-B045-99B6-4A316243D72E}" destId="{938BA249-0AF9-604E-87F6-8E32805BC17B}" srcOrd="0" destOrd="0" presId="urn:microsoft.com/office/officeart/2005/8/layout/orgChart1"/>
    <dgm:cxn modelId="{6101821B-E92A-4397-B8CF-3567A49921BB}" type="presOf" srcId="{D7F52C49-D109-AC4B-B09D-0412F11E6D79}" destId="{6DA44992-296A-104A-A5D0-E57EE88A4D95}" srcOrd="1" destOrd="0" presId="urn:microsoft.com/office/officeart/2005/8/layout/orgChart1"/>
    <dgm:cxn modelId="{BDE42E1C-3780-4213-8244-F0697BEC5E0A}" type="presOf" srcId="{F9762FF6-B274-8E44-8FD7-131364C14C7D}" destId="{1475C79E-634E-1043-A854-62103685407D}" srcOrd="0" destOrd="0" presId="urn:microsoft.com/office/officeart/2005/8/layout/orgChart1"/>
    <dgm:cxn modelId="{E03B551C-2258-4508-B199-3AF9AB5C2BA0}" type="presOf" srcId="{BABFB58B-5744-624A-8246-A21BDF6C044B}" destId="{A2B649F3-6C35-6540-AD83-F4CF4907E838}" srcOrd="1" destOrd="0" presId="urn:microsoft.com/office/officeart/2005/8/layout/orgChart1"/>
    <dgm:cxn modelId="{F5B1AF26-555D-4BF2-A88B-659F75E5840F}" type="presOf" srcId="{4C7A6F73-DE8C-B045-99B6-4A316243D72E}" destId="{B6543BE6-17C5-3849-B833-9D3B6E8E843F}" srcOrd="1" destOrd="0" presId="urn:microsoft.com/office/officeart/2005/8/layout/orgChart1"/>
    <dgm:cxn modelId="{F1C44727-09B4-4247-8CC6-3780C7AB97A2}" type="presOf" srcId="{8B0B02F8-9F0F-294D-BADD-46DFDD17E924}" destId="{21F57E2E-EAD2-5948-878F-9855888873D7}" srcOrd="1" destOrd="0" presId="urn:microsoft.com/office/officeart/2005/8/layout/orgChart1"/>
    <dgm:cxn modelId="{DF1CB12A-67A9-4C12-908D-B8B8AEE76BE0}" type="presOf" srcId="{B8E73BD4-B68B-CA42-BC47-6D78F3C8EF34}" destId="{A3053106-702B-A045-A801-33FF6FD3859C}" srcOrd="1" destOrd="0" presId="urn:microsoft.com/office/officeart/2005/8/layout/orgChart1"/>
    <dgm:cxn modelId="{96A55E30-79E5-433A-A506-0C70CC11585D}" type="presOf" srcId="{B8E73BD4-B68B-CA42-BC47-6D78F3C8EF34}" destId="{06380184-5F4D-CC4F-8E82-411710FF55B2}" srcOrd="0" destOrd="0" presId="urn:microsoft.com/office/officeart/2005/8/layout/orgChart1"/>
    <dgm:cxn modelId="{863D7E31-2D02-4DF3-94A1-6E6AE0E4A766}" type="presOf" srcId="{08440A78-578F-4346-8D06-47A79B524AFF}" destId="{CB164BEC-BF13-F44F-9A51-244C4C90B6E4}" srcOrd="1" destOrd="0" presId="urn:microsoft.com/office/officeart/2005/8/layout/orgChart1"/>
    <dgm:cxn modelId="{8570FB31-17CD-4435-B0C0-E53B19A5C351}" type="presOf" srcId="{6FE0288F-EADB-1A47-AF40-83CAA40E5E27}" destId="{9B72CF34-A673-3C4F-B0D3-47D25D380D29}" srcOrd="0" destOrd="0" presId="urn:microsoft.com/office/officeart/2005/8/layout/orgChart1"/>
    <dgm:cxn modelId="{0D47BB32-C54D-4D46-8A10-183DD393C032}" type="presOf" srcId="{949B57A5-E771-0945-BA37-F38887451155}" destId="{2B784EBA-14E2-934E-9536-AA9F723116B8}" srcOrd="1" destOrd="0" presId="urn:microsoft.com/office/officeart/2005/8/layout/orgChart1"/>
    <dgm:cxn modelId="{7A6E5433-30BE-42C9-A36C-FFDACDA5B43D}" type="presOf" srcId="{5AFDECFB-D1FB-D642-BD7E-176FE8280100}" destId="{76CEB9C3-E104-A842-A908-9BA642C818CC}" srcOrd="0" destOrd="0" presId="urn:microsoft.com/office/officeart/2005/8/layout/orgChart1"/>
    <dgm:cxn modelId="{63A7F43A-B8B5-464C-AE9D-19024079F364}" type="presOf" srcId="{43F3D610-BF01-E34F-9385-F27B144C13C0}" destId="{08B47EB1-64EC-AE49-8583-CD28E40E9813}" srcOrd="0" destOrd="0" presId="urn:microsoft.com/office/officeart/2005/8/layout/orgChart1"/>
    <dgm:cxn modelId="{2E823B3E-525F-D74C-9490-36DA1C460AC0}" srcId="{3CB837EE-22F1-9F48-9A65-8C8D0944044B}" destId="{93987679-E8DC-FC4E-9B74-238319EE2AAE}" srcOrd="1" destOrd="0" parTransId="{3C1070DA-3CD4-A647-9F5C-0BA693912FBA}" sibTransId="{97690833-2364-484F-9E28-951D53777937}"/>
    <dgm:cxn modelId="{0B720F5E-4D35-44FF-A609-CBA55854C7F9}" type="presOf" srcId="{9575E9B0-C2C8-6348-9A34-DA2F544D8BEC}" destId="{D6587D4D-B4FF-DC48-AD6A-AE6CA7617476}" srcOrd="0" destOrd="0" presId="urn:microsoft.com/office/officeart/2005/8/layout/orgChart1"/>
    <dgm:cxn modelId="{0FE57941-FD2E-4D33-BF05-24CE0AF8DEBA}" type="presOf" srcId="{96200E87-152E-EC40-8206-51CDBC9A954E}" destId="{371BAEB2-8EDA-FC48-81D6-F0EC6669B627}" srcOrd="1" destOrd="0" presId="urn:microsoft.com/office/officeart/2005/8/layout/orgChart1"/>
    <dgm:cxn modelId="{E0D36047-3D65-478F-A378-8F7DD9EA05C9}" type="presOf" srcId="{25D192B9-3E3F-2D4C-BC2C-7E10E9E6C1D8}" destId="{8196D656-6A9C-9F4B-89FC-92BB03E3C4A3}" srcOrd="0" destOrd="0" presId="urn:microsoft.com/office/officeart/2005/8/layout/orgChart1"/>
    <dgm:cxn modelId="{FEA15167-4984-4BD8-A197-1A2BEBB7E47D}" type="presOf" srcId="{6C4C023A-535F-D243-A043-2F69CEADF6E2}" destId="{D164BBE1-33AF-5E49-82A3-5296A7262D65}" srcOrd="0" destOrd="0" presId="urn:microsoft.com/office/officeart/2005/8/layout/orgChart1"/>
    <dgm:cxn modelId="{8C95FC47-F77E-644E-8658-2B058FB13DF2}" srcId="{BABFB58B-5744-624A-8246-A21BDF6C044B}" destId="{4C7A6F73-DE8C-B045-99B6-4A316243D72E}" srcOrd="0" destOrd="0" parTransId="{8F969DE9-D5DF-FD4C-BC1A-8B6C1D9BA494}" sibTransId="{95F9BF5E-5B8C-D745-AF6E-2F0BB031E1A2}"/>
    <dgm:cxn modelId="{647CCB6A-9D32-458C-BA42-1DAB12BCE085}" type="presOf" srcId="{758F8124-E837-9045-BEC6-4E3577207D17}" destId="{4A37FA1E-C60B-5C4C-9AFB-F8E0574D9622}" srcOrd="0" destOrd="0" presId="urn:microsoft.com/office/officeart/2005/8/layout/orgChart1"/>
    <dgm:cxn modelId="{1B86CD6C-041A-4C6E-A8C6-6B1E142CE769}" type="presOf" srcId="{96200E87-152E-EC40-8206-51CDBC9A954E}" destId="{971F2C8D-D773-D646-9851-84C43DD6E4D0}" srcOrd="0" destOrd="0" presId="urn:microsoft.com/office/officeart/2005/8/layout/orgChart1"/>
    <dgm:cxn modelId="{6078F66C-29E9-45CE-A9F2-9AF14124341B}" type="presOf" srcId="{893B2122-890D-F241-B282-4CF1E66D590B}" destId="{B84BD03E-D740-484A-B48C-60AEB143F67C}" srcOrd="1" destOrd="0" presId="urn:microsoft.com/office/officeart/2005/8/layout/orgChart1"/>
    <dgm:cxn modelId="{7272536D-2686-144D-8D5A-640D2AF443A2}" srcId="{5AFDECFB-D1FB-D642-BD7E-176FE8280100}" destId="{949B57A5-E771-0945-BA37-F38887451155}" srcOrd="0" destOrd="0" parTransId="{B335CA21-9859-214E-A77B-41FE8490BBB0}" sibTransId="{DBB2370B-E976-FB4A-B1DA-357FCE18617A}"/>
    <dgm:cxn modelId="{CE4A336E-056F-4C00-AC10-2CCCD8104E10}" type="presOf" srcId="{BCF209BE-82B0-5C4C-94D8-F478415BDC2B}" destId="{1FEF433C-163D-DD4B-B525-925F44D62395}" srcOrd="0" destOrd="0" presId="urn:microsoft.com/office/officeart/2005/8/layout/orgChart1"/>
    <dgm:cxn modelId="{7631ED70-B90A-40B8-88E7-14E8DC966EB8}" type="presOf" srcId="{6FE0288F-EADB-1A47-AF40-83CAA40E5E27}" destId="{D2D26739-1742-A346-85DE-6676122C4EC2}" srcOrd="1" destOrd="0" presId="urn:microsoft.com/office/officeart/2005/8/layout/orgChart1"/>
    <dgm:cxn modelId="{4F922471-C9B9-4692-B4F2-012FB91D92C6}" type="presOf" srcId="{B335CA21-9859-214E-A77B-41FE8490BBB0}" destId="{3AFD196D-6E4A-B549-9402-9F50818B4C7B}" srcOrd="0" destOrd="0" presId="urn:microsoft.com/office/officeart/2005/8/layout/orgChart1"/>
    <dgm:cxn modelId="{DA896153-149F-CA48-A738-B981B4E679DF}" srcId="{25D192B9-3E3F-2D4C-BC2C-7E10E9E6C1D8}" destId="{5AFDECFB-D1FB-D642-BD7E-176FE8280100}" srcOrd="0" destOrd="0" parTransId="{77A479CD-535E-464A-831B-70063324294E}" sibTransId="{FD428200-3C64-8847-9339-D79090F78705}"/>
    <dgm:cxn modelId="{9D50BE5A-F66B-4B46-BC86-530E2DE14E3C}" type="presOf" srcId="{235D7054-59CC-AB41-AD1A-B1F2E62F63EA}" destId="{12D899E6-D1F3-D44E-9D78-5DE2A5328F85}" srcOrd="0" destOrd="0" presId="urn:microsoft.com/office/officeart/2005/8/layout/orgChart1"/>
    <dgm:cxn modelId="{0F40BF7A-192D-1F4E-8876-0F18460D3F6D}" srcId="{08440A78-578F-4346-8D06-47A79B524AFF}" destId="{D7F52C49-D109-AC4B-B09D-0412F11E6D79}" srcOrd="1" destOrd="0" parTransId="{758F8124-E837-9045-BEC6-4E3577207D17}" sibTransId="{873B3157-4A02-6643-B99C-B31FDD085045}"/>
    <dgm:cxn modelId="{8436267C-C951-4D08-ABB2-93295712386E}" type="presOf" srcId="{8F969DE9-D5DF-FD4C-BC1A-8B6C1D9BA494}" destId="{DE37FAE4-81ED-6B46-8758-8C776BC91890}" srcOrd="0" destOrd="0" presId="urn:microsoft.com/office/officeart/2005/8/layout/orgChart1"/>
    <dgm:cxn modelId="{81AD6B7E-AC51-498E-908B-870A7A62810D}" type="presOf" srcId="{3CB837EE-22F1-9F48-9A65-8C8D0944044B}" destId="{ECC6ABA7-E024-5046-B3EB-A16D4137018E}" srcOrd="1" destOrd="0" presId="urn:microsoft.com/office/officeart/2005/8/layout/orgChart1"/>
    <dgm:cxn modelId="{40EC797E-D92B-4D2D-BE0A-FE5A2274CD40}" type="presOf" srcId="{BABFB58B-5744-624A-8246-A21BDF6C044B}" destId="{78824BD8-C7D1-F640-9C48-D566C4652740}" srcOrd="0" destOrd="0" presId="urn:microsoft.com/office/officeart/2005/8/layout/orgChart1"/>
    <dgm:cxn modelId="{F5084C88-CD80-4194-8BBC-E0D208BC1FFC}" type="presOf" srcId="{0C839439-CC43-7A48-98A3-CB7F6B78D108}" destId="{2A628AB9-3658-B74F-B3BB-4595B6DF1CA3}" srcOrd="0" destOrd="0" presId="urn:microsoft.com/office/officeart/2005/8/layout/orgChart1"/>
    <dgm:cxn modelId="{B4097E8A-CA66-3244-B107-1663EB2536D2}" srcId="{08440A78-578F-4346-8D06-47A79B524AFF}" destId="{96200E87-152E-EC40-8206-51CDBC9A954E}" srcOrd="0" destOrd="0" parTransId="{0C839439-CC43-7A48-98A3-CB7F6B78D108}" sibTransId="{F2831C03-4C97-5A4E-BBCA-E66BEEF303D4}"/>
    <dgm:cxn modelId="{D1C6C98D-915F-FA4E-81E9-D52AFCD17F26}" srcId="{F9762FF6-B274-8E44-8FD7-131364C14C7D}" destId="{BABFB58B-5744-624A-8246-A21BDF6C044B}" srcOrd="0" destOrd="0" parTransId="{1E6AA262-ED39-D54A-889A-3D3B094B0E83}" sibTransId="{97CC000D-47B6-DB47-AC5A-D4B68C92668A}"/>
    <dgm:cxn modelId="{B21EB994-47AF-8B43-ADB0-37BFC384C2E4}" srcId="{4C7A6F73-DE8C-B045-99B6-4A316243D72E}" destId="{25D192B9-3E3F-2D4C-BC2C-7E10E9E6C1D8}" srcOrd="0" destOrd="0" parTransId="{4C555E45-02B7-D54E-A010-2AE8711AF76A}" sibTransId="{3D406875-37CE-7C4B-9F97-6419629B164A}"/>
    <dgm:cxn modelId="{8E8AAC9B-6476-4973-B929-F4A140F99F40}" type="presOf" srcId="{93987679-E8DC-FC4E-9B74-238319EE2AAE}" destId="{883EDAF0-7CEA-6948-B007-40302D143FB8}" srcOrd="1" destOrd="0" presId="urn:microsoft.com/office/officeart/2005/8/layout/orgChart1"/>
    <dgm:cxn modelId="{075DBAA3-CF85-DF4C-8B26-5EF0A1BF593E}" srcId="{08440A78-578F-4346-8D06-47A79B524AFF}" destId="{5AC2DDAF-C656-EB4F-9D8E-76043F7557CD}" srcOrd="2" destOrd="0" parTransId="{3E7C21DD-BF80-034C-9D57-6161256D77C0}" sibTransId="{718715D6-3B00-604F-AC05-2C56C0540F63}"/>
    <dgm:cxn modelId="{3B51C5A4-96DF-A64C-838B-8C7DF2D0C5A5}" srcId="{5AFDECFB-D1FB-D642-BD7E-176FE8280100}" destId="{9575E9B0-C2C8-6348-9A34-DA2F544D8BEC}" srcOrd="3" destOrd="0" parTransId="{6C4C023A-535F-D243-A043-2F69CEADF6E2}" sibTransId="{9566D173-6B38-334F-8A0D-EEC4544917FA}"/>
    <dgm:cxn modelId="{7EAA2AA5-4C59-4FD4-862D-ADD4AA4B1716}" type="presOf" srcId="{5AC2DDAF-C656-EB4F-9D8E-76043F7557CD}" destId="{2FC4FB68-A679-9648-92E1-829D4A6340F0}" srcOrd="0" destOrd="0" presId="urn:microsoft.com/office/officeart/2005/8/layout/orgChart1"/>
    <dgm:cxn modelId="{3FAB95A7-5925-4D48-A06C-E4BA429F0BFD}" srcId="{BABFB58B-5744-624A-8246-A21BDF6C044B}" destId="{08440A78-578F-4346-8D06-47A79B524AFF}" srcOrd="1" destOrd="0" parTransId="{235D7054-59CC-AB41-AD1A-B1F2E62F63EA}" sibTransId="{62BFF0FC-3885-F441-994E-05A202CB794A}"/>
    <dgm:cxn modelId="{88DF33A9-94D4-47C1-917D-E9A679B83C1F}" type="presOf" srcId="{837D34E8-EE34-7645-9D6D-0D25D9F2EC0B}" destId="{75791419-CC3E-944C-8664-5FAC0A31E2B4}" srcOrd="0" destOrd="0" presId="urn:microsoft.com/office/officeart/2005/8/layout/orgChart1"/>
    <dgm:cxn modelId="{C1C349AA-CD3C-4647-B328-A7D0909EACA2}" type="presOf" srcId="{949B57A5-E771-0945-BA37-F38887451155}" destId="{5EC7C5B3-6B65-C348-875C-1D5D2C8FC4D0}" srcOrd="0" destOrd="0" presId="urn:microsoft.com/office/officeart/2005/8/layout/orgChart1"/>
    <dgm:cxn modelId="{EEC469AC-E1E3-4742-8D1C-0A7829A811C4}" type="presOf" srcId="{25D192B9-3E3F-2D4C-BC2C-7E10E9E6C1D8}" destId="{C32A408E-91D8-8E47-989D-D106C0BD716A}" srcOrd="1" destOrd="0" presId="urn:microsoft.com/office/officeart/2005/8/layout/orgChart1"/>
    <dgm:cxn modelId="{A57082AD-054E-42EF-AD86-F372D8F460EA}" type="presOf" srcId="{9575E9B0-C2C8-6348-9A34-DA2F544D8BEC}" destId="{122712A2-7C77-5242-B85A-B67DA93CC089}" srcOrd="1" destOrd="0" presId="urn:microsoft.com/office/officeart/2005/8/layout/orgChart1"/>
    <dgm:cxn modelId="{81296CAE-F6F8-46EB-8EB3-A65B39BAF80E}" type="presOf" srcId="{3E7C21DD-BF80-034C-9D57-6161256D77C0}" destId="{3C3061D3-B3A5-DF47-BD2A-7A11BC1DF3DD}" srcOrd="0" destOrd="0" presId="urn:microsoft.com/office/officeart/2005/8/layout/orgChart1"/>
    <dgm:cxn modelId="{468D2DB1-45A3-446A-BFB8-DBBDAEC61A56}" type="presOf" srcId="{3CB837EE-22F1-9F48-9A65-8C8D0944044B}" destId="{A0E904D5-99C0-E14E-9936-C3DFA201AB3A}" srcOrd="0" destOrd="0" presId="urn:microsoft.com/office/officeart/2005/8/layout/orgChart1"/>
    <dgm:cxn modelId="{CDB510BB-93FB-41EB-8818-FF69B96B1BA2}" type="presOf" srcId="{279492AC-3F94-BD4A-BAB2-8595B2749EBD}" destId="{98918D1C-3993-3940-B546-EC5100C66246}" srcOrd="0" destOrd="0" presId="urn:microsoft.com/office/officeart/2005/8/layout/orgChart1"/>
    <dgm:cxn modelId="{C2E3CCBB-BB29-4C22-ACC8-462BEF796CFC}" type="presOf" srcId="{5EE0C900-8E2D-F649-B589-F021FB27627E}" destId="{A653D893-902E-1A4B-8F35-EA5B61CA5464}" srcOrd="0" destOrd="0" presId="urn:microsoft.com/office/officeart/2005/8/layout/orgChart1"/>
    <dgm:cxn modelId="{9BCA7ABD-9DC4-401F-BFE9-7A8A56510EC8}" type="presOf" srcId="{893B2122-890D-F241-B282-4CF1E66D590B}" destId="{1CD6FFDB-60E8-4A46-A224-B5AD8648FD58}" srcOrd="0" destOrd="0" presId="urn:microsoft.com/office/officeart/2005/8/layout/orgChart1"/>
    <dgm:cxn modelId="{1FD756C5-3771-1642-A59B-A652DE18AE08}" srcId="{3CB837EE-22F1-9F48-9A65-8C8D0944044B}" destId="{893B2122-890D-F241-B282-4CF1E66D590B}" srcOrd="0" destOrd="0" parTransId="{43F3D610-BF01-E34F-9385-F27B144C13C0}" sibTransId="{66E3E272-4CD5-F341-9360-3FC71DFF2680}"/>
    <dgm:cxn modelId="{6FD8B7C6-ACF0-408E-9D0C-027B561AF20B}" type="presOf" srcId="{3C1070DA-3CD4-A647-9F5C-0BA693912FBA}" destId="{52928C9A-4C4F-9E47-A523-9077678CA951}" srcOrd="0" destOrd="0" presId="urn:microsoft.com/office/officeart/2005/8/layout/orgChart1"/>
    <dgm:cxn modelId="{D528A1D5-B395-BB42-B3C1-6EF57F907900}" srcId="{5AFDECFB-D1FB-D642-BD7E-176FE8280100}" destId="{B8E73BD4-B68B-CA42-BC47-6D78F3C8EF34}" srcOrd="2" destOrd="0" parTransId="{BCF209BE-82B0-5C4C-94D8-F478415BDC2B}" sibTransId="{0C8C6D41-42EE-4E4A-8193-B23D71354F8D}"/>
    <dgm:cxn modelId="{DC314BE8-5756-9E4F-BB48-B72A38CF9D37}" srcId="{4C7A6F73-DE8C-B045-99B6-4A316243D72E}" destId="{3CB837EE-22F1-9F48-9A65-8C8D0944044B}" srcOrd="1" destOrd="0" parTransId="{279492AC-3F94-BD4A-BAB2-8595B2749EBD}" sibTransId="{34E983AD-B2EA-9D48-B451-46B455DCA76D}"/>
    <dgm:cxn modelId="{641B46EC-35BE-439B-B48A-D01E6B90A1DF}" type="presOf" srcId="{D7F52C49-D109-AC4B-B09D-0412F11E6D79}" destId="{874F8A02-1984-6C45-A68D-2FCDE1917F79}" srcOrd="0" destOrd="0" presId="urn:microsoft.com/office/officeart/2005/8/layout/orgChart1"/>
    <dgm:cxn modelId="{8AAFB0F1-1444-0348-99D1-E6558C88296D}" srcId="{5AFDECFB-D1FB-D642-BD7E-176FE8280100}" destId="{8B0B02F8-9F0F-294D-BADD-46DFDD17E924}" srcOrd="1" destOrd="0" parTransId="{837D34E8-EE34-7645-9D6D-0D25D9F2EC0B}" sibTransId="{E649C818-B539-A94A-9C2E-8C36CB241657}"/>
    <dgm:cxn modelId="{219C44F5-BD5C-5440-B91B-386A98409B62}" srcId="{08440A78-578F-4346-8D06-47A79B524AFF}" destId="{6FE0288F-EADB-1A47-AF40-83CAA40E5E27}" srcOrd="3" destOrd="0" parTransId="{5EE0C900-8E2D-F649-B589-F021FB27627E}" sibTransId="{49F4DA08-C40F-8046-BFA4-E58B69B3EC6F}"/>
    <dgm:cxn modelId="{FA759AF7-3845-4DF9-AFD8-158152E452F8}" type="presOf" srcId="{4C555E45-02B7-D54E-A010-2AE8711AF76A}" destId="{D2FBF5C1-0BFE-8B40-BA7F-F8A086D58896}" srcOrd="0" destOrd="0" presId="urn:microsoft.com/office/officeart/2005/8/layout/orgChart1"/>
    <dgm:cxn modelId="{F89384FA-CBF6-427F-905A-66886D38672A}" type="presOf" srcId="{93987679-E8DC-FC4E-9B74-238319EE2AAE}" destId="{23A3F534-F84D-3A4B-AAA8-6D9D48DC586C}" srcOrd="0" destOrd="0" presId="urn:microsoft.com/office/officeart/2005/8/layout/orgChart1"/>
    <dgm:cxn modelId="{3DDDCCFE-D7C0-49D4-B61E-50FBEBBCFC63}" type="presOf" srcId="{08440A78-578F-4346-8D06-47A79B524AFF}" destId="{EE026C9D-A4EC-DD4E-ACFC-EB769F6FB022}" srcOrd="0" destOrd="0" presId="urn:microsoft.com/office/officeart/2005/8/layout/orgChart1"/>
    <dgm:cxn modelId="{1A165269-E36C-41F1-A5AC-B642B6B1A7E0}" type="presParOf" srcId="{1475C79E-634E-1043-A854-62103685407D}" destId="{DD48CD55-D8CC-244F-87A6-EB66CFC7BB3A}" srcOrd="0" destOrd="0" presId="urn:microsoft.com/office/officeart/2005/8/layout/orgChart1"/>
    <dgm:cxn modelId="{CE617564-ECFD-4638-83E8-D9001CA57268}" type="presParOf" srcId="{DD48CD55-D8CC-244F-87A6-EB66CFC7BB3A}" destId="{141BF8C2-AB47-4049-8709-DC755A8A2B55}" srcOrd="0" destOrd="0" presId="urn:microsoft.com/office/officeart/2005/8/layout/orgChart1"/>
    <dgm:cxn modelId="{0DD5118B-6B94-416C-AFE0-F3E3104936BD}" type="presParOf" srcId="{141BF8C2-AB47-4049-8709-DC755A8A2B55}" destId="{78824BD8-C7D1-F640-9C48-D566C4652740}" srcOrd="0" destOrd="0" presId="urn:microsoft.com/office/officeart/2005/8/layout/orgChart1"/>
    <dgm:cxn modelId="{C3C0C4FF-8754-4044-B5C6-0ADEB29B2B14}" type="presParOf" srcId="{141BF8C2-AB47-4049-8709-DC755A8A2B55}" destId="{A2B649F3-6C35-6540-AD83-F4CF4907E838}" srcOrd="1" destOrd="0" presId="urn:microsoft.com/office/officeart/2005/8/layout/orgChart1"/>
    <dgm:cxn modelId="{CDDC8DC9-7C01-44B7-991F-2F3745839716}" type="presParOf" srcId="{DD48CD55-D8CC-244F-87A6-EB66CFC7BB3A}" destId="{43EDBAE2-E326-5F45-89EA-B92AA310FE84}" srcOrd="1" destOrd="0" presId="urn:microsoft.com/office/officeart/2005/8/layout/orgChart1"/>
    <dgm:cxn modelId="{78AF3B3F-DF09-4C32-A61C-807151123477}" type="presParOf" srcId="{43EDBAE2-E326-5F45-89EA-B92AA310FE84}" destId="{DE37FAE4-81ED-6B46-8758-8C776BC91890}" srcOrd="0" destOrd="0" presId="urn:microsoft.com/office/officeart/2005/8/layout/orgChart1"/>
    <dgm:cxn modelId="{6B4493EE-F42F-4B24-B785-15439CFC57E4}" type="presParOf" srcId="{43EDBAE2-E326-5F45-89EA-B92AA310FE84}" destId="{CF741DE3-A04E-3B4A-8B18-49026B77F755}" srcOrd="1" destOrd="0" presId="urn:microsoft.com/office/officeart/2005/8/layout/orgChart1"/>
    <dgm:cxn modelId="{398CD55D-9E76-4220-99C9-0B84B3C4245E}" type="presParOf" srcId="{CF741DE3-A04E-3B4A-8B18-49026B77F755}" destId="{C0D682F0-BCFB-9748-A5EB-6CA8E8547287}" srcOrd="0" destOrd="0" presId="urn:microsoft.com/office/officeart/2005/8/layout/orgChart1"/>
    <dgm:cxn modelId="{23D10F71-A971-48FC-8096-49CE538A3508}" type="presParOf" srcId="{C0D682F0-BCFB-9748-A5EB-6CA8E8547287}" destId="{938BA249-0AF9-604E-87F6-8E32805BC17B}" srcOrd="0" destOrd="0" presId="urn:microsoft.com/office/officeart/2005/8/layout/orgChart1"/>
    <dgm:cxn modelId="{CCEEA062-4CB8-4BB8-A586-76C92957004F}" type="presParOf" srcId="{C0D682F0-BCFB-9748-A5EB-6CA8E8547287}" destId="{B6543BE6-17C5-3849-B833-9D3B6E8E843F}" srcOrd="1" destOrd="0" presId="urn:microsoft.com/office/officeart/2005/8/layout/orgChart1"/>
    <dgm:cxn modelId="{AFB41E3F-2EF8-44D0-8B20-BFAB0020D735}" type="presParOf" srcId="{CF741DE3-A04E-3B4A-8B18-49026B77F755}" destId="{B2A4C73F-CA43-C94C-B839-D33F9B12CF45}" srcOrd="1" destOrd="0" presId="urn:microsoft.com/office/officeart/2005/8/layout/orgChart1"/>
    <dgm:cxn modelId="{F0C73815-62D1-4836-BE39-C64E1BFDEBD9}" type="presParOf" srcId="{B2A4C73F-CA43-C94C-B839-D33F9B12CF45}" destId="{D2FBF5C1-0BFE-8B40-BA7F-F8A086D58896}" srcOrd="0" destOrd="0" presId="urn:microsoft.com/office/officeart/2005/8/layout/orgChart1"/>
    <dgm:cxn modelId="{3495A978-CF05-4C8E-BC50-841BF0344B96}" type="presParOf" srcId="{B2A4C73F-CA43-C94C-B839-D33F9B12CF45}" destId="{82B02E85-D407-D142-A6AB-AA67C896A676}" srcOrd="1" destOrd="0" presId="urn:microsoft.com/office/officeart/2005/8/layout/orgChart1"/>
    <dgm:cxn modelId="{2A414F7F-8AF5-458E-86A8-927F75167138}" type="presParOf" srcId="{82B02E85-D407-D142-A6AB-AA67C896A676}" destId="{C2B44A18-391F-1A41-A64A-8334894E5373}" srcOrd="0" destOrd="0" presId="urn:microsoft.com/office/officeart/2005/8/layout/orgChart1"/>
    <dgm:cxn modelId="{DE41F2C1-B5F2-4799-BAED-2956FB4F737A}" type="presParOf" srcId="{C2B44A18-391F-1A41-A64A-8334894E5373}" destId="{8196D656-6A9C-9F4B-89FC-92BB03E3C4A3}" srcOrd="0" destOrd="0" presId="urn:microsoft.com/office/officeart/2005/8/layout/orgChart1"/>
    <dgm:cxn modelId="{380F197E-30FD-4985-B79F-F83E90AC93B0}" type="presParOf" srcId="{C2B44A18-391F-1A41-A64A-8334894E5373}" destId="{C32A408E-91D8-8E47-989D-D106C0BD716A}" srcOrd="1" destOrd="0" presId="urn:microsoft.com/office/officeart/2005/8/layout/orgChart1"/>
    <dgm:cxn modelId="{59283665-D968-4998-8E78-D3DDBB4591D9}" type="presParOf" srcId="{82B02E85-D407-D142-A6AB-AA67C896A676}" destId="{AB9DB11C-68CE-C54E-B0AB-278295A9A2D7}" srcOrd="1" destOrd="0" presId="urn:microsoft.com/office/officeart/2005/8/layout/orgChart1"/>
    <dgm:cxn modelId="{BF9D8F28-959F-4878-AFFF-89574086ABEF}" type="presParOf" srcId="{AB9DB11C-68CE-C54E-B0AB-278295A9A2D7}" destId="{372A24D8-0F73-8E42-979B-AC187547D6E0}" srcOrd="0" destOrd="0" presId="urn:microsoft.com/office/officeart/2005/8/layout/orgChart1"/>
    <dgm:cxn modelId="{F1754C6A-25A2-450B-9B61-F00553EF6C70}" type="presParOf" srcId="{AB9DB11C-68CE-C54E-B0AB-278295A9A2D7}" destId="{1BF21BE6-CBDB-3843-A8FE-F20844F79814}" srcOrd="1" destOrd="0" presId="urn:microsoft.com/office/officeart/2005/8/layout/orgChart1"/>
    <dgm:cxn modelId="{53DCA106-20B0-4379-AA4D-9707CA794F5F}" type="presParOf" srcId="{1BF21BE6-CBDB-3843-A8FE-F20844F79814}" destId="{4002E50F-4B1D-9349-81D8-4BB442F31CDC}" srcOrd="0" destOrd="0" presId="urn:microsoft.com/office/officeart/2005/8/layout/orgChart1"/>
    <dgm:cxn modelId="{B3D8FF97-FBEA-4AD6-9F2A-6C335F03F06F}" type="presParOf" srcId="{4002E50F-4B1D-9349-81D8-4BB442F31CDC}" destId="{76CEB9C3-E104-A842-A908-9BA642C818CC}" srcOrd="0" destOrd="0" presId="urn:microsoft.com/office/officeart/2005/8/layout/orgChart1"/>
    <dgm:cxn modelId="{8BE794AD-3F7A-4315-95A2-77E6AAD17FCF}" type="presParOf" srcId="{4002E50F-4B1D-9349-81D8-4BB442F31CDC}" destId="{461C830A-DA9F-3F4E-923D-42E711B7C755}" srcOrd="1" destOrd="0" presId="urn:microsoft.com/office/officeart/2005/8/layout/orgChart1"/>
    <dgm:cxn modelId="{CA6E157D-7A7C-46A9-8F14-612C6A82D0F0}" type="presParOf" srcId="{1BF21BE6-CBDB-3843-A8FE-F20844F79814}" destId="{D7D8300F-3720-1E4F-AD22-673C86E3737F}" srcOrd="1" destOrd="0" presId="urn:microsoft.com/office/officeart/2005/8/layout/orgChart1"/>
    <dgm:cxn modelId="{8E08A324-BFE5-41D8-AFCC-CDFFD2EA7D44}" type="presParOf" srcId="{D7D8300F-3720-1E4F-AD22-673C86E3737F}" destId="{3AFD196D-6E4A-B549-9402-9F50818B4C7B}" srcOrd="0" destOrd="0" presId="urn:microsoft.com/office/officeart/2005/8/layout/orgChart1"/>
    <dgm:cxn modelId="{B79BC9F8-56C9-46D5-9FC5-55B0470ECB50}" type="presParOf" srcId="{D7D8300F-3720-1E4F-AD22-673C86E3737F}" destId="{809CDFA9-D972-5D4A-98BC-3244DCDFFDBB}" srcOrd="1" destOrd="0" presId="urn:microsoft.com/office/officeart/2005/8/layout/orgChart1"/>
    <dgm:cxn modelId="{46A58068-D1BC-4871-94C2-AF9E71E84E71}" type="presParOf" srcId="{809CDFA9-D972-5D4A-98BC-3244DCDFFDBB}" destId="{4D17DC0F-ED86-274A-8F4F-FDE316A51D39}" srcOrd="0" destOrd="0" presId="urn:microsoft.com/office/officeart/2005/8/layout/orgChart1"/>
    <dgm:cxn modelId="{64CE329E-F0F7-449D-A9D0-99C579AD788A}" type="presParOf" srcId="{4D17DC0F-ED86-274A-8F4F-FDE316A51D39}" destId="{5EC7C5B3-6B65-C348-875C-1D5D2C8FC4D0}" srcOrd="0" destOrd="0" presId="urn:microsoft.com/office/officeart/2005/8/layout/orgChart1"/>
    <dgm:cxn modelId="{AD1E44A5-9D12-4259-868F-B60770C03E94}" type="presParOf" srcId="{4D17DC0F-ED86-274A-8F4F-FDE316A51D39}" destId="{2B784EBA-14E2-934E-9536-AA9F723116B8}" srcOrd="1" destOrd="0" presId="urn:microsoft.com/office/officeart/2005/8/layout/orgChart1"/>
    <dgm:cxn modelId="{B0733A65-5DAF-4156-85A5-0CCCBF7F53E7}" type="presParOf" srcId="{809CDFA9-D972-5D4A-98BC-3244DCDFFDBB}" destId="{20817698-DDF4-6F4A-AD14-86FBBA870413}" srcOrd="1" destOrd="0" presId="urn:microsoft.com/office/officeart/2005/8/layout/orgChart1"/>
    <dgm:cxn modelId="{220E9806-24B4-4C49-8207-5567F03BA8E1}" type="presParOf" srcId="{809CDFA9-D972-5D4A-98BC-3244DCDFFDBB}" destId="{62AEE9A4-4E80-414F-9C00-4CA58AD85FDD}" srcOrd="2" destOrd="0" presId="urn:microsoft.com/office/officeart/2005/8/layout/orgChart1"/>
    <dgm:cxn modelId="{59053ACE-8F57-4A0F-9BA5-87C14BB95D5C}" type="presParOf" srcId="{D7D8300F-3720-1E4F-AD22-673C86E3737F}" destId="{75791419-CC3E-944C-8664-5FAC0A31E2B4}" srcOrd="2" destOrd="0" presId="urn:microsoft.com/office/officeart/2005/8/layout/orgChart1"/>
    <dgm:cxn modelId="{3FBAD8F9-E93E-44A9-94FB-1378EFDE1773}" type="presParOf" srcId="{D7D8300F-3720-1E4F-AD22-673C86E3737F}" destId="{4A0C0C65-0818-1345-9C80-570D7A6531BA}" srcOrd="3" destOrd="0" presId="urn:microsoft.com/office/officeart/2005/8/layout/orgChart1"/>
    <dgm:cxn modelId="{0AB3CEC4-28A1-4293-973C-F7FCD301ECC2}" type="presParOf" srcId="{4A0C0C65-0818-1345-9C80-570D7A6531BA}" destId="{5ED3FC02-26D7-094C-8797-F3392E4C0EBD}" srcOrd="0" destOrd="0" presId="urn:microsoft.com/office/officeart/2005/8/layout/orgChart1"/>
    <dgm:cxn modelId="{145E4123-4488-48C8-9838-89CEC2EDCDFB}" type="presParOf" srcId="{5ED3FC02-26D7-094C-8797-F3392E4C0EBD}" destId="{45458B10-0491-D340-8C7C-D5CC616B3669}" srcOrd="0" destOrd="0" presId="urn:microsoft.com/office/officeart/2005/8/layout/orgChart1"/>
    <dgm:cxn modelId="{A933851A-B4E8-44F2-B481-F1467A232545}" type="presParOf" srcId="{5ED3FC02-26D7-094C-8797-F3392E4C0EBD}" destId="{21F57E2E-EAD2-5948-878F-9855888873D7}" srcOrd="1" destOrd="0" presId="urn:microsoft.com/office/officeart/2005/8/layout/orgChart1"/>
    <dgm:cxn modelId="{F35D5FF7-58FA-40AC-A3E2-8BE4A3ECA7D6}" type="presParOf" srcId="{4A0C0C65-0818-1345-9C80-570D7A6531BA}" destId="{090574BB-F5DA-004A-9664-2DD272ED0B23}" srcOrd="1" destOrd="0" presId="urn:microsoft.com/office/officeart/2005/8/layout/orgChart1"/>
    <dgm:cxn modelId="{091F54DE-72A7-4CF1-8316-FDBD0638694F}" type="presParOf" srcId="{4A0C0C65-0818-1345-9C80-570D7A6531BA}" destId="{1CF86706-5B2F-5C43-A395-FEF9E5993FF7}" srcOrd="2" destOrd="0" presId="urn:microsoft.com/office/officeart/2005/8/layout/orgChart1"/>
    <dgm:cxn modelId="{EFBFCA21-FC58-493E-BED7-D50868EF9181}" type="presParOf" srcId="{D7D8300F-3720-1E4F-AD22-673C86E3737F}" destId="{1FEF433C-163D-DD4B-B525-925F44D62395}" srcOrd="4" destOrd="0" presId="urn:microsoft.com/office/officeart/2005/8/layout/orgChart1"/>
    <dgm:cxn modelId="{60539E2A-F4E5-454C-8EFE-94F642F19F09}" type="presParOf" srcId="{D7D8300F-3720-1E4F-AD22-673C86E3737F}" destId="{9EE22F6A-A07A-264B-86F0-02E4DB9C17F1}" srcOrd="5" destOrd="0" presId="urn:microsoft.com/office/officeart/2005/8/layout/orgChart1"/>
    <dgm:cxn modelId="{E981F5B7-F135-4956-9F97-5AE6BCEBFAB6}" type="presParOf" srcId="{9EE22F6A-A07A-264B-86F0-02E4DB9C17F1}" destId="{ED8A98FB-D3B8-164F-BA3B-1BE87E74ACD0}" srcOrd="0" destOrd="0" presId="urn:microsoft.com/office/officeart/2005/8/layout/orgChart1"/>
    <dgm:cxn modelId="{1C15CF80-A6D3-48F6-BFC1-752F8EC1F73B}" type="presParOf" srcId="{ED8A98FB-D3B8-164F-BA3B-1BE87E74ACD0}" destId="{06380184-5F4D-CC4F-8E82-411710FF55B2}" srcOrd="0" destOrd="0" presId="urn:microsoft.com/office/officeart/2005/8/layout/orgChart1"/>
    <dgm:cxn modelId="{CDBC7A23-6AC6-4222-BC04-669BD3310B77}" type="presParOf" srcId="{ED8A98FB-D3B8-164F-BA3B-1BE87E74ACD0}" destId="{A3053106-702B-A045-A801-33FF6FD3859C}" srcOrd="1" destOrd="0" presId="urn:microsoft.com/office/officeart/2005/8/layout/orgChart1"/>
    <dgm:cxn modelId="{2D92EE85-202D-4EA9-A782-0F7A95A7B80A}" type="presParOf" srcId="{9EE22F6A-A07A-264B-86F0-02E4DB9C17F1}" destId="{E8BE6CDF-F679-4E47-94AE-D5D155FD014C}" srcOrd="1" destOrd="0" presId="urn:microsoft.com/office/officeart/2005/8/layout/orgChart1"/>
    <dgm:cxn modelId="{8C1C0B1C-5367-40CB-96F9-B415A37B83C2}" type="presParOf" srcId="{9EE22F6A-A07A-264B-86F0-02E4DB9C17F1}" destId="{69E05F78-5E1C-144A-8FD3-8B540517D62B}" srcOrd="2" destOrd="0" presId="urn:microsoft.com/office/officeart/2005/8/layout/orgChart1"/>
    <dgm:cxn modelId="{08C3D0BF-ADDA-4FB8-AE89-331136E68CE3}" type="presParOf" srcId="{D7D8300F-3720-1E4F-AD22-673C86E3737F}" destId="{D164BBE1-33AF-5E49-82A3-5296A7262D65}" srcOrd="6" destOrd="0" presId="urn:microsoft.com/office/officeart/2005/8/layout/orgChart1"/>
    <dgm:cxn modelId="{AF4A84F1-2DA0-4117-BA30-BF47D19A1B07}" type="presParOf" srcId="{D7D8300F-3720-1E4F-AD22-673C86E3737F}" destId="{469FB54B-1647-1642-BD45-4B9D279750BD}" srcOrd="7" destOrd="0" presId="urn:microsoft.com/office/officeart/2005/8/layout/orgChart1"/>
    <dgm:cxn modelId="{81B10DF8-F2BE-4BCD-B364-916389820FFE}" type="presParOf" srcId="{469FB54B-1647-1642-BD45-4B9D279750BD}" destId="{9E388BD0-2019-1C43-882A-C0E2FC89E30F}" srcOrd="0" destOrd="0" presId="urn:microsoft.com/office/officeart/2005/8/layout/orgChart1"/>
    <dgm:cxn modelId="{C5FF9EA9-5448-4771-B5DF-EAB5E1B1F356}" type="presParOf" srcId="{9E388BD0-2019-1C43-882A-C0E2FC89E30F}" destId="{D6587D4D-B4FF-DC48-AD6A-AE6CA7617476}" srcOrd="0" destOrd="0" presId="urn:microsoft.com/office/officeart/2005/8/layout/orgChart1"/>
    <dgm:cxn modelId="{195CE1CC-501C-4561-B2A7-629B63F033C8}" type="presParOf" srcId="{9E388BD0-2019-1C43-882A-C0E2FC89E30F}" destId="{122712A2-7C77-5242-B85A-B67DA93CC089}" srcOrd="1" destOrd="0" presId="urn:microsoft.com/office/officeart/2005/8/layout/orgChart1"/>
    <dgm:cxn modelId="{333031DF-AEAD-4AB5-9DF0-40F67354E325}" type="presParOf" srcId="{469FB54B-1647-1642-BD45-4B9D279750BD}" destId="{40F0D85F-AD83-9346-AECA-5168633C5D6C}" srcOrd="1" destOrd="0" presId="urn:microsoft.com/office/officeart/2005/8/layout/orgChart1"/>
    <dgm:cxn modelId="{4E64E5CD-EFFD-4916-8D30-9CDB6101FFE6}" type="presParOf" srcId="{469FB54B-1647-1642-BD45-4B9D279750BD}" destId="{BB99B869-D7FD-5D4A-8FBF-4F1972038F97}" srcOrd="2" destOrd="0" presId="urn:microsoft.com/office/officeart/2005/8/layout/orgChart1"/>
    <dgm:cxn modelId="{B12E9D1E-965A-471C-B15D-BB2A0F63CE24}" type="presParOf" srcId="{1BF21BE6-CBDB-3843-A8FE-F20844F79814}" destId="{6983CCC5-DFFE-D743-B137-33CE069C91C6}" srcOrd="2" destOrd="0" presId="urn:microsoft.com/office/officeart/2005/8/layout/orgChart1"/>
    <dgm:cxn modelId="{2F7B8FAD-8789-4AEF-9677-F24A92AF5B63}" type="presParOf" srcId="{82B02E85-D407-D142-A6AB-AA67C896A676}" destId="{3CB45D41-5BE7-E847-89C3-313028EE64EA}" srcOrd="2" destOrd="0" presId="urn:microsoft.com/office/officeart/2005/8/layout/orgChart1"/>
    <dgm:cxn modelId="{8CC21015-2D71-4EE3-B9E5-829735B52111}" type="presParOf" srcId="{B2A4C73F-CA43-C94C-B839-D33F9B12CF45}" destId="{98918D1C-3993-3940-B546-EC5100C66246}" srcOrd="2" destOrd="0" presId="urn:microsoft.com/office/officeart/2005/8/layout/orgChart1"/>
    <dgm:cxn modelId="{3F1DE5F4-16B1-46B7-ADC5-A5A0D68EA903}" type="presParOf" srcId="{B2A4C73F-CA43-C94C-B839-D33F9B12CF45}" destId="{F6D6E855-8096-D040-B549-D2C945D78F3F}" srcOrd="3" destOrd="0" presId="urn:microsoft.com/office/officeart/2005/8/layout/orgChart1"/>
    <dgm:cxn modelId="{75C47A1A-C04E-4168-B432-4BE949DAF723}" type="presParOf" srcId="{F6D6E855-8096-D040-B549-D2C945D78F3F}" destId="{E121CD87-FECE-5648-8613-AADFFDEB257A}" srcOrd="0" destOrd="0" presId="urn:microsoft.com/office/officeart/2005/8/layout/orgChart1"/>
    <dgm:cxn modelId="{12FAA758-3966-4C21-AAE2-0E50227E076E}" type="presParOf" srcId="{E121CD87-FECE-5648-8613-AADFFDEB257A}" destId="{A0E904D5-99C0-E14E-9936-C3DFA201AB3A}" srcOrd="0" destOrd="0" presId="urn:microsoft.com/office/officeart/2005/8/layout/orgChart1"/>
    <dgm:cxn modelId="{E83D4E97-EBAA-4DFA-98DA-10503449FE7D}" type="presParOf" srcId="{E121CD87-FECE-5648-8613-AADFFDEB257A}" destId="{ECC6ABA7-E024-5046-B3EB-A16D4137018E}" srcOrd="1" destOrd="0" presId="urn:microsoft.com/office/officeart/2005/8/layout/orgChart1"/>
    <dgm:cxn modelId="{E0306EC8-9B1D-43BE-9743-F774E044FFD0}" type="presParOf" srcId="{F6D6E855-8096-D040-B549-D2C945D78F3F}" destId="{C0A24E1E-98DC-2340-8221-91D102524438}" srcOrd="1" destOrd="0" presId="urn:microsoft.com/office/officeart/2005/8/layout/orgChart1"/>
    <dgm:cxn modelId="{A90503AA-9415-4EAB-83A5-B3E32C0E049E}" type="presParOf" srcId="{C0A24E1E-98DC-2340-8221-91D102524438}" destId="{08B47EB1-64EC-AE49-8583-CD28E40E9813}" srcOrd="0" destOrd="0" presId="urn:microsoft.com/office/officeart/2005/8/layout/orgChart1"/>
    <dgm:cxn modelId="{F369B4EE-0A50-4923-902D-23091D6EDFC9}" type="presParOf" srcId="{C0A24E1E-98DC-2340-8221-91D102524438}" destId="{D982BF78-BD01-224B-A159-653929A1B748}" srcOrd="1" destOrd="0" presId="urn:microsoft.com/office/officeart/2005/8/layout/orgChart1"/>
    <dgm:cxn modelId="{BE3489C2-8A22-445C-A82C-E2EB2184A8BB}" type="presParOf" srcId="{D982BF78-BD01-224B-A159-653929A1B748}" destId="{02DCC670-39E6-C543-AB77-4B87EBB833DC}" srcOrd="0" destOrd="0" presId="urn:microsoft.com/office/officeart/2005/8/layout/orgChart1"/>
    <dgm:cxn modelId="{A0A71F47-82AD-45C8-883B-F8145BB4875F}" type="presParOf" srcId="{02DCC670-39E6-C543-AB77-4B87EBB833DC}" destId="{1CD6FFDB-60E8-4A46-A224-B5AD8648FD58}" srcOrd="0" destOrd="0" presId="urn:microsoft.com/office/officeart/2005/8/layout/orgChart1"/>
    <dgm:cxn modelId="{D54F06CB-9AD7-48EB-942E-E3EC9CC10C74}" type="presParOf" srcId="{02DCC670-39E6-C543-AB77-4B87EBB833DC}" destId="{B84BD03E-D740-484A-B48C-60AEB143F67C}" srcOrd="1" destOrd="0" presId="urn:microsoft.com/office/officeart/2005/8/layout/orgChart1"/>
    <dgm:cxn modelId="{71852BBB-8905-4CF1-A60A-34EE455EFB12}" type="presParOf" srcId="{D982BF78-BD01-224B-A159-653929A1B748}" destId="{F0E04452-17D5-8D49-B05B-F2891507ADDB}" srcOrd="1" destOrd="0" presId="urn:microsoft.com/office/officeart/2005/8/layout/orgChart1"/>
    <dgm:cxn modelId="{234D92EC-8FE9-42FB-AF02-7772D1D7113A}" type="presParOf" srcId="{D982BF78-BD01-224B-A159-653929A1B748}" destId="{D91720ED-A742-6E46-84EA-5FC999BDC250}" srcOrd="2" destOrd="0" presId="urn:microsoft.com/office/officeart/2005/8/layout/orgChart1"/>
    <dgm:cxn modelId="{646B8428-4194-45BD-AE78-87EAF26E86AE}" type="presParOf" srcId="{C0A24E1E-98DC-2340-8221-91D102524438}" destId="{52928C9A-4C4F-9E47-A523-9077678CA951}" srcOrd="2" destOrd="0" presId="urn:microsoft.com/office/officeart/2005/8/layout/orgChart1"/>
    <dgm:cxn modelId="{3A071C82-4DD9-49A9-A2C9-E84B4BBC605A}" type="presParOf" srcId="{C0A24E1E-98DC-2340-8221-91D102524438}" destId="{E16F2BD8-3B5E-4C45-B3FB-A1F43D8C1C22}" srcOrd="3" destOrd="0" presId="urn:microsoft.com/office/officeart/2005/8/layout/orgChart1"/>
    <dgm:cxn modelId="{7306262C-2D54-48F7-8098-2DB2C6868935}" type="presParOf" srcId="{E16F2BD8-3B5E-4C45-B3FB-A1F43D8C1C22}" destId="{993DECA2-BE12-B64F-8139-03DAD440C5E9}" srcOrd="0" destOrd="0" presId="urn:microsoft.com/office/officeart/2005/8/layout/orgChart1"/>
    <dgm:cxn modelId="{2A40DC39-287D-403B-ACD2-D548EACE87AA}" type="presParOf" srcId="{993DECA2-BE12-B64F-8139-03DAD440C5E9}" destId="{23A3F534-F84D-3A4B-AAA8-6D9D48DC586C}" srcOrd="0" destOrd="0" presId="urn:microsoft.com/office/officeart/2005/8/layout/orgChart1"/>
    <dgm:cxn modelId="{6E314B3C-A5EB-4FB3-853C-1860058945B0}" type="presParOf" srcId="{993DECA2-BE12-B64F-8139-03DAD440C5E9}" destId="{883EDAF0-7CEA-6948-B007-40302D143FB8}" srcOrd="1" destOrd="0" presId="urn:microsoft.com/office/officeart/2005/8/layout/orgChart1"/>
    <dgm:cxn modelId="{2446C07A-CC16-4A72-BD75-8F1613878B12}" type="presParOf" srcId="{E16F2BD8-3B5E-4C45-B3FB-A1F43D8C1C22}" destId="{BD735C62-86B8-9A41-9228-C049A1A0F661}" srcOrd="1" destOrd="0" presId="urn:microsoft.com/office/officeart/2005/8/layout/orgChart1"/>
    <dgm:cxn modelId="{053FF2A5-CFD9-4470-8D5C-CC905DAE6E49}" type="presParOf" srcId="{E16F2BD8-3B5E-4C45-B3FB-A1F43D8C1C22}" destId="{6BF6F1AF-3621-0C44-BDF7-68444F09A18E}" srcOrd="2" destOrd="0" presId="urn:microsoft.com/office/officeart/2005/8/layout/orgChart1"/>
    <dgm:cxn modelId="{EB11D918-22BD-4390-8C8D-9CB7C0BC7B65}" type="presParOf" srcId="{F6D6E855-8096-D040-B549-D2C945D78F3F}" destId="{77162685-BCC5-FC40-82EC-2640634312CC}" srcOrd="2" destOrd="0" presId="urn:microsoft.com/office/officeart/2005/8/layout/orgChart1"/>
    <dgm:cxn modelId="{641336F2-6F3A-41F1-BCA4-1706E3E5671E}" type="presParOf" srcId="{CF741DE3-A04E-3B4A-8B18-49026B77F755}" destId="{ACA2940B-84BA-2041-B1DE-239B37114704}" srcOrd="2" destOrd="0" presId="urn:microsoft.com/office/officeart/2005/8/layout/orgChart1"/>
    <dgm:cxn modelId="{6F90FA28-8937-4E84-8042-864FC91B81A0}" type="presParOf" srcId="{43EDBAE2-E326-5F45-89EA-B92AA310FE84}" destId="{12D899E6-D1F3-D44E-9D78-5DE2A5328F85}" srcOrd="2" destOrd="0" presId="urn:microsoft.com/office/officeart/2005/8/layout/orgChart1"/>
    <dgm:cxn modelId="{2192A21C-E5F0-4E63-BB69-EB0B67AE6605}" type="presParOf" srcId="{43EDBAE2-E326-5F45-89EA-B92AA310FE84}" destId="{9C6861CD-C20F-D944-AC72-6F9657EFCA44}" srcOrd="3" destOrd="0" presId="urn:microsoft.com/office/officeart/2005/8/layout/orgChart1"/>
    <dgm:cxn modelId="{D9EF1A25-4545-49FD-A5BD-0443300B6583}" type="presParOf" srcId="{9C6861CD-C20F-D944-AC72-6F9657EFCA44}" destId="{42CCFFD8-9DFC-DC4E-A38C-107ED141F94B}" srcOrd="0" destOrd="0" presId="urn:microsoft.com/office/officeart/2005/8/layout/orgChart1"/>
    <dgm:cxn modelId="{B4C37A7F-2665-456C-9030-C5B2054C2A79}" type="presParOf" srcId="{42CCFFD8-9DFC-DC4E-A38C-107ED141F94B}" destId="{EE026C9D-A4EC-DD4E-ACFC-EB769F6FB022}" srcOrd="0" destOrd="0" presId="urn:microsoft.com/office/officeart/2005/8/layout/orgChart1"/>
    <dgm:cxn modelId="{069006AB-207C-4C19-A5EA-13F60579B837}" type="presParOf" srcId="{42CCFFD8-9DFC-DC4E-A38C-107ED141F94B}" destId="{CB164BEC-BF13-F44F-9A51-244C4C90B6E4}" srcOrd="1" destOrd="0" presId="urn:microsoft.com/office/officeart/2005/8/layout/orgChart1"/>
    <dgm:cxn modelId="{0C72FF20-4DA1-48DA-A3FA-0A506685E23F}" type="presParOf" srcId="{9C6861CD-C20F-D944-AC72-6F9657EFCA44}" destId="{E91A4191-822A-A64A-B95B-83FD531A1EBE}" srcOrd="1" destOrd="0" presId="urn:microsoft.com/office/officeart/2005/8/layout/orgChart1"/>
    <dgm:cxn modelId="{6E8E3BCA-EBEB-4BA5-91EA-EA91206FD57B}" type="presParOf" srcId="{E91A4191-822A-A64A-B95B-83FD531A1EBE}" destId="{2A628AB9-3658-B74F-B3BB-4595B6DF1CA3}" srcOrd="0" destOrd="0" presId="urn:microsoft.com/office/officeart/2005/8/layout/orgChart1"/>
    <dgm:cxn modelId="{7FB59D2B-0D88-497D-8CBF-D22291D17569}" type="presParOf" srcId="{E91A4191-822A-A64A-B95B-83FD531A1EBE}" destId="{7E098F30-3FED-314C-900F-6CA512BAB870}" srcOrd="1" destOrd="0" presId="urn:microsoft.com/office/officeart/2005/8/layout/orgChart1"/>
    <dgm:cxn modelId="{005CE33C-0927-437E-B0B7-6B8796332A10}" type="presParOf" srcId="{7E098F30-3FED-314C-900F-6CA512BAB870}" destId="{10F7BDA2-5C70-EA4E-AD77-7D2FF6D7D76E}" srcOrd="0" destOrd="0" presId="urn:microsoft.com/office/officeart/2005/8/layout/orgChart1"/>
    <dgm:cxn modelId="{4E7A43C8-7070-4E3F-8E81-938AA600D71C}" type="presParOf" srcId="{10F7BDA2-5C70-EA4E-AD77-7D2FF6D7D76E}" destId="{971F2C8D-D773-D646-9851-84C43DD6E4D0}" srcOrd="0" destOrd="0" presId="urn:microsoft.com/office/officeart/2005/8/layout/orgChart1"/>
    <dgm:cxn modelId="{E747A3BF-30CC-49BC-BB76-73621D55B320}" type="presParOf" srcId="{10F7BDA2-5C70-EA4E-AD77-7D2FF6D7D76E}" destId="{371BAEB2-8EDA-FC48-81D6-F0EC6669B627}" srcOrd="1" destOrd="0" presId="urn:microsoft.com/office/officeart/2005/8/layout/orgChart1"/>
    <dgm:cxn modelId="{E130B5EF-9EDB-4415-9C6C-BED41BCDECC6}" type="presParOf" srcId="{7E098F30-3FED-314C-900F-6CA512BAB870}" destId="{78770F3F-D2C8-E646-B473-9EB8070DAADA}" srcOrd="1" destOrd="0" presId="urn:microsoft.com/office/officeart/2005/8/layout/orgChart1"/>
    <dgm:cxn modelId="{119B9404-3ECB-4BF7-B852-D338B67735EC}" type="presParOf" srcId="{7E098F30-3FED-314C-900F-6CA512BAB870}" destId="{A7D07C95-3D1D-924D-BF4A-75562DE0FB66}" srcOrd="2" destOrd="0" presId="urn:microsoft.com/office/officeart/2005/8/layout/orgChart1"/>
    <dgm:cxn modelId="{E69E13F9-B360-42AA-9280-83675F1CF575}" type="presParOf" srcId="{E91A4191-822A-A64A-B95B-83FD531A1EBE}" destId="{4A37FA1E-C60B-5C4C-9AFB-F8E0574D9622}" srcOrd="2" destOrd="0" presId="urn:microsoft.com/office/officeart/2005/8/layout/orgChart1"/>
    <dgm:cxn modelId="{3752440D-A256-4E49-A82F-A6EFE8417CA3}" type="presParOf" srcId="{E91A4191-822A-A64A-B95B-83FD531A1EBE}" destId="{0FEB0C3D-D58D-4448-8840-3A3E85643493}" srcOrd="3" destOrd="0" presId="urn:microsoft.com/office/officeart/2005/8/layout/orgChart1"/>
    <dgm:cxn modelId="{1B499548-AC52-477C-8F88-BAA10C28B118}" type="presParOf" srcId="{0FEB0C3D-D58D-4448-8840-3A3E85643493}" destId="{3EEE64BA-69D5-9A48-8491-DC6BD26FF3E9}" srcOrd="0" destOrd="0" presId="urn:microsoft.com/office/officeart/2005/8/layout/orgChart1"/>
    <dgm:cxn modelId="{C386524A-61C5-4A7D-B057-840DA52A46B4}" type="presParOf" srcId="{3EEE64BA-69D5-9A48-8491-DC6BD26FF3E9}" destId="{874F8A02-1984-6C45-A68D-2FCDE1917F79}" srcOrd="0" destOrd="0" presId="urn:microsoft.com/office/officeart/2005/8/layout/orgChart1"/>
    <dgm:cxn modelId="{B1AB0E14-E4DA-4877-B754-E38E14865327}" type="presParOf" srcId="{3EEE64BA-69D5-9A48-8491-DC6BD26FF3E9}" destId="{6DA44992-296A-104A-A5D0-E57EE88A4D95}" srcOrd="1" destOrd="0" presId="urn:microsoft.com/office/officeart/2005/8/layout/orgChart1"/>
    <dgm:cxn modelId="{DEAFFD53-0F21-4AAF-9478-06BC349F102C}" type="presParOf" srcId="{0FEB0C3D-D58D-4448-8840-3A3E85643493}" destId="{0EF20963-BDF7-8D48-A1EE-1A32A8E4BAD0}" srcOrd="1" destOrd="0" presId="urn:microsoft.com/office/officeart/2005/8/layout/orgChart1"/>
    <dgm:cxn modelId="{77805744-46AC-4027-80D3-F9559A61DC86}" type="presParOf" srcId="{0FEB0C3D-D58D-4448-8840-3A3E85643493}" destId="{CB87D8A3-D031-C848-982B-595C594AFC7A}" srcOrd="2" destOrd="0" presId="urn:microsoft.com/office/officeart/2005/8/layout/orgChart1"/>
    <dgm:cxn modelId="{E398864D-2FCE-4D23-A8EE-5D3D1F4D6E2D}" type="presParOf" srcId="{E91A4191-822A-A64A-B95B-83FD531A1EBE}" destId="{3C3061D3-B3A5-DF47-BD2A-7A11BC1DF3DD}" srcOrd="4" destOrd="0" presId="urn:microsoft.com/office/officeart/2005/8/layout/orgChart1"/>
    <dgm:cxn modelId="{A2B6F7D2-79E7-4AE2-8034-DDBCC8447662}" type="presParOf" srcId="{E91A4191-822A-A64A-B95B-83FD531A1EBE}" destId="{884B2580-644F-EF4F-9117-195987087A9B}" srcOrd="5" destOrd="0" presId="urn:microsoft.com/office/officeart/2005/8/layout/orgChart1"/>
    <dgm:cxn modelId="{414D566A-2163-4759-8A62-FBECF53E3B86}" type="presParOf" srcId="{884B2580-644F-EF4F-9117-195987087A9B}" destId="{862B1BA4-5CAC-1C4C-97AF-E48FF9457FC3}" srcOrd="0" destOrd="0" presId="urn:microsoft.com/office/officeart/2005/8/layout/orgChart1"/>
    <dgm:cxn modelId="{83F67A36-4EB8-451F-8905-23437AF9B645}" type="presParOf" srcId="{862B1BA4-5CAC-1C4C-97AF-E48FF9457FC3}" destId="{2FC4FB68-A679-9648-92E1-829D4A6340F0}" srcOrd="0" destOrd="0" presId="urn:microsoft.com/office/officeart/2005/8/layout/orgChart1"/>
    <dgm:cxn modelId="{E45CE98B-7BDA-4114-92B6-FD86C238EDD9}" type="presParOf" srcId="{862B1BA4-5CAC-1C4C-97AF-E48FF9457FC3}" destId="{63AA741E-9DF9-204B-816C-6BBA9E4EC2B7}" srcOrd="1" destOrd="0" presId="urn:microsoft.com/office/officeart/2005/8/layout/orgChart1"/>
    <dgm:cxn modelId="{7582CDAD-BFB4-4266-9547-8ADF9AB0F316}" type="presParOf" srcId="{884B2580-644F-EF4F-9117-195987087A9B}" destId="{D60DB597-EAE7-E84E-96FD-64A89B28557A}" srcOrd="1" destOrd="0" presId="urn:microsoft.com/office/officeart/2005/8/layout/orgChart1"/>
    <dgm:cxn modelId="{078FB425-065A-45E9-A3A0-5E52EFFA0605}" type="presParOf" srcId="{884B2580-644F-EF4F-9117-195987087A9B}" destId="{B8DED464-F6D4-834A-955E-5CC38D5D0491}" srcOrd="2" destOrd="0" presId="urn:microsoft.com/office/officeart/2005/8/layout/orgChart1"/>
    <dgm:cxn modelId="{882BF454-C4B2-4DE8-A61A-BE96026BCD1A}" type="presParOf" srcId="{E91A4191-822A-A64A-B95B-83FD531A1EBE}" destId="{A653D893-902E-1A4B-8F35-EA5B61CA5464}" srcOrd="6" destOrd="0" presId="urn:microsoft.com/office/officeart/2005/8/layout/orgChart1"/>
    <dgm:cxn modelId="{B0921305-6CBE-49E2-9D10-7F2AD8C3D8C6}" type="presParOf" srcId="{E91A4191-822A-A64A-B95B-83FD531A1EBE}" destId="{69C34C75-3BE6-4D41-B829-29D9AEE82F8D}" srcOrd="7" destOrd="0" presId="urn:microsoft.com/office/officeart/2005/8/layout/orgChart1"/>
    <dgm:cxn modelId="{7C204B47-45BD-4284-8594-6F2C3C1861F3}" type="presParOf" srcId="{69C34C75-3BE6-4D41-B829-29D9AEE82F8D}" destId="{308C16DC-7F33-E84D-9F46-9E27C982D69B}" srcOrd="0" destOrd="0" presId="urn:microsoft.com/office/officeart/2005/8/layout/orgChart1"/>
    <dgm:cxn modelId="{8A950BA1-4FB2-4756-902D-8185D6FE2614}" type="presParOf" srcId="{308C16DC-7F33-E84D-9F46-9E27C982D69B}" destId="{9B72CF34-A673-3C4F-B0D3-47D25D380D29}" srcOrd="0" destOrd="0" presId="urn:microsoft.com/office/officeart/2005/8/layout/orgChart1"/>
    <dgm:cxn modelId="{12B372E1-56F6-4B06-A1BA-4F86BA60FAFC}" type="presParOf" srcId="{308C16DC-7F33-E84D-9F46-9E27C982D69B}" destId="{D2D26739-1742-A346-85DE-6676122C4EC2}" srcOrd="1" destOrd="0" presId="urn:microsoft.com/office/officeart/2005/8/layout/orgChart1"/>
    <dgm:cxn modelId="{6175648B-5D45-40D7-9959-CA65BF5E2FE8}" type="presParOf" srcId="{69C34C75-3BE6-4D41-B829-29D9AEE82F8D}" destId="{2F608DF1-0F6F-9846-B89C-686471FE2089}" srcOrd="1" destOrd="0" presId="urn:microsoft.com/office/officeart/2005/8/layout/orgChart1"/>
    <dgm:cxn modelId="{B171FDE7-8BDF-4563-9F30-F9BE7E17DBF5}" type="presParOf" srcId="{69C34C75-3BE6-4D41-B829-29D9AEE82F8D}" destId="{94753ADE-85BA-1C44-96F1-8DB7320C91FE}" srcOrd="2" destOrd="0" presId="urn:microsoft.com/office/officeart/2005/8/layout/orgChart1"/>
    <dgm:cxn modelId="{30D5B29C-44E9-49B2-92BB-B4F7D9DFD757}" type="presParOf" srcId="{9C6861CD-C20F-D944-AC72-6F9657EFCA44}" destId="{7A6AD29D-16AD-A245-8EE0-8418FAE85026}" srcOrd="2" destOrd="0" presId="urn:microsoft.com/office/officeart/2005/8/layout/orgChart1"/>
    <dgm:cxn modelId="{AA0AE779-7D7A-49A2-ACD4-94CEB5497F52}" type="presParOf" srcId="{DD48CD55-D8CC-244F-87A6-EB66CFC7BB3A}" destId="{38C8A6D8-174F-F14D-90FD-CF8F66324DEC}"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3D893-902E-1A4B-8F35-EA5B61CA5464}">
      <dsp:nvSpPr>
        <dsp:cNvPr id="0" name=""/>
        <dsp:cNvSpPr/>
      </dsp:nvSpPr>
      <dsp:spPr>
        <a:xfrm>
          <a:off x="3916088" y="1440020"/>
          <a:ext cx="752462" cy="2269518"/>
        </a:xfrm>
        <a:custGeom>
          <a:avLst/>
          <a:gdLst/>
          <a:ahLst/>
          <a:cxnLst/>
          <a:rect l="0" t="0" r="0" b="0"/>
          <a:pathLst>
            <a:path>
              <a:moveTo>
                <a:pt x="0" y="0"/>
              </a:moveTo>
              <a:lnTo>
                <a:pt x="0" y="2269518"/>
              </a:lnTo>
              <a:lnTo>
                <a:pt x="752462" y="2269518"/>
              </a:lnTo>
            </a:path>
          </a:pathLst>
        </a:custGeom>
        <a:noFill/>
        <a:ln w="25400" cap="flat"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C3061D3-B3A5-DF47-BD2A-7A11BC1DF3DD}">
      <dsp:nvSpPr>
        <dsp:cNvPr id="0" name=""/>
        <dsp:cNvSpPr/>
      </dsp:nvSpPr>
      <dsp:spPr>
        <a:xfrm>
          <a:off x="3916088" y="1440020"/>
          <a:ext cx="746062" cy="1695693"/>
        </a:xfrm>
        <a:custGeom>
          <a:avLst/>
          <a:gdLst/>
          <a:ahLst/>
          <a:cxnLst/>
          <a:rect l="0" t="0" r="0" b="0"/>
          <a:pathLst>
            <a:path>
              <a:moveTo>
                <a:pt x="0" y="0"/>
              </a:moveTo>
              <a:lnTo>
                <a:pt x="0" y="1695693"/>
              </a:lnTo>
              <a:lnTo>
                <a:pt x="746062" y="1695693"/>
              </a:lnTo>
            </a:path>
          </a:pathLst>
        </a:custGeom>
        <a:noFill/>
        <a:ln w="25400" cap="flat"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A37FA1E-C60B-5C4C-9AFB-F8E0574D9622}">
      <dsp:nvSpPr>
        <dsp:cNvPr id="0" name=""/>
        <dsp:cNvSpPr/>
      </dsp:nvSpPr>
      <dsp:spPr>
        <a:xfrm>
          <a:off x="3916088" y="1440020"/>
          <a:ext cx="746062" cy="1017831"/>
        </a:xfrm>
        <a:custGeom>
          <a:avLst/>
          <a:gdLst/>
          <a:ahLst/>
          <a:cxnLst/>
          <a:rect l="0" t="0" r="0" b="0"/>
          <a:pathLst>
            <a:path>
              <a:moveTo>
                <a:pt x="0" y="0"/>
              </a:moveTo>
              <a:lnTo>
                <a:pt x="0" y="1017831"/>
              </a:lnTo>
              <a:lnTo>
                <a:pt x="746062" y="1017831"/>
              </a:lnTo>
            </a:path>
          </a:pathLst>
        </a:custGeom>
        <a:noFill/>
        <a:ln w="25400" cap="flat"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A628AB9-3658-B74F-B3BB-4595B6DF1CA3}">
      <dsp:nvSpPr>
        <dsp:cNvPr id="0" name=""/>
        <dsp:cNvSpPr/>
      </dsp:nvSpPr>
      <dsp:spPr>
        <a:xfrm>
          <a:off x="3916088" y="1440020"/>
          <a:ext cx="730944" cy="424705"/>
        </a:xfrm>
        <a:custGeom>
          <a:avLst/>
          <a:gdLst/>
          <a:ahLst/>
          <a:cxnLst/>
          <a:rect l="0" t="0" r="0" b="0"/>
          <a:pathLst>
            <a:path>
              <a:moveTo>
                <a:pt x="0" y="0"/>
              </a:moveTo>
              <a:lnTo>
                <a:pt x="0" y="424705"/>
              </a:lnTo>
              <a:lnTo>
                <a:pt x="730944" y="424705"/>
              </a:lnTo>
            </a:path>
          </a:pathLst>
        </a:custGeom>
        <a:noFill/>
        <a:ln w="25400" cap="flat"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2D899E6-D1F3-D44E-9D78-5DE2A5328F85}">
      <dsp:nvSpPr>
        <dsp:cNvPr id="0" name=""/>
        <dsp:cNvSpPr/>
      </dsp:nvSpPr>
      <dsp:spPr>
        <a:xfrm>
          <a:off x="3071085" y="509087"/>
          <a:ext cx="1250053" cy="424619"/>
        </a:xfrm>
        <a:custGeom>
          <a:avLst/>
          <a:gdLst/>
          <a:ahLst/>
          <a:cxnLst/>
          <a:rect l="0" t="0" r="0" b="0"/>
          <a:pathLst>
            <a:path>
              <a:moveTo>
                <a:pt x="0" y="0"/>
              </a:moveTo>
              <a:lnTo>
                <a:pt x="0" y="318293"/>
              </a:lnTo>
              <a:lnTo>
                <a:pt x="1250053" y="318293"/>
              </a:lnTo>
              <a:lnTo>
                <a:pt x="1250053" y="424619"/>
              </a:lnTo>
            </a:path>
          </a:pathLst>
        </a:custGeom>
        <a:noFill/>
        <a:ln w="25400" cap="flat" cmpd="sng" algn="ctr">
          <a:solidFill>
            <a:schemeClr val="dk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2928C9A-4C4F-9E47-A523-9077678CA951}">
      <dsp:nvSpPr>
        <dsp:cNvPr id="0" name=""/>
        <dsp:cNvSpPr/>
      </dsp:nvSpPr>
      <dsp:spPr>
        <a:xfrm>
          <a:off x="2370698" y="2165815"/>
          <a:ext cx="151893" cy="1184773"/>
        </a:xfrm>
        <a:custGeom>
          <a:avLst/>
          <a:gdLst/>
          <a:ahLst/>
          <a:cxnLst/>
          <a:rect l="0" t="0" r="0" b="0"/>
          <a:pathLst>
            <a:path>
              <a:moveTo>
                <a:pt x="0" y="0"/>
              </a:moveTo>
              <a:lnTo>
                <a:pt x="0" y="1184773"/>
              </a:lnTo>
              <a:lnTo>
                <a:pt x="151893" y="1184773"/>
              </a:lnTo>
            </a:path>
          </a:pathLst>
        </a:custGeom>
        <a:noFill/>
        <a:ln w="25400" cap="flat"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8B47EB1-64EC-AE49-8583-CD28E40E9813}">
      <dsp:nvSpPr>
        <dsp:cNvPr id="0" name=""/>
        <dsp:cNvSpPr/>
      </dsp:nvSpPr>
      <dsp:spPr>
        <a:xfrm>
          <a:off x="2370698" y="2165815"/>
          <a:ext cx="151893" cy="465808"/>
        </a:xfrm>
        <a:custGeom>
          <a:avLst/>
          <a:gdLst/>
          <a:ahLst/>
          <a:cxnLst/>
          <a:rect l="0" t="0" r="0" b="0"/>
          <a:pathLst>
            <a:path>
              <a:moveTo>
                <a:pt x="0" y="0"/>
              </a:moveTo>
              <a:lnTo>
                <a:pt x="0" y="465808"/>
              </a:lnTo>
              <a:lnTo>
                <a:pt x="151893" y="465808"/>
              </a:lnTo>
            </a:path>
          </a:pathLst>
        </a:custGeom>
        <a:noFill/>
        <a:ln w="25400" cap="flat"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8918D1C-3993-3940-B546-EC5100C66246}">
      <dsp:nvSpPr>
        <dsp:cNvPr id="0" name=""/>
        <dsp:cNvSpPr/>
      </dsp:nvSpPr>
      <dsp:spPr>
        <a:xfrm>
          <a:off x="2141142" y="1446850"/>
          <a:ext cx="634606" cy="212651"/>
        </a:xfrm>
        <a:custGeom>
          <a:avLst/>
          <a:gdLst/>
          <a:ahLst/>
          <a:cxnLst/>
          <a:rect l="0" t="0" r="0" b="0"/>
          <a:pathLst>
            <a:path>
              <a:moveTo>
                <a:pt x="0" y="0"/>
              </a:moveTo>
              <a:lnTo>
                <a:pt x="0" y="106325"/>
              </a:lnTo>
              <a:lnTo>
                <a:pt x="634606" y="106325"/>
              </a:lnTo>
              <a:lnTo>
                <a:pt x="634606" y="212651"/>
              </a:lnTo>
            </a:path>
          </a:pathLst>
        </a:custGeom>
        <a:noFill/>
        <a:ln w="25400" cap="flat"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164BBE1-33AF-5E49-82A3-5296A7262D65}">
      <dsp:nvSpPr>
        <dsp:cNvPr id="0" name=""/>
        <dsp:cNvSpPr/>
      </dsp:nvSpPr>
      <dsp:spPr>
        <a:xfrm>
          <a:off x="319595" y="2882577"/>
          <a:ext cx="977718" cy="2408881"/>
        </a:xfrm>
        <a:custGeom>
          <a:avLst/>
          <a:gdLst/>
          <a:ahLst/>
          <a:cxnLst/>
          <a:rect l="0" t="0" r="0" b="0"/>
          <a:pathLst>
            <a:path>
              <a:moveTo>
                <a:pt x="0" y="0"/>
              </a:moveTo>
              <a:lnTo>
                <a:pt x="0" y="2408881"/>
              </a:lnTo>
              <a:lnTo>
                <a:pt x="977718" y="2408881"/>
              </a:lnTo>
            </a:path>
          </a:pathLst>
        </a:custGeom>
        <a:noFill/>
        <a:ln w="25400" cap="flat"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FEF433C-163D-DD4B-B525-925F44D62395}">
      <dsp:nvSpPr>
        <dsp:cNvPr id="0" name=""/>
        <dsp:cNvSpPr/>
      </dsp:nvSpPr>
      <dsp:spPr>
        <a:xfrm>
          <a:off x="319595" y="2882577"/>
          <a:ext cx="977718" cy="1836367"/>
        </a:xfrm>
        <a:custGeom>
          <a:avLst/>
          <a:gdLst/>
          <a:ahLst/>
          <a:cxnLst/>
          <a:rect l="0" t="0" r="0" b="0"/>
          <a:pathLst>
            <a:path>
              <a:moveTo>
                <a:pt x="0" y="0"/>
              </a:moveTo>
              <a:lnTo>
                <a:pt x="0" y="1836367"/>
              </a:lnTo>
              <a:lnTo>
                <a:pt x="977718" y="1836367"/>
              </a:lnTo>
            </a:path>
          </a:pathLst>
        </a:custGeom>
        <a:noFill/>
        <a:ln w="25400" cap="flat"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5791419-CC3E-944C-8664-5FAC0A31E2B4}">
      <dsp:nvSpPr>
        <dsp:cNvPr id="0" name=""/>
        <dsp:cNvSpPr/>
      </dsp:nvSpPr>
      <dsp:spPr>
        <a:xfrm>
          <a:off x="319595" y="2882577"/>
          <a:ext cx="977718" cy="1186975"/>
        </a:xfrm>
        <a:custGeom>
          <a:avLst/>
          <a:gdLst/>
          <a:ahLst/>
          <a:cxnLst/>
          <a:rect l="0" t="0" r="0" b="0"/>
          <a:pathLst>
            <a:path>
              <a:moveTo>
                <a:pt x="0" y="0"/>
              </a:moveTo>
              <a:lnTo>
                <a:pt x="0" y="1186975"/>
              </a:lnTo>
              <a:lnTo>
                <a:pt x="977718" y="1186975"/>
              </a:lnTo>
            </a:path>
          </a:pathLst>
        </a:custGeom>
        <a:noFill/>
        <a:ln w="25400" cap="flat"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AFD196D-6E4A-B549-9402-9F50818B4C7B}">
      <dsp:nvSpPr>
        <dsp:cNvPr id="0" name=""/>
        <dsp:cNvSpPr/>
      </dsp:nvSpPr>
      <dsp:spPr>
        <a:xfrm>
          <a:off x="319595" y="2882577"/>
          <a:ext cx="977718" cy="468010"/>
        </a:xfrm>
        <a:custGeom>
          <a:avLst/>
          <a:gdLst/>
          <a:ahLst/>
          <a:cxnLst/>
          <a:rect l="0" t="0" r="0" b="0"/>
          <a:pathLst>
            <a:path>
              <a:moveTo>
                <a:pt x="0" y="0"/>
              </a:moveTo>
              <a:lnTo>
                <a:pt x="0" y="468010"/>
              </a:lnTo>
              <a:lnTo>
                <a:pt x="977718" y="468010"/>
              </a:lnTo>
            </a:path>
          </a:pathLst>
        </a:custGeom>
        <a:noFill/>
        <a:ln w="25400" cap="flat"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72A24D8-0F73-8E42-979B-AC187547D6E0}">
      <dsp:nvSpPr>
        <dsp:cNvPr id="0" name=""/>
        <dsp:cNvSpPr/>
      </dsp:nvSpPr>
      <dsp:spPr>
        <a:xfrm>
          <a:off x="607495" y="2167212"/>
          <a:ext cx="91440" cy="209051"/>
        </a:xfrm>
        <a:custGeom>
          <a:avLst/>
          <a:gdLst/>
          <a:ahLst/>
          <a:cxnLst/>
          <a:rect l="0" t="0" r="0" b="0"/>
          <a:pathLst>
            <a:path>
              <a:moveTo>
                <a:pt x="45720" y="0"/>
              </a:moveTo>
              <a:lnTo>
                <a:pt x="45720" y="102725"/>
              </a:lnTo>
              <a:lnTo>
                <a:pt x="46854" y="102725"/>
              </a:lnTo>
              <a:lnTo>
                <a:pt x="46854" y="209051"/>
              </a:lnTo>
            </a:path>
          </a:pathLst>
        </a:custGeom>
        <a:noFill/>
        <a:ln w="25400" cap="flat"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2FBF5C1-0BFE-8B40-BA7F-F8A086D58896}">
      <dsp:nvSpPr>
        <dsp:cNvPr id="0" name=""/>
        <dsp:cNvSpPr/>
      </dsp:nvSpPr>
      <dsp:spPr>
        <a:xfrm>
          <a:off x="653215" y="1446850"/>
          <a:ext cx="1487926" cy="214049"/>
        </a:xfrm>
        <a:custGeom>
          <a:avLst/>
          <a:gdLst/>
          <a:ahLst/>
          <a:cxnLst/>
          <a:rect l="0" t="0" r="0" b="0"/>
          <a:pathLst>
            <a:path>
              <a:moveTo>
                <a:pt x="1487926" y="0"/>
              </a:moveTo>
              <a:lnTo>
                <a:pt x="1487926" y="107723"/>
              </a:lnTo>
              <a:lnTo>
                <a:pt x="0" y="107723"/>
              </a:lnTo>
              <a:lnTo>
                <a:pt x="0" y="214049"/>
              </a:lnTo>
            </a:path>
          </a:pathLst>
        </a:custGeom>
        <a:noFill/>
        <a:ln w="25400" cap="flat"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E37FAE4-81ED-6B46-8758-8C776BC91890}">
      <dsp:nvSpPr>
        <dsp:cNvPr id="0" name=""/>
        <dsp:cNvSpPr/>
      </dsp:nvSpPr>
      <dsp:spPr>
        <a:xfrm>
          <a:off x="2141142" y="509087"/>
          <a:ext cx="929942" cy="431449"/>
        </a:xfrm>
        <a:custGeom>
          <a:avLst/>
          <a:gdLst/>
          <a:ahLst/>
          <a:cxnLst/>
          <a:rect l="0" t="0" r="0" b="0"/>
          <a:pathLst>
            <a:path>
              <a:moveTo>
                <a:pt x="929942" y="0"/>
              </a:moveTo>
              <a:lnTo>
                <a:pt x="929942" y="325124"/>
              </a:lnTo>
              <a:lnTo>
                <a:pt x="0" y="325124"/>
              </a:lnTo>
              <a:lnTo>
                <a:pt x="0" y="431449"/>
              </a:lnTo>
            </a:path>
          </a:pathLst>
        </a:custGeom>
        <a:noFill/>
        <a:ln w="25400" cap="flat" cmpd="sng" algn="ctr">
          <a:solidFill>
            <a:schemeClr val="dk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8824BD8-C7D1-F640-9C48-D566C4652740}">
      <dsp:nvSpPr>
        <dsp:cNvPr id="0" name=""/>
        <dsp:cNvSpPr/>
      </dsp:nvSpPr>
      <dsp:spPr>
        <a:xfrm>
          <a:off x="2564771" y="2774"/>
          <a:ext cx="1012626" cy="506313"/>
        </a:xfrm>
        <a:prstGeom prst="rect">
          <a:avLst/>
        </a:prstGeom>
        <a:solidFill>
          <a:schemeClr val="lt1">
            <a:hueOff val="0"/>
            <a:satOff val="0"/>
            <a:lumOff val="0"/>
            <a:alphaOff val="0"/>
          </a:schemeClr>
        </a:solidFill>
        <a:ln>
          <a:noFill/>
        </a:ln>
        <a:effectLst>
          <a:outerShdw blurRad="50800" dist="25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Méthodes</a:t>
          </a:r>
          <a:r>
            <a:rPr lang="en-US" sz="1200" kern="1200" dirty="0"/>
            <a:t> </a:t>
          </a:r>
          <a:r>
            <a:rPr lang="en-US" sz="1200" kern="1200" dirty="0" err="1"/>
            <a:t>d’optimisation</a:t>
          </a:r>
          <a:endParaRPr lang="en-US" sz="1200" kern="1200" dirty="0"/>
        </a:p>
      </dsp:txBody>
      <dsp:txXfrm>
        <a:off x="2564771" y="2774"/>
        <a:ext cx="1012626" cy="506313"/>
      </dsp:txXfrm>
    </dsp:sp>
    <dsp:sp modelId="{938BA249-0AF9-604E-87F6-8E32805BC17B}">
      <dsp:nvSpPr>
        <dsp:cNvPr id="0" name=""/>
        <dsp:cNvSpPr/>
      </dsp:nvSpPr>
      <dsp:spPr>
        <a:xfrm>
          <a:off x="1634829" y="940537"/>
          <a:ext cx="1012626" cy="506313"/>
        </a:xfrm>
        <a:prstGeom prst="rect">
          <a:avLst/>
        </a:prstGeom>
        <a:solidFill>
          <a:schemeClr val="lt1">
            <a:hueOff val="0"/>
            <a:satOff val="0"/>
            <a:lumOff val="0"/>
            <a:alphaOff val="0"/>
          </a:schemeClr>
        </a:solidFill>
        <a:ln>
          <a:noFill/>
        </a:ln>
        <a:effectLst>
          <a:outerShdw blurRad="50800" dist="25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Méthodes</a:t>
          </a:r>
          <a:r>
            <a:rPr lang="en-US" sz="1200" kern="1200" dirty="0"/>
            <a:t> </a:t>
          </a:r>
          <a:r>
            <a:rPr lang="en-US" sz="1200" kern="1200" dirty="0" err="1"/>
            <a:t>déterministes</a:t>
          </a:r>
          <a:endParaRPr lang="en-US" sz="1200" kern="1200" dirty="0"/>
        </a:p>
      </dsp:txBody>
      <dsp:txXfrm>
        <a:off x="1634829" y="940537"/>
        <a:ext cx="1012626" cy="506313"/>
      </dsp:txXfrm>
    </dsp:sp>
    <dsp:sp modelId="{8196D656-6A9C-9F4B-89FC-92BB03E3C4A3}">
      <dsp:nvSpPr>
        <dsp:cNvPr id="0" name=""/>
        <dsp:cNvSpPr/>
      </dsp:nvSpPr>
      <dsp:spPr>
        <a:xfrm>
          <a:off x="146902" y="1660899"/>
          <a:ext cx="1012626" cy="506313"/>
        </a:xfrm>
        <a:prstGeom prst="rect">
          <a:avLst/>
        </a:prstGeom>
        <a:no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Méthodes</a:t>
          </a:r>
          <a:r>
            <a:rPr lang="en-US" sz="1200" kern="1200" dirty="0"/>
            <a:t> </a:t>
          </a:r>
          <a:r>
            <a:rPr lang="en-US" sz="1200" kern="1200" dirty="0" err="1"/>
            <a:t>mathématiques</a:t>
          </a:r>
          <a:endParaRPr lang="en-US" sz="1200" kern="1200" dirty="0"/>
        </a:p>
      </dsp:txBody>
      <dsp:txXfrm>
        <a:off x="146902" y="1660899"/>
        <a:ext cx="1012626" cy="506313"/>
      </dsp:txXfrm>
    </dsp:sp>
    <dsp:sp modelId="{76CEB9C3-E104-A842-A908-9BA642C818CC}">
      <dsp:nvSpPr>
        <dsp:cNvPr id="0" name=""/>
        <dsp:cNvSpPr/>
      </dsp:nvSpPr>
      <dsp:spPr>
        <a:xfrm>
          <a:off x="235907" y="2376264"/>
          <a:ext cx="836885" cy="506313"/>
        </a:xfrm>
        <a:prstGeom prst="rect">
          <a:avLst/>
        </a:prstGeom>
        <a:solidFill>
          <a:schemeClr val="lt1">
            <a:hueOff val="0"/>
            <a:satOff val="0"/>
            <a:lumOff val="0"/>
            <a:alphaOff val="0"/>
          </a:schemeClr>
        </a:solidFill>
        <a:ln>
          <a:noFill/>
        </a:ln>
        <a:effectLst>
          <a:outerShdw blurRad="50800" dist="25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Méthodes</a:t>
          </a:r>
          <a:r>
            <a:rPr lang="en-US" sz="1200" kern="1200" dirty="0"/>
            <a:t> locales</a:t>
          </a:r>
        </a:p>
      </dsp:txBody>
      <dsp:txXfrm>
        <a:off x="235907" y="2376264"/>
        <a:ext cx="836885" cy="506313"/>
      </dsp:txXfrm>
    </dsp:sp>
    <dsp:sp modelId="{5EC7C5B3-6B65-C348-875C-1D5D2C8FC4D0}">
      <dsp:nvSpPr>
        <dsp:cNvPr id="0" name=""/>
        <dsp:cNvSpPr/>
      </dsp:nvSpPr>
      <dsp:spPr>
        <a:xfrm>
          <a:off x="1297314" y="3097432"/>
          <a:ext cx="1012626" cy="506313"/>
        </a:xfrm>
        <a:prstGeom prst="rect">
          <a:avLst/>
        </a:prstGeom>
        <a:solidFill>
          <a:schemeClr val="lt1">
            <a:hueOff val="0"/>
            <a:satOff val="0"/>
            <a:lumOff val="0"/>
            <a:alphaOff val="0"/>
          </a:schemeClr>
        </a:solidFill>
        <a:ln>
          <a:noFill/>
        </a:ln>
        <a:effectLst>
          <a:outerShdw blurRad="50800" dist="25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Gradient</a:t>
          </a:r>
        </a:p>
      </dsp:txBody>
      <dsp:txXfrm>
        <a:off x="1297314" y="3097432"/>
        <a:ext cx="1012626" cy="506313"/>
      </dsp:txXfrm>
    </dsp:sp>
    <dsp:sp modelId="{45458B10-0491-D340-8C7C-D5CC616B3669}">
      <dsp:nvSpPr>
        <dsp:cNvPr id="0" name=""/>
        <dsp:cNvSpPr/>
      </dsp:nvSpPr>
      <dsp:spPr>
        <a:xfrm>
          <a:off x="1297314" y="3816396"/>
          <a:ext cx="1012626" cy="506313"/>
        </a:xfrm>
        <a:prstGeom prst="rect">
          <a:avLst/>
        </a:prstGeom>
        <a:solidFill>
          <a:schemeClr val="lt1">
            <a:hueOff val="0"/>
            <a:satOff val="0"/>
            <a:lumOff val="0"/>
            <a:alphaOff val="0"/>
          </a:schemeClr>
        </a:solidFill>
        <a:ln>
          <a:noFill/>
        </a:ln>
        <a:effectLst>
          <a:outerShdw blurRad="50800" dist="25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Plus </a:t>
          </a:r>
          <a:r>
            <a:rPr lang="en-US" sz="1200" kern="1200" dirty="0" err="1"/>
            <a:t>grande</a:t>
          </a:r>
          <a:r>
            <a:rPr lang="en-US" sz="1200" kern="1200" dirty="0"/>
            <a:t> </a:t>
          </a:r>
          <a:r>
            <a:rPr lang="en-US" sz="1200" kern="1200" dirty="0" err="1"/>
            <a:t>pente</a:t>
          </a:r>
          <a:endParaRPr lang="en-US" sz="1200" kern="1200" dirty="0"/>
        </a:p>
      </dsp:txBody>
      <dsp:txXfrm>
        <a:off x="1297314" y="3816396"/>
        <a:ext cx="1012626" cy="506313"/>
      </dsp:txXfrm>
    </dsp:sp>
    <dsp:sp modelId="{06380184-5F4D-CC4F-8E82-411710FF55B2}">
      <dsp:nvSpPr>
        <dsp:cNvPr id="0" name=""/>
        <dsp:cNvSpPr/>
      </dsp:nvSpPr>
      <dsp:spPr>
        <a:xfrm>
          <a:off x="1297314" y="4465789"/>
          <a:ext cx="1012626" cy="506313"/>
        </a:xfrm>
        <a:prstGeom prst="rect">
          <a:avLst/>
        </a:prstGeom>
        <a:solidFill>
          <a:schemeClr val="lt1">
            <a:hueOff val="0"/>
            <a:satOff val="0"/>
            <a:lumOff val="0"/>
            <a:alphaOff val="0"/>
          </a:schemeClr>
        </a:solidFill>
        <a:ln>
          <a:noFill/>
        </a:ln>
        <a:effectLst>
          <a:outerShdw blurRad="50800" dist="25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Quasi-Newton</a:t>
          </a:r>
        </a:p>
      </dsp:txBody>
      <dsp:txXfrm>
        <a:off x="1297314" y="4465789"/>
        <a:ext cx="1012626" cy="506313"/>
      </dsp:txXfrm>
    </dsp:sp>
    <dsp:sp modelId="{D6587D4D-B4FF-DC48-AD6A-AE6CA7617476}">
      <dsp:nvSpPr>
        <dsp:cNvPr id="0" name=""/>
        <dsp:cNvSpPr/>
      </dsp:nvSpPr>
      <dsp:spPr>
        <a:xfrm>
          <a:off x="1297314" y="5038302"/>
          <a:ext cx="1012626" cy="506313"/>
        </a:xfrm>
        <a:prstGeom prst="rect">
          <a:avLst/>
        </a:prstGeom>
        <a:solidFill>
          <a:schemeClr val="lt1">
            <a:hueOff val="0"/>
            <a:satOff val="0"/>
            <a:lumOff val="0"/>
            <a:alphaOff val="0"/>
          </a:schemeClr>
        </a:solidFill>
        <a:ln>
          <a:noFill/>
        </a:ln>
        <a:effectLst>
          <a:outerShdw blurRad="50800" dist="25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Direction </a:t>
          </a:r>
          <a:r>
            <a:rPr lang="en-US" sz="1200" kern="1200" dirty="0" err="1"/>
            <a:t>conjuguée</a:t>
          </a:r>
          <a:endParaRPr lang="en-US" sz="1200" kern="1200" dirty="0"/>
        </a:p>
      </dsp:txBody>
      <dsp:txXfrm>
        <a:off x="1297314" y="5038302"/>
        <a:ext cx="1012626" cy="506313"/>
      </dsp:txXfrm>
    </dsp:sp>
    <dsp:sp modelId="{A0E904D5-99C0-E14E-9936-C3DFA201AB3A}">
      <dsp:nvSpPr>
        <dsp:cNvPr id="0" name=""/>
        <dsp:cNvSpPr/>
      </dsp:nvSpPr>
      <dsp:spPr>
        <a:xfrm>
          <a:off x="2269436" y="1659502"/>
          <a:ext cx="1012626" cy="506313"/>
        </a:xfrm>
        <a:prstGeom prst="rect">
          <a:avLst/>
        </a:prstGeom>
        <a:solidFill>
          <a:schemeClr val="lt1">
            <a:hueOff val="0"/>
            <a:satOff val="0"/>
            <a:lumOff val="0"/>
            <a:alphaOff val="0"/>
          </a:schemeClr>
        </a:solidFill>
        <a:ln>
          <a:noFill/>
        </a:ln>
        <a:effectLst>
          <a:outerShdw blurRad="50800" dist="25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Méthodes</a:t>
          </a:r>
          <a:r>
            <a:rPr lang="en-US" sz="1200" kern="1200" dirty="0"/>
            <a:t> </a:t>
          </a:r>
          <a:r>
            <a:rPr lang="en-US" sz="1200" kern="1200" dirty="0" err="1"/>
            <a:t>globales</a:t>
          </a:r>
          <a:endParaRPr lang="en-US" sz="1200" kern="1200" dirty="0"/>
        </a:p>
      </dsp:txBody>
      <dsp:txXfrm>
        <a:off x="2269436" y="1659502"/>
        <a:ext cx="1012626" cy="506313"/>
      </dsp:txXfrm>
    </dsp:sp>
    <dsp:sp modelId="{1CD6FFDB-60E8-4A46-A224-B5AD8648FD58}">
      <dsp:nvSpPr>
        <dsp:cNvPr id="0" name=""/>
        <dsp:cNvSpPr/>
      </dsp:nvSpPr>
      <dsp:spPr>
        <a:xfrm>
          <a:off x="2522592" y="2378467"/>
          <a:ext cx="1012626" cy="506313"/>
        </a:xfrm>
        <a:prstGeom prst="rect">
          <a:avLst/>
        </a:prstGeom>
        <a:solidFill>
          <a:schemeClr val="lt1">
            <a:hueOff val="0"/>
            <a:satOff val="0"/>
            <a:lumOff val="0"/>
            <a:alphaOff val="0"/>
          </a:schemeClr>
        </a:solidFill>
        <a:ln>
          <a:noFill/>
        </a:ln>
        <a:effectLst>
          <a:outerShdw blurRad="50800" dist="25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Plan </a:t>
          </a:r>
          <a:r>
            <a:rPr lang="en-US" sz="1200" kern="1200" dirty="0" err="1"/>
            <a:t>d’expériences</a:t>
          </a:r>
          <a:endParaRPr lang="en-US" sz="1200" kern="1200" dirty="0"/>
        </a:p>
      </dsp:txBody>
      <dsp:txXfrm>
        <a:off x="2522592" y="2378467"/>
        <a:ext cx="1012626" cy="506313"/>
      </dsp:txXfrm>
    </dsp:sp>
    <dsp:sp modelId="{23A3F534-F84D-3A4B-AAA8-6D9D48DC586C}">
      <dsp:nvSpPr>
        <dsp:cNvPr id="0" name=""/>
        <dsp:cNvSpPr/>
      </dsp:nvSpPr>
      <dsp:spPr>
        <a:xfrm>
          <a:off x="2522592" y="3097432"/>
          <a:ext cx="1012626" cy="506313"/>
        </a:xfrm>
        <a:prstGeom prst="rect">
          <a:avLst/>
        </a:prstGeom>
        <a:solidFill>
          <a:schemeClr val="bg1"/>
        </a:solidFill>
        <a:ln>
          <a:noFill/>
        </a:ln>
        <a:effectLst>
          <a:outerShdw blurRad="50800" dist="25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CSP</a:t>
          </a:r>
        </a:p>
      </dsp:txBody>
      <dsp:txXfrm>
        <a:off x="2522592" y="3097432"/>
        <a:ext cx="1012626" cy="506313"/>
      </dsp:txXfrm>
    </dsp:sp>
    <dsp:sp modelId="{EE026C9D-A4EC-DD4E-ACFC-EB769F6FB022}">
      <dsp:nvSpPr>
        <dsp:cNvPr id="0" name=""/>
        <dsp:cNvSpPr/>
      </dsp:nvSpPr>
      <dsp:spPr>
        <a:xfrm>
          <a:off x="3814825" y="933707"/>
          <a:ext cx="1012626" cy="506313"/>
        </a:xfrm>
        <a:prstGeom prst="rect">
          <a:avLst/>
        </a:prstGeom>
        <a:solidFill>
          <a:schemeClr val="lt1">
            <a:hueOff val="0"/>
            <a:satOff val="0"/>
            <a:lumOff val="0"/>
            <a:alphaOff val="0"/>
          </a:schemeClr>
        </a:solidFill>
        <a:ln>
          <a:noFill/>
        </a:ln>
        <a:effectLst>
          <a:outerShdw blurRad="50800" dist="25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Méthodes</a:t>
          </a:r>
          <a:r>
            <a:rPr lang="en-US" sz="1200" kern="1200" dirty="0"/>
            <a:t> </a:t>
          </a:r>
          <a:r>
            <a:rPr lang="en-US" sz="1200" kern="1200" dirty="0" err="1"/>
            <a:t>stochastiques</a:t>
          </a:r>
          <a:endParaRPr lang="en-US" sz="1200" kern="1200" dirty="0"/>
        </a:p>
      </dsp:txBody>
      <dsp:txXfrm>
        <a:off x="3814825" y="933707"/>
        <a:ext cx="1012626" cy="506313"/>
      </dsp:txXfrm>
    </dsp:sp>
    <dsp:sp modelId="{971F2C8D-D773-D646-9851-84C43DD6E4D0}">
      <dsp:nvSpPr>
        <dsp:cNvPr id="0" name=""/>
        <dsp:cNvSpPr/>
      </dsp:nvSpPr>
      <dsp:spPr>
        <a:xfrm>
          <a:off x="4647032" y="1611569"/>
          <a:ext cx="1012626" cy="506313"/>
        </a:xfrm>
        <a:prstGeom prst="rect">
          <a:avLst/>
        </a:prstGeom>
        <a:solidFill>
          <a:schemeClr val="lt1">
            <a:hueOff val="0"/>
            <a:satOff val="0"/>
            <a:lumOff val="0"/>
            <a:alphaOff val="0"/>
          </a:schemeClr>
        </a:solidFill>
        <a:ln>
          <a:noFill/>
        </a:ln>
        <a:effectLst>
          <a:outerShdw blurRad="50800" dist="25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Monte-Carlo</a:t>
          </a:r>
        </a:p>
      </dsp:txBody>
      <dsp:txXfrm>
        <a:off x="4647032" y="1611569"/>
        <a:ext cx="1012626" cy="506313"/>
      </dsp:txXfrm>
    </dsp:sp>
    <dsp:sp modelId="{874F8A02-1984-6C45-A68D-2FCDE1917F79}">
      <dsp:nvSpPr>
        <dsp:cNvPr id="0" name=""/>
        <dsp:cNvSpPr/>
      </dsp:nvSpPr>
      <dsp:spPr>
        <a:xfrm>
          <a:off x="4662151" y="2204695"/>
          <a:ext cx="1012626" cy="506313"/>
        </a:xfrm>
        <a:prstGeom prst="rect">
          <a:avLst/>
        </a:prstGeom>
        <a:solidFill>
          <a:schemeClr val="lt1">
            <a:hueOff val="0"/>
            <a:satOff val="0"/>
            <a:lumOff val="0"/>
            <a:alphaOff val="0"/>
          </a:schemeClr>
        </a:solidFill>
        <a:ln>
          <a:noFill/>
        </a:ln>
        <a:effectLst>
          <a:outerShdw blurRad="50800" dist="25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noProof="0" dirty="0" err="1"/>
            <a:t>Méthodes</a:t>
          </a:r>
          <a:r>
            <a:rPr lang="en-US" sz="1200" kern="1200" noProof="0" dirty="0"/>
            <a:t> </a:t>
          </a:r>
          <a:r>
            <a:rPr lang="en-US" sz="1200" kern="1200" noProof="0" dirty="0" err="1"/>
            <a:t>évolutionaires</a:t>
          </a:r>
          <a:endParaRPr lang="en-US" sz="1200" kern="1200" dirty="0"/>
        </a:p>
      </dsp:txBody>
      <dsp:txXfrm>
        <a:off x="4662151" y="2204695"/>
        <a:ext cx="1012626" cy="506313"/>
      </dsp:txXfrm>
    </dsp:sp>
    <dsp:sp modelId="{2FC4FB68-A679-9648-92E1-829D4A6340F0}">
      <dsp:nvSpPr>
        <dsp:cNvPr id="0" name=""/>
        <dsp:cNvSpPr/>
      </dsp:nvSpPr>
      <dsp:spPr>
        <a:xfrm>
          <a:off x="4662151" y="2882557"/>
          <a:ext cx="1012626" cy="506313"/>
        </a:xfrm>
        <a:prstGeom prst="rect">
          <a:avLst/>
        </a:prstGeom>
        <a:solidFill>
          <a:schemeClr val="lt1">
            <a:hueOff val="0"/>
            <a:satOff val="0"/>
            <a:lumOff val="0"/>
            <a:alphaOff val="0"/>
          </a:schemeClr>
        </a:solidFill>
        <a:ln>
          <a:noFill/>
        </a:ln>
        <a:effectLst>
          <a:outerShdw blurRad="50800" dist="25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Recuit</a:t>
          </a:r>
          <a:r>
            <a:rPr lang="en-US" sz="1200" kern="1200" dirty="0"/>
            <a:t> </a:t>
          </a:r>
          <a:r>
            <a:rPr lang="en-US" sz="1200" kern="1200" dirty="0" err="1"/>
            <a:t>simulé</a:t>
          </a:r>
          <a:endParaRPr lang="en-US" sz="1200" kern="1200" dirty="0"/>
        </a:p>
      </dsp:txBody>
      <dsp:txXfrm>
        <a:off x="4662151" y="2882557"/>
        <a:ext cx="1012626" cy="506313"/>
      </dsp:txXfrm>
    </dsp:sp>
    <dsp:sp modelId="{9B72CF34-A673-3C4F-B0D3-47D25D380D29}">
      <dsp:nvSpPr>
        <dsp:cNvPr id="0" name=""/>
        <dsp:cNvSpPr/>
      </dsp:nvSpPr>
      <dsp:spPr>
        <a:xfrm>
          <a:off x="4668550" y="3456382"/>
          <a:ext cx="1012626" cy="506313"/>
        </a:xfrm>
        <a:prstGeom prst="rect">
          <a:avLst/>
        </a:prstGeom>
        <a:solidFill>
          <a:schemeClr val="lt1">
            <a:hueOff val="0"/>
            <a:satOff val="0"/>
            <a:lumOff val="0"/>
            <a:alphaOff val="0"/>
          </a:schemeClr>
        </a:solidFill>
        <a:ln>
          <a:noFill/>
        </a:ln>
        <a:effectLst>
          <a:outerShdw blurRad="50800" dist="25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Recherche </a:t>
          </a:r>
          <a:r>
            <a:rPr lang="en-US" sz="1200" kern="1200" dirty="0" err="1"/>
            <a:t>Tabou</a:t>
          </a:r>
          <a:endParaRPr lang="en-US" sz="1200" kern="1200" dirty="0"/>
        </a:p>
      </dsp:txBody>
      <dsp:txXfrm>
        <a:off x="4668550" y="3456382"/>
        <a:ext cx="1012626" cy="50631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4307669" cy="340281"/>
          </a:xfrm>
          <a:prstGeom prst="rect">
            <a:avLst/>
          </a:prstGeom>
        </p:spPr>
        <p:txBody>
          <a:bodyPr vert="horz" lIns="91804" tIns="45901" rIns="91804" bIns="45901" rtlCol="0"/>
          <a:lstStyle>
            <a:lvl1pPr algn="l">
              <a:defRPr sz="1200"/>
            </a:lvl1pPr>
          </a:lstStyle>
          <a:p>
            <a:endParaRPr lang="fr-FR"/>
          </a:p>
        </p:txBody>
      </p:sp>
      <p:sp>
        <p:nvSpPr>
          <p:cNvPr id="3" name="Espace réservé de la date 2"/>
          <p:cNvSpPr>
            <a:spLocks noGrp="1"/>
          </p:cNvSpPr>
          <p:nvPr>
            <p:ph type="dt" sz="quarter" idx="1"/>
          </p:nvPr>
        </p:nvSpPr>
        <p:spPr>
          <a:xfrm>
            <a:off x="5629339" y="1"/>
            <a:ext cx="4307669" cy="340281"/>
          </a:xfrm>
          <a:prstGeom prst="rect">
            <a:avLst/>
          </a:prstGeom>
        </p:spPr>
        <p:txBody>
          <a:bodyPr vert="horz" lIns="91804" tIns="45901" rIns="91804" bIns="45901" rtlCol="0"/>
          <a:lstStyle>
            <a:lvl1pPr algn="r">
              <a:defRPr sz="1200"/>
            </a:lvl1pPr>
          </a:lstStyle>
          <a:p>
            <a:fld id="{AD8E0003-D8EE-4837-A6DF-A9AB727F2C2F}" type="datetimeFigureOut">
              <a:rPr lang="fr-FR" smtClean="0"/>
              <a:t>09/09/2024</a:t>
            </a:fld>
            <a:endParaRPr lang="fr-FR"/>
          </a:p>
        </p:txBody>
      </p:sp>
      <p:sp>
        <p:nvSpPr>
          <p:cNvPr id="4" name="Espace réservé du pied de page 3"/>
          <p:cNvSpPr>
            <a:spLocks noGrp="1"/>
          </p:cNvSpPr>
          <p:nvPr>
            <p:ph type="ftr" sz="quarter" idx="2"/>
          </p:nvPr>
        </p:nvSpPr>
        <p:spPr>
          <a:xfrm>
            <a:off x="1" y="6464244"/>
            <a:ext cx="4307669" cy="340281"/>
          </a:xfrm>
          <a:prstGeom prst="rect">
            <a:avLst/>
          </a:prstGeom>
        </p:spPr>
        <p:txBody>
          <a:bodyPr vert="horz" lIns="91804" tIns="45901" rIns="91804" bIns="45901"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9339" y="6464244"/>
            <a:ext cx="4307669" cy="340281"/>
          </a:xfrm>
          <a:prstGeom prst="rect">
            <a:avLst/>
          </a:prstGeom>
        </p:spPr>
        <p:txBody>
          <a:bodyPr vert="horz" lIns="91804" tIns="45901" rIns="91804" bIns="45901" rtlCol="0" anchor="b"/>
          <a:lstStyle>
            <a:lvl1pPr algn="r">
              <a:defRPr sz="1200"/>
            </a:lvl1pPr>
          </a:lstStyle>
          <a:p>
            <a:fld id="{16FF0A5D-BFC8-4749-B219-894E51E09AB2}" type="slidenum">
              <a:rPr lang="fr-FR" smtClean="0"/>
              <a:t>‹N°›</a:t>
            </a:fld>
            <a:endParaRPr lang="fr-FR"/>
          </a:p>
        </p:txBody>
      </p:sp>
    </p:spTree>
    <p:extLst>
      <p:ext uri="{BB962C8B-B14F-4D97-AF65-F5344CB8AC3E}">
        <p14:creationId xmlns:p14="http://schemas.microsoft.com/office/powerpoint/2010/main" val="1575048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4307669" cy="340281"/>
          </a:xfrm>
          <a:prstGeom prst="rect">
            <a:avLst/>
          </a:prstGeom>
        </p:spPr>
        <p:txBody>
          <a:bodyPr vert="horz" lIns="91793" tIns="45895" rIns="91793" bIns="45895" rtlCol="0"/>
          <a:lstStyle>
            <a:lvl1pPr algn="l">
              <a:defRPr sz="1200"/>
            </a:lvl1pPr>
          </a:lstStyle>
          <a:p>
            <a:endParaRPr lang="fr-FR"/>
          </a:p>
        </p:txBody>
      </p:sp>
      <p:sp>
        <p:nvSpPr>
          <p:cNvPr id="3" name="Espace réservé de la date 2"/>
          <p:cNvSpPr>
            <a:spLocks noGrp="1"/>
          </p:cNvSpPr>
          <p:nvPr>
            <p:ph type="dt" idx="1"/>
          </p:nvPr>
        </p:nvSpPr>
        <p:spPr>
          <a:xfrm>
            <a:off x="5629339" y="2"/>
            <a:ext cx="4307669" cy="340281"/>
          </a:xfrm>
          <a:prstGeom prst="rect">
            <a:avLst/>
          </a:prstGeom>
        </p:spPr>
        <p:txBody>
          <a:bodyPr vert="horz" lIns="91793" tIns="45895" rIns="91793" bIns="45895" rtlCol="0"/>
          <a:lstStyle>
            <a:lvl1pPr algn="r">
              <a:defRPr sz="1200"/>
            </a:lvl1pPr>
          </a:lstStyle>
          <a:p>
            <a:fld id="{8F72B4BF-AF99-4E37-B9C3-0DCAD567549D}" type="datetimeFigureOut">
              <a:rPr lang="fr-FR" smtClean="0"/>
              <a:t>09/09/2024</a:t>
            </a:fld>
            <a:endParaRPr lang="fr-FR"/>
          </a:p>
        </p:txBody>
      </p:sp>
      <p:sp>
        <p:nvSpPr>
          <p:cNvPr id="4" name="Espace réservé de l'image des diapositives 3"/>
          <p:cNvSpPr>
            <a:spLocks noGrp="1" noRot="1" noChangeAspect="1"/>
          </p:cNvSpPr>
          <p:nvPr>
            <p:ph type="sldImg" idx="2"/>
          </p:nvPr>
        </p:nvSpPr>
        <p:spPr>
          <a:xfrm>
            <a:off x="3270250" y="511175"/>
            <a:ext cx="3398838" cy="2551113"/>
          </a:xfrm>
          <a:prstGeom prst="rect">
            <a:avLst/>
          </a:prstGeom>
          <a:noFill/>
          <a:ln w="12700">
            <a:solidFill>
              <a:prstClr val="black"/>
            </a:solidFill>
          </a:ln>
        </p:spPr>
        <p:txBody>
          <a:bodyPr vert="horz" lIns="91793" tIns="45895" rIns="91793" bIns="45895" rtlCol="0" anchor="ctr"/>
          <a:lstStyle/>
          <a:p>
            <a:endParaRPr lang="fr-FR"/>
          </a:p>
        </p:txBody>
      </p:sp>
      <p:sp>
        <p:nvSpPr>
          <p:cNvPr id="5" name="Espace réservé des commentaires 4"/>
          <p:cNvSpPr>
            <a:spLocks noGrp="1"/>
          </p:cNvSpPr>
          <p:nvPr>
            <p:ph type="body" sz="quarter" idx="3"/>
          </p:nvPr>
        </p:nvSpPr>
        <p:spPr>
          <a:xfrm>
            <a:off x="993002" y="3232667"/>
            <a:ext cx="7953336" cy="3062526"/>
          </a:xfrm>
          <a:prstGeom prst="rect">
            <a:avLst/>
          </a:prstGeom>
        </p:spPr>
        <p:txBody>
          <a:bodyPr vert="horz" lIns="91793" tIns="45895" rIns="91793" bIns="45895"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6464244"/>
            <a:ext cx="4307669" cy="340281"/>
          </a:xfrm>
          <a:prstGeom prst="rect">
            <a:avLst/>
          </a:prstGeom>
        </p:spPr>
        <p:txBody>
          <a:bodyPr vert="horz" lIns="91793" tIns="45895" rIns="91793" bIns="4589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9339" y="6464244"/>
            <a:ext cx="4307669" cy="340281"/>
          </a:xfrm>
          <a:prstGeom prst="rect">
            <a:avLst/>
          </a:prstGeom>
        </p:spPr>
        <p:txBody>
          <a:bodyPr vert="horz" lIns="91793" tIns="45895" rIns="91793" bIns="45895" rtlCol="0" anchor="b"/>
          <a:lstStyle>
            <a:lvl1pPr algn="r">
              <a:defRPr sz="1200"/>
            </a:lvl1pPr>
          </a:lstStyle>
          <a:p>
            <a:fld id="{1F60FAB7-9B4A-452A-8BB3-63F1897E03C0}" type="slidenum">
              <a:rPr lang="fr-FR" smtClean="0"/>
              <a:t>‹N°›</a:t>
            </a:fld>
            <a:endParaRPr lang="fr-FR"/>
          </a:p>
        </p:txBody>
      </p:sp>
    </p:spTree>
    <p:extLst>
      <p:ext uri="{BB962C8B-B14F-4D97-AF65-F5344CB8AC3E}">
        <p14:creationId xmlns:p14="http://schemas.microsoft.com/office/powerpoint/2010/main" val="3163053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fr.wikipedia.org/wiki/Variable_al%C3%A9atoir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a:t>
            </a:fld>
            <a:endParaRPr lang="fr-FR"/>
          </a:p>
        </p:txBody>
      </p:sp>
    </p:spTree>
    <p:extLst>
      <p:ext uri="{BB962C8B-B14F-4D97-AF65-F5344CB8AC3E}">
        <p14:creationId xmlns:p14="http://schemas.microsoft.com/office/powerpoint/2010/main" val="1221858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11</a:t>
            </a:fld>
            <a:endParaRPr lang="fr-FR"/>
          </a:p>
        </p:txBody>
      </p:sp>
    </p:spTree>
    <p:extLst>
      <p:ext uri="{BB962C8B-B14F-4D97-AF65-F5344CB8AC3E}">
        <p14:creationId xmlns:p14="http://schemas.microsoft.com/office/powerpoint/2010/main" val="339817210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106</a:t>
            </a:fld>
            <a:endParaRPr lang="fr-FR"/>
          </a:p>
        </p:txBody>
      </p:sp>
    </p:spTree>
    <p:extLst>
      <p:ext uri="{BB962C8B-B14F-4D97-AF65-F5344CB8AC3E}">
        <p14:creationId xmlns:p14="http://schemas.microsoft.com/office/powerpoint/2010/main" val="339817210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107</a:t>
            </a:fld>
            <a:endParaRPr lang="fr-FR"/>
          </a:p>
        </p:txBody>
      </p:sp>
    </p:spTree>
    <p:extLst>
      <p:ext uri="{BB962C8B-B14F-4D97-AF65-F5344CB8AC3E}">
        <p14:creationId xmlns:p14="http://schemas.microsoft.com/office/powerpoint/2010/main" val="339817210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IloInt</a:t>
            </a:r>
            <a:r>
              <a:rPr lang="fr-FR" dirty="0"/>
              <a:t> est une sous classe de la classe </a:t>
            </a:r>
            <a:r>
              <a:rPr lang="fr-FR" dirty="0" err="1"/>
              <a:t>IloNum</a:t>
            </a:r>
            <a:r>
              <a:rPr lang="fr-FR" dirty="0"/>
              <a:t>. </a:t>
            </a: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108</a:t>
            </a:fld>
            <a:endParaRPr lang="fr-FR"/>
          </a:p>
        </p:txBody>
      </p:sp>
    </p:spTree>
    <p:extLst>
      <p:ext uri="{BB962C8B-B14F-4D97-AF65-F5344CB8AC3E}">
        <p14:creationId xmlns:p14="http://schemas.microsoft.com/office/powerpoint/2010/main" val="339817210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Après avoir créé l'environnement, une application Concert est prête à créer un ou plusieurs modèles d'optimisation. Cela consiste à créer un ensemble d'objets de modélisation pour définir chaque modèle d'optimisation.</a:t>
            </a: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109</a:t>
            </a:fld>
            <a:endParaRPr lang="fr-FR"/>
          </a:p>
        </p:txBody>
      </p:sp>
    </p:spTree>
    <p:extLst>
      <p:ext uri="{BB962C8B-B14F-4D97-AF65-F5344CB8AC3E}">
        <p14:creationId xmlns:p14="http://schemas.microsoft.com/office/powerpoint/2010/main" val="339817210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110</a:t>
            </a:fld>
            <a:endParaRPr lang="fr-FR"/>
          </a:p>
        </p:txBody>
      </p:sp>
    </p:spTree>
    <p:extLst>
      <p:ext uri="{BB962C8B-B14F-4D97-AF65-F5344CB8AC3E}">
        <p14:creationId xmlns:p14="http://schemas.microsoft.com/office/powerpoint/2010/main" val="339817210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111</a:t>
            </a:fld>
            <a:endParaRPr lang="fr-FR"/>
          </a:p>
        </p:txBody>
      </p:sp>
    </p:spTree>
    <p:extLst>
      <p:ext uri="{BB962C8B-B14F-4D97-AF65-F5344CB8AC3E}">
        <p14:creationId xmlns:p14="http://schemas.microsoft.com/office/powerpoint/2010/main" val="429002613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112</a:t>
            </a:fld>
            <a:endParaRPr lang="fr-FR"/>
          </a:p>
        </p:txBody>
      </p:sp>
    </p:spTree>
    <p:extLst>
      <p:ext uri="{BB962C8B-B14F-4D97-AF65-F5344CB8AC3E}">
        <p14:creationId xmlns:p14="http://schemas.microsoft.com/office/powerpoint/2010/main" val="278234274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113</a:t>
            </a:fld>
            <a:endParaRPr lang="fr-FR"/>
          </a:p>
        </p:txBody>
      </p:sp>
    </p:spTree>
    <p:extLst>
      <p:ext uri="{BB962C8B-B14F-4D97-AF65-F5344CB8AC3E}">
        <p14:creationId xmlns:p14="http://schemas.microsoft.com/office/powerpoint/2010/main" val="277834114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114</a:t>
            </a:fld>
            <a:endParaRPr lang="fr-FR"/>
          </a:p>
        </p:txBody>
      </p:sp>
    </p:spTree>
    <p:extLst>
      <p:ext uri="{BB962C8B-B14F-4D97-AF65-F5344CB8AC3E}">
        <p14:creationId xmlns:p14="http://schemas.microsoft.com/office/powerpoint/2010/main" val="58654108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115</a:t>
            </a:fld>
            <a:endParaRPr lang="fr-FR"/>
          </a:p>
        </p:txBody>
      </p:sp>
    </p:spTree>
    <p:extLst>
      <p:ext uri="{BB962C8B-B14F-4D97-AF65-F5344CB8AC3E}">
        <p14:creationId xmlns:p14="http://schemas.microsoft.com/office/powerpoint/2010/main" val="37348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8042">
              <a:defRPr/>
            </a:pPr>
            <a:r>
              <a:rPr lang="fr-FR" dirty="0"/>
              <a:t>L’approche “point </a:t>
            </a:r>
            <a:r>
              <a:rPr lang="fr-FR" dirty="0" err="1"/>
              <a:t>based</a:t>
            </a:r>
            <a:r>
              <a:rPr lang="fr-FR" dirty="0"/>
              <a:t> design” est fortement itérative et procède à l’amélioration successive d’une solution réalisable. Ce qui peut être inefficiente pour les problèmes de conception multidisciplinaire [13] En effet, les nouvelles solutions identifiées nécessitent une constante modification et doivent être continuellement évaluées. D’où son inconvénient sur l’incertitude et la flexibilité des solutions identifiées. Le nombre d’alternatives de solutions développées en parallèle est relativement faible.</a:t>
            </a:r>
          </a:p>
          <a:p>
            <a:pPr defTabSz="918042">
              <a:defRPr/>
            </a:pPr>
            <a:endParaRPr lang="fr-FR" altLang="fr-FR" dirty="0"/>
          </a:p>
          <a:p>
            <a:pPr defTabSz="918042">
              <a:defRPr/>
            </a:pPr>
            <a:r>
              <a:rPr lang="fr-FR" altLang="fr-FR" dirty="0"/>
              <a:t>[13] </a:t>
            </a:r>
            <a:r>
              <a:rPr lang="en-US" dirty="0"/>
              <a:t>S. E. </a:t>
            </a:r>
            <a:r>
              <a:rPr lang="en-US" dirty="0" err="1"/>
              <a:t>Hannapel</a:t>
            </a:r>
            <a:r>
              <a:rPr lang="en-US" dirty="0"/>
              <a:t>, N. </a:t>
            </a:r>
            <a:r>
              <a:rPr lang="en-US" dirty="0" err="1"/>
              <a:t>Vlahopoulos</a:t>
            </a:r>
            <a:r>
              <a:rPr lang="en-US" dirty="0"/>
              <a:t>, D. J. Singer, I. Introduction, and A. Arbor, “Including Principles of Set-Based Design in Multidisciplinary Design Optimization,” no. September, 2012. </a:t>
            </a:r>
            <a:endParaRPr lang="en-US" altLang="fr-FR" dirty="0"/>
          </a:p>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12</a:t>
            </a:fld>
            <a:endParaRPr lang="fr-FR"/>
          </a:p>
        </p:txBody>
      </p:sp>
    </p:spTree>
    <p:extLst>
      <p:ext uri="{BB962C8B-B14F-4D97-AF65-F5344CB8AC3E}">
        <p14:creationId xmlns:p14="http://schemas.microsoft.com/office/powerpoint/2010/main" val="56457972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116</a:t>
            </a:fld>
            <a:endParaRPr lang="fr-FR"/>
          </a:p>
        </p:txBody>
      </p:sp>
    </p:spTree>
    <p:extLst>
      <p:ext uri="{BB962C8B-B14F-4D97-AF65-F5344CB8AC3E}">
        <p14:creationId xmlns:p14="http://schemas.microsoft.com/office/powerpoint/2010/main" val="354330627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117</a:t>
            </a:fld>
            <a:endParaRPr lang="fr-FR"/>
          </a:p>
        </p:txBody>
      </p:sp>
    </p:spTree>
    <p:extLst>
      <p:ext uri="{BB962C8B-B14F-4D97-AF65-F5344CB8AC3E}">
        <p14:creationId xmlns:p14="http://schemas.microsoft.com/office/powerpoint/2010/main" val="223227846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118</a:t>
            </a:fld>
            <a:endParaRPr lang="fr-FR"/>
          </a:p>
        </p:txBody>
      </p:sp>
    </p:spTree>
    <p:extLst>
      <p:ext uri="{BB962C8B-B14F-4D97-AF65-F5344CB8AC3E}">
        <p14:creationId xmlns:p14="http://schemas.microsoft.com/office/powerpoint/2010/main" val="369799683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Après avoir créé l'environnement, une application Concert est prête à créer un ou plusieurs modèles d'optimisation. Cela consiste à créer un ensemble d'objets de modélisation pour définir chaque modèle d'optimisation.</a:t>
            </a: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119</a:t>
            </a:fld>
            <a:endParaRPr lang="fr-FR"/>
          </a:p>
        </p:txBody>
      </p:sp>
    </p:spTree>
    <p:extLst>
      <p:ext uri="{BB962C8B-B14F-4D97-AF65-F5344CB8AC3E}">
        <p14:creationId xmlns:p14="http://schemas.microsoft.com/office/powerpoint/2010/main" val="133839899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120</a:t>
            </a:fld>
            <a:endParaRPr lang="fr-FR"/>
          </a:p>
        </p:txBody>
      </p:sp>
    </p:spTree>
    <p:extLst>
      <p:ext uri="{BB962C8B-B14F-4D97-AF65-F5344CB8AC3E}">
        <p14:creationId xmlns:p14="http://schemas.microsoft.com/office/powerpoint/2010/main" val="158223829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121</a:t>
            </a:fld>
            <a:endParaRPr lang="fr-FR"/>
          </a:p>
        </p:txBody>
      </p:sp>
    </p:spTree>
    <p:extLst>
      <p:ext uri="{BB962C8B-B14F-4D97-AF65-F5344CB8AC3E}">
        <p14:creationId xmlns:p14="http://schemas.microsoft.com/office/powerpoint/2010/main" val="339817210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122</a:t>
            </a:fld>
            <a:endParaRPr lang="fr-FR"/>
          </a:p>
        </p:txBody>
      </p:sp>
    </p:spTree>
    <p:extLst>
      <p:ext uri="{BB962C8B-B14F-4D97-AF65-F5344CB8AC3E}">
        <p14:creationId xmlns:p14="http://schemas.microsoft.com/office/powerpoint/2010/main" val="326085972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123</a:t>
            </a:fld>
            <a:endParaRPr lang="fr-FR"/>
          </a:p>
        </p:txBody>
      </p:sp>
    </p:spTree>
    <p:extLst>
      <p:ext uri="{BB962C8B-B14F-4D97-AF65-F5344CB8AC3E}">
        <p14:creationId xmlns:p14="http://schemas.microsoft.com/office/powerpoint/2010/main" val="339817210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124</a:t>
            </a:fld>
            <a:endParaRPr lang="fr-FR"/>
          </a:p>
        </p:txBody>
      </p:sp>
    </p:spTree>
    <p:extLst>
      <p:ext uri="{BB962C8B-B14F-4D97-AF65-F5344CB8AC3E}">
        <p14:creationId xmlns:p14="http://schemas.microsoft.com/office/powerpoint/2010/main" val="339817210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125</a:t>
            </a:fld>
            <a:endParaRPr lang="fr-FR"/>
          </a:p>
        </p:txBody>
      </p:sp>
    </p:spTree>
    <p:extLst>
      <p:ext uri="{BB962C8B-B14F-4D97-AF65-F5344CB8AC3E}">
        <p14:creationId xmlns:p14="http://schemas.microsoft.com/office/powerpoint/2010/main" val="1729268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7931">
              <a:defRPr/>
            </a:pPr>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13</a:t>
            </a:fld>
            <a:endParaRPr lang="fr-FR"/>
          </a:p>
        </p:txBody>
      </p:sp>
    </p:spTree>
    <p:extLst>
      <p:ext uri="{BB962C8B-B14F-4D97-AF65-F5344CB8AC3E}">
        <p14:creationId xmlns:p14="http://schemas.microsoft.com/office/powerpoint/2010/main" val="339817210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126</a:t>
            </a:fld>
            <a:endParaRPr lang="fr-FR"/>
          </a:p>
        </p:txBody>
      </p:sp>
    </p:spTree>
    <p:extLst>
      <p:ext uri="{BB962C8B-B14F-4D97-AF65-F5344CB8AC3E}">
        <p14:creationId xmlns:p14="http://schemas.microsoft.com/office/powerpoint/2010/main" val="339817210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r>
              <a:rPr lang="fr-FR" dirty="0"/>
              <a:t>La fonction but </a:t>
            </a:r>
            <a:r>
              <a:rPr lang="fr-FR" dirty="0" err="1"/>
              <a:t>IloGenerate</a:t>
            </a:r>
            <a:r>
              <a:rPr lang="fr-FR" dirty="0"/>
              <a:t> utilise</a:t>
            </a:r>
            <a:r>
              <a:rPr lang="fr-FR" baseline="0" dirty="0"/>
              <a:t> l’algorithme suivant :</a:t>
            </a:r>
          </a:p>
          <a:p>
            <a:r>
              <a:rPr lang="fr-FR" baseline="0" dirty="0"/>
              <a:t>1) choisi une des variables </a:t>
            </a:r>
          </a:p>
          <a:p>
            <a:r>
              <a:rPr lang="fr-FR" baseline="0" dirty="0"/>
              <a:t>2) Choisi une valeur à assigner à cette variable</a:t>
            </a:r>
          </a:p>
          <a:p>
            <a:r>
              <a:rPr lang="fr-FR" baseline="0" dirty="0"/>
              <a:t>3) Assigne une valeur à cette variable</a:t>
            </a:r>
          </a:p>
          <a:p>
            <a:r>
              <a:rPr lang="fr-FR" baseline="0" dirty="0"/>
              <a:t>La variable est maintenant liée, le solveur effectue la propagation de contrainte.</a:t>
            </a:r>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127</a:t>
            </a:fld>
            <a:endParaRPr lang="fr-FR"/>
          </a:p>
        </p:txBody>
      </p:sp>
    </p:spTree>
    <p:extLst>
      <p:ext uri="{BB962C8B-B14F-4D97-AF65-F5344CB8AC3E}">
        <p14:creationId xmlns:p14="http://schemas.microsoft.com/office/powerpoint/2010/main" val="339817210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r>
              <a:rPr lang="fr-FR" dirty="0"/>
              <a:t>La fonction but </a:t>
            </a:r>
            <a:r>
              <a:rPr lang="fr-FR" dirty="0" err="1"/>
              <a:t>IloGenerate</a:t>
            </a:r>
            <a:r>
              <a:rPr lang="fr-FR" dirty="0"/>
              <a:t> utilise</a:t>
            </a:r>
            <a:r>
              <a:rPr lang="fr-FR" baseline="0" dirty="0"/>
              <a:t> l’algorithme suivant :</a:t>
            </a:r>
          </a:p>
          <a:p>
            <a:r>
              <a:rPr lang="fr-FR" baseline="0" dirty="0"/>
              <a:t>1) choisi une des variables </a:t>
            </a:r>
          </a:p>
          <a:p>
            <a:r>
              <a:rPr lang="fr-FR" baseline="0" dirty="0"/>
              <a:t>2) Choisi une valeur à assigner à cette variable</a:t>
            </a:r>
          </a:p>
          <a:p>
            <a:r>
              <a:rPr lang="fr-FR" baseline="0" dirty="0"/>
              <a:t>3) Assigne une valeur à cette variable</a:t>
            </a:r>
          </a:p>
          <a:p>
            <a:r>
              <a:rPr lang="fr-FR" baseline="0" dirty="0"/>
              <a:t>La variable est maintenant liée, le solveur effectue la propagation de contrainte.</a:t>
            </a:r>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128</a:t>
            </a:fld>
            <a:endParaRPr lang="fr-FR"/>
          </a:p>
        </p:txBody>
      </p:sp>
    </p:spTree>
    <p:extLst>
      <p:ext uri="{BB962C8B-B14F-4D97-AF65-F5344CB8AC3E}">
        <p14:creationId xmlns:p14="http://schemas.microsoft.com/office/powerpoint/2010/main" val="339817210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r>
              <a:rPr lang="fr-FR" dirty="0"/>
              <a:t>La fonction but </a:t>
            </a:r>
            <a:r>
              <a:rPr lang="fr-FR" dirty="0" err="1"/>
              <a:t>IloGenerate</a:t>
            </a:r>
            <a:r>
              <a:rPr lang="fr-FR" dirty="0"/>
              <a:t> utilise</a:t>
            </a:r>
            <a:r>
              <a:rPr lang="fr-FR" baseline="0" dirty="0"/>
              <a:t> l’algorithme suivant :</a:t>
            </a:r>
          </a:p>
          <a:p>
            <a:r>
              <a:rPr lang="fr-FR" baseline="0" dirty="0"/>
              <a:t>1) choisi une des variables </a:t>
            </a:r>
          </a:p>
          <a:p>
            <a:r>
              <a:rPr lang="fr-FR" baseline="0" dirty="0"/>
              <a:t>2) Choisi une valeur à assigner à cette variable</a:t>
            </a:r>
          </a:p>
          <a:p>
            <a:r>
              <a:rPr lang="fr-FR" baseline="0" dirty="0"/>
              <a:t>3) Assigne une valeur à cette variable</a:t>
            </a:r>
          </a:p>
          <a:p>
            <a:r>
              <a:rPr lang="fr-FR" baseline="0" dirty="0"/>
              <a:t>La variable est maintenant liée, le solveur effectue la propagation de contrainte.</a:t>
            </a:r>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129</a:t>
            </a:fld>
            <a:endParaRPr lang="fr-FR"/>
          </a:p>
        </p:txBody>
      </p:sp>
    </p:spTree>
    <p:extLst>
      <p:ext uri="{BB962C8B-B14F-4D97-AF65-F5344CB8AC3E}">
        <p14:creationId xmlns:p14="http://schemas.microsoft.com/office/powerpoint/2010/main" val="105249429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130</a:t>
            </a:fld>
            <a:endParaRPr lang="fr-FR"/>
          </a:p>
        </p:txBody>
      </p:sp>
    </p:spTree>
    <p:extLst>
      <p:ext uri="{BB962C8B-B14F-4D97-AF65-F5344CB8AC3E}">
        <p14:creationId xmlns:p14="http://schemas.microsoft.com/office/powerpoint/2010/main" val="267120809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131</a:t>
            </a:fld>
            <a:endParaRPr lang="fr-FR"/>
          </a:p>
        </p:txBody>
      </p:sp>
    </p:spTree>
    <p:extLst>
      <p:ext uri="{BB962C8B-B14F-4D97-AF65-F5344CB8AC3E}">
        <p14:creationId xmlns:p14="http://schemas.microsoft.com/office/powerpoint/2010/main" val="298125885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132</a:t>
            </a:fld>
            <a:endParaRPr lang="fr-FR"/>
          </a:p>
        </p:txBody>
      </p:sp>
    </p:spTree>
    <p:extLst>
      <p:ext uri="{BB962C8B-B14F-4D97-AF65-F5344CB8AC3E}">
        <p14:creationId xmlns:p14="http://schemas.microsoft.com/office/powerpoint/2010/main" val="144649609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133</a:t>
            </a:fld>
            <a:endParaRPr lang="fr-FR"/>
          </a:p>
        </p:txBody>
      </p:sp>
    </p:spTree>
    <p:extLst>
      <p:ext uri="{BB962C8B-B14F-4D97-AF65-F5344CB8AC3E}">
        <p14:creationId xmlns:p14="http://schemas.microsoft.com/office/powerpoint/2010/main" val="323778385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134</a:t>
            </a:fld>
            <a:endParaRPr lang="fr-FR"/>
          </a:p>
        </p:txBody>
      </p:sp>
    </p:spTree>
    <p:extLst>
      <p:ext uri="{BB962C8B-B14F-4D97-AF65-F5344CB8AC3E}">
        <p14:creationId xmlns:p14="http://schemas.microsoft.com/office/powerpoint/2010/main" val="339817210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135</a:t>
            </a:fld>
            <a:endParaRPr lang="fr-FR"/>
          </a:p>
        </p:txBody>
      </p:sp>
    </p:spTree>
    <p:extLst>
      <p:ext uri="{BB962C8B-B14F-4D97-AF65-F5344CB8AC3E}">
        <p14:creationId xmlns:p14="http://schemas.microsoft.com/office/powerpoint/2010/main" val="3398172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14</a:t>
            </a:fld>
            <a:endParaRPr lang="fr-FR"/>
          </a:p>
        </p:txBody>
      </p:sp>
    </p:spTree>
    <p:extLst>
      <p:ext uri="{BB962C8B-B14F-4D97-AF65-F5344CB8AC3E}">
        <p14:creationId xmlns:p14="http://schemas.microsoft.com/office/powerpoint/2010/main" val="2165225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15</a:t>
            </a:fld>
            <a:endParaRPr lang="fr-FR"/>
          </a:p>
        </p:txBody>
      </p:sp>
    </p:spTree>
    <p:extLst>
      <p:ext uri="{BB962C8B-B14F-4D97-AF65-F5344CB8AC3E}">
        <p14:creationId xmlns:p14="http://schemas.microsoft.com/office/powerpoint/2010/main" val="3055515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ne s'agit plus de résoudre des problèmes directs mais des problèmes inverses.</a:t>
            </a:r>
          </a:p>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16</a:t>
            </a:fld>
            <a:endParaRPr lang="fr-FR"/>
          </a:p>
        </p:txBody>
      </p:sp>
    </p:spTree>
    <p:extLst>
      <p:ext uri="{BB962C8B-B14F-4D97-AF65-F5344CB8AC3E}">
        <p14:creationId xmlns:p14="http://schemas.microsoft.com/office/powerpoint/2010/main" val="4251586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17</a:t>
            </a:fld>
            <a:endParaRPr lang="fr-FR"/>
          </a:p>
        </p:txBody>
      </p:sp>
    </p:spTree>
    <p:extLst>
      <p:ext uri="{BB962C8B-B14F-4D97-AF65-F5344CB8AC3E}">
        <p14:creationId xmlns:p14="http://schemas.microsoft.com/office/powerpoint/2010/main" val="451019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18</a:t>
            </a:fld>
            <a:endParaRPr lang="fr-FR"/>
          </a:p>
        </p:txBody>
      </p:sp>
    </p:spTree>
    <p:extLst>
      <p:ext uri="{BB962C8B-B14F-4D97-AF65-F5344CB8AC3E}">
        <p14:creationId xmlns:p14="http://schemas.microsoft.com/office/powerpoint/2010/main" val="4161328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fr-FR" sz="1200" b="0" i="0" u="none" strike="noStrike" kern="1200" baseline="0" dirty="0">
                <a:solidFill>
                  <a:schemeClr val="tx1"/>
                </a:solidFill>
                <a:latin typeface="+mn-lt"/>
                <a:ea typeface="+mn-ea"/>
                <a:cs typeface="+mn-cs"/>
              </a:rPr>
              <a:t>L’objectif est, pour la résolution mathématique de problèmes d'optimisation, une fonction scalaire, notée </a:t>
            </a:r>
            <a:r>
              <a:rPr lang="fr-FR" sz="1200" b="0" i="1" u="none" strike="noStrike" kern="1200" baseline="0" dirty="0">
                <a:solidFill>
                  <a:schemeClr val="tx1"/>
                </a:solidFill>
                <a:latin typeface="+mn-lt"/>
                <a:ea typeface="+mn-ea"/>
                <a:cs typeface="+mn-cs"/>
              </a:rPr>
              <a:t>f, </a:t>
            </a:r>
            <a:r>
              <a:rPr lang="fr-FR" sz="1200" b="0" i="0" u="none" strike="noStrike" kern="1200" baseline="0" dirty="0">
                <a:solidFill>
                  <a:schemeClr val="tx1"/>
                </a:solidFill>
                <a:latin typeface="+mn-lt"/>
                <a:ea typeface="+mn-ea"/>
                <a:cs typeface="+mn-cs"/>
              </a:rPr>
              <a:t>dépendant d'un certain nombre de paramètres. C'est cette fonction que l' on cherche</a:t>
            </a:r>
          </a:p>
          <a:p>
            <a:r>
              <a:rPr lang="fr-FR" sz="1200" b="0" i="0" u="none" strike="noStrike" kern="1200" baseline="0" dirty="0">
                <a:solidFill>
                  <a:schemeClr val="tx1"/>
                </a:solidFill>
                <a:latin typeface="+mn-lt"/>
                <a:ea typeface="+mn-ea"/>
                <a:cs typeface="+mn-cs"/>
              </a:rPr>
              <a:t>à minimiser ou maximiser selon les cas. Il est parfois difficile de la définir explicitement sous forme analytique, mais on doit pouvoir la calculer. </a:t>
            </a:r>
          </a:p>
          <a:p>
            <a:r>
              <a:rPr lang="fr-FR" sz="1200" b="0" i="0" u="none" strike="noStrike" kern="1200" baseline="0" dirty="0">
                <a:solidFill>
                  <a:schemeClr val="tx1"/>
                </a:solidFill>
                <a:latin typeface="+mn-lt"/>
                <a:ea typeface="+mn-ea"/>
                <a:cs typeface="+mn-cs"/>
              </a:rPr>
              <a:t>En effet, pour pouvoir affirmer qu'une conception est meilleure qu'une autre, il faut associer à chaque conception une valeur scalaire. Profitant du fait qu'il existe une relation</a:t>
            </a:r>
          </a:p>
          <a:p>
            <a:r>
              <a:rPr lang="fr-FR" sz="1200" b="0" i="0" u="none" strike="noStrike" kern="1200" baseline="0" dirty="0">
                <a:solidFill>
                  <a:schemeClr val="tx1"/>
                </a:solidFill>
                <a:latin typeface="+mn-lt"/>
                <a:ea typeface="+mn-ea"/>
                <a:cs typeface="+mn-cs"/>
              </a:rPr>
              <a:t>d'ordre dans R, il est alors possible de classer« objectivement» les conceptions.</a:t>
            </a:r>
          </a:p>
          <a:p>
            <a:pPr marL="171450" indent="-171450">
              <a:buFont typeface="Arial" panose="020B0604020202020204" pitchFamily="34" charset="0"/>
              <a:buChar char="•"/>
            </a:pPr>
            <a:r>
              <a:rPr lang="fr-FR" sz="1200" b="0" i="0" u="none" strike="noStrike" kern="1200" baseline="0" dirty="0">
                <a:solidFill>
                  <a:schemeClr val="tx1"/>
                </a:solidFill>
                <a:latin typeface="+mn-lt"/>
                <a:ea typeface="+mn-ea"/>
                <a:cs typeface="+mn-cs"/>
              </a:rPr>
              <a:t>tout problème d'optimisation comporte un certain nombre </a:t>
            </a:r>
            <a:r>
              <a:rPr lang="fr-FR" sz="1200" b="0" i="1" u="none" strike="noStrike" kern="1200" baseline="0" dirty="0">
                <a:solidFill>
                  <a:schemeClr val="tx1"/>
                </a:solidFill>
                <a:latin typeface="+mn-lt"/>
                <a:ea typeface="+mn-ea"/>
                <a:cs typeface="+mn-cs"/>
              </a:rPr>
              <a:t>n </a:t>
            </a:r>
            <a:r>
              <a:rPr lang="fr-FR" sz="1200" b="0" i="0" u="none" strike="noStrike" kern="1200" baseline="0" dirty="0">
                <a:solidFill>
                  <a:schemeClr val="tx1"/>
                </a:solidFill>
                <a:latin typeface="+mn-lt"/>
                <a:ea typeface="+mn-ea"/>
                <a:cs typeface="+mn-cs"/>
              </a:rPr>
              <a:t>de</a:t>
            </a:r>
          </a:p>
          <a:p>
            <a:r>
              <a:rPr lang="fr-FR" sz="1200" b="0" i="0" u="none" strike="noStrike" kern="1200" baseline="0" dirty="0">
                <a:solidFill>
                  <a:schemeClr val="tx1"/>
                </a:solidFill>
                <a:latin typeface="+mn-lt"/>
                <a:ea typeface="+mn-ea"/>
                <a:cs typeface="+mn-cs"/>
              </a:rPr>
              <a:t>variables de conception généralement notées </a:t>
            </a:r>
            <a:r>
              <a:rPr lang="fr-FR" sz="1200" b="0" i="1" u="none" strike="noStrike" kern="1200" baseline="0" dirty="0">
                <a:solidFill>
                  <a:schemeClr val="tx1"/>
                </a:solidFill>
                <a:latin typeface="+mn-lt"/>
                <a:ea typeface="+mn-ea"/>
                <a:cs typeface="+mn-cs"/>
              </a:rPr>
              <a:t>xi" </a:t>
            </a:r>
            <a:r>
              <a:rPr lang="fr-FR" sz="1200" b="0" i="0" u="none" strike="noStrike" kern="1200" baseline="0" dirty="0">
                <a:solidFill>
                  <a:schemeClr val="tx1"/>
                </a:solidFill>
                <a:latin typeface="+mn-lt"/>
                <a:ea typeface="+mn-ea"/>
                <a:cs typeface="+mn-cs"/>
              </a:rPr>
              <a:t>r ensemble des variables de</a:t>
            </a:r>
          </a:p>
          <a:p>
            <a:r>
              <a:rPr lang="fr-FR" sz="1200" b="0" i="0" u="none" strike="noStrike" kern="1200" baseline="0" dirty="0">
                <a:solidFill>
                  <a:schemeClr val="tx1"/>
                </a:solidFill>
                <a:latin typeface="+mn-lt"/>
                <a:ea typeface="+mn-ea"/>
                <a:cs typeface="+mn-cs"/>
              </a:rPr>
              <a:t>conception est repris dans un vecteur noté x et tel que :</a:t>
            </a:r>
          </a:p>
          <a:p>
            <a:r>
              <a:rPr lang="pt-BR" sz="1200" b="0" i="0" u="none" strike="noStrike" kern="1200" baseline="0" dirty="0">
                <a:solidFill>
                  <a:schemeClr val="tx1"/>
                </a:solidFill>
                <a:latin typeface="+mn-lt"/>
                <a:ea typeface="+mn-ea"/>
                <a:cs typeface="+mn-cs"/>
              </a:rPr>
              <a:t>x= {x;} </a:t>
            </a:r>
            <a:r>
              <a:rPr lang="pt-BR" sz="1200" b="0" i="1" u="none" strike="noStrike" kern="1200" baseline="0" dirty="0">
                <a:solidFill>
                  <a:schemeClr val="tx1"/>
                </a:solidFill>
                <a:latin typeface="+mn-lt"/>
                <a:ea typeface="+mn-ea"/>
                <a:cs typeface="+mn-cs"/>
              </a:rPr>
              <a:t>i= l , ... ,n</a:t>
            </a:r>
          </a:p>
          <a:p>
            <a:r>
              <a:rPr lang="fr-FR" sz="1200" b="0" i="0" u="none" strike="noStrike" kern="1200" baseline="0" dirty="0">
                <a:solidFill>
                  <a:schemeClr val="tx1"/>
                </a:solidFill>
                <a:latin typeface="+mn-lt"/>
                <a:ea typeface="+mn-ea"/>
                <a:cs typeface="+mn-cs"/>
              </a:rPr>
              <a:t>Les variables de conception sont des grandeurs apparaissant dans la définition</a:t>
            </a:r>
          </a:p>
          <a:p>
            <a:r>
              <a:rPr lang="fr-FR" sz="1200" b="0" i="0" u="none" strike="noStrike" kern="1200" baseline="0" dirty="0">
                <a:solidFill>
                  <a:schemeClr val="tx1"/>
                </a:solidFill>
                <a:latin typeface="+mn-lt"/>
                <a:ea typeface="+mn-ea"/>
                <a:cs typeface="+mn-cs"/>
              </a:rPr>
              <a:t>du problème et dont on cherche la valeur optimale. En mécanique, ces variables</a:t>
            </a:r>
          </a:p>
          <a:p>
            <a:r>
              <a:rPr lang="fr-FR" sz="1200" b="0" i="0" u="none" strike="noStrike" kern="1200" baseline="0" dirty="0">
                <a:solidFill>
                  <a:schemeClr val="tx1"/>
                </a:solidFill>
                <a:latin typeface="+mn-lt"/>
                <a:ea typeface="+mn-ea"/>
                <a:cs typeface="+mn-cs"/>
              </a:rPr>
              <a:t>représentent les épaisseurs de parois d'une structure, la position et le nombre de</a:t>
            </a:r>
          </a:p>
          <a:p>
            <a:r>
              <a:rPr lang="fr-FR" sz="1200" b="0" i="0" u="none" strike="noStrike" kern="1200" baseline="0" dirty="0">
                <a:solidFill>
                  <a:schemeClr val="tx1"/>
                </a:solidFill>
                <a:latin typeface="+mn-lt"/>
                <a:ea typeface="+mn-ea"/>
                <a:cs typeface="+mn-cs"/>
              </a:rPr>
              <a:t>membres structuraux, la direction des fibres dans un pli composite ... Ce sont</a:t>
            </a:r>
          </a:p>
          <a:p>
            <a:r>
              <a:rPr lang="fr-FR" sz="1200" b="0" i="0" u="none" strike="noStrike" kern="1200" baseline="0" dirty="0">
                <a:solidFill>
                  <a:schemeClr val="tx1"/>
                </a:solidFill>
                <a:latin typeface="+mn-lt"/>
                <a:ea typeface="+mn-ea"/>
                <a:cs typeface="+mn-cs"/>
              </a:rPr>
              <a:t>les inconnues du problème d'optimisation. La fonction objectif dépend de ces</a:t>
            </a:r>
          </a:p>
          <a:p>
            <a:r>
              <a:rPr lang="fr-FR" sz="1200" b="0" i="0" u="none" strike="noStrike" kern="1200" baseline="0" dirty="0">
                <a:solidFill>
                  <a:schemeClr val="tx1"/>
                </a:solidFill>
                <a:latin typeface="+mn-lt"/>
                <a:ea typeface="+mn-ea"/>
                <a:cs typeface="+mn-cs"/>
              </a:rPr>
              <a:t>Variables de conception et on a donc f= </a:t>
            </a:r>
            <a:r>
              <a:rPr lang="fr-FR" sz="1200" b="0" i="1" u="none" strike="noStrike" kern="1200" baseline="0" dirty="0">
                <a:solidFill>
                  <a:schemeClr val="tx1"/>
                </a:solidFill>
                <a:latin typeface="+mn-lt"/>
                <a:ea typeface="+mn-ea"/>
                <a:cs typeface="+mn-cs"/>
              </a:rPr>
              <a:t>f(x) </a:t>
            </a:r>
            <a:r>
              <a:rPr lang="fr-FR" sz="1200" b="0" i="0" u="none" strike="noStrike" kern="1200" baseline="0" dirty="0">
                <a:solidFill>
                  <a:schemeClr val="tx1"/>
                </a:solidFill>
                <a:latin typeface="+mn-lt"/>
                <a:ea typeface="+mn-ea"/>
                <a:cs typeface="+mn-cs"/>
              </a:rPr>
              <a:t>= </a:t>
            </a:r>
            <a:r>
              <a:rPr lang="fr-FR" sz="1200" b="0" i="1" u="none" strike="noStrike" kern="1200" baseline="0" dirty="0">
                <a:solidFill>
                  <a:schemeClr val="tx1"/>
                </a:solidFill>
                <a:latin typeface="+mn-lt"/>
                <a:ea typeface="+mn-ea"/>
                <a:cs typeface="+mn-cs"/>
              </a:rPr>
              <a:t>f(xl, x2, ... ,</a:t>
            </a:r>
            <a:r>
              <a:rPr lang="fr-FR" sz="1200" b="0" i="1" u="none" strike="noStrike" kern="1200" baseline="0" dirty="0" err="1">
                <a:solidFill>
                  <a:schemeClr val="tx1"/>
                </a:solidFill>
                <a:latin typeface="+mn-lt"/>
                <a:ea typeface="+mn-ea"/>
                <a:cs typeface="+mn-cs"/>
              </a:rPr>
              <a:t>xJ</a:t>
            </a:r>
            <a:r>
              <a:rPr lang="fr-FR" sz="1200" b="0" i="1" u="none" strike="noStrike" kern="1200" baseline="0" dirty="0">
                <a:solidFill>
                  <a:schemeClr val="tx1"/>
                </a:solidFill>
                <a:latin typeface="+mn-lt"/>
                <a:ea typeface="+mn-ea"/>
                <a:cs typeface="+mn-cs"/>
              </a:rPr>
              <a:t> </a:t>
            </a:r>
            <a:r>
              <a:rPr lang="fr-FR" sz="1200" b="0" i="0" u="none" strike="noStrike" kern="1200" baseline="0" dirty="0">
                <a:solidFill>
                  <a:schemeClr val="tx1"/>
                </a:solidFill>
                <a:latin typeface="+mn-lt"/>
                <a:ea typeface="+mn-ea"/>
                <a:cs typeface="+mn-cs"/>
              </a:rPr>
              <a:t>l’ensemble des valeurs</a:t>
            </a:r>
          </a:p>
          <a:p>
            <a:r>
              <a:rPr lang="fr-FR" sz="1200" b="0" i="0" u="none" strike="noStrike" kern="1200" baseline="0" dirty="0">
                <a:solidFill>
                  <a:schemeClr val="tx1"/>
                </a:solidFill>
                <a:latin typeface="+mn-lt"/>
                <a:ea typeface="+mn-ea"/>
                <a:cs typeface="+mn-cs"/>
              </a:rPr>
              <a:t>optimales des variables de conception est noté x*.</a:t>
            </a:r>
          </a:p>
          <a:p>
            <a:pPr marL="171450" indent="-171450">
              <a:buFont typeface="Arial" panose="020B0604020202020204" pitchFamily="34" charset="0"/>
              <a:buChar char="•"/>
            </a:pPr>
            <a:r>
              <a:rPr lang="fr-FR" sz="1200" b="0" i="0" u="none" strike="noStrike" kern="1200" baseline="0" dirty="0">
                <a:solidFill>
                  <a:schemeClr val="tx1"/>
                </a:solidFill>
                <a:latin typeface="+mn-lt"/>
                <a:ea typeface="+mn-ea"/>
                <a:cs typeface="+mn-cs"/>
              </a:rPr>
              <a:t>Dans le cas de l'optimisation des structures, la valeur d'une variable de conception est la plupart du temps</a:t>
            </a:r>
          </a:p>
          <a:p>
            <a:r>
              <a:rPr lang="fr-FR" sz="1200" b="0" i="0" u="none" strike="noStrike" kern="1200" baseline="0" dirty="0">
                <a:solidFill>
                  <a:schemeClr val="tx1"/>
                </a:solidFill>
                <a:latin typeface="+mn-lt"/>
                <a:ea typeface="+mn-ea"/>
                <a:cs typeface="+mn-cs"/>
              </a:rPr>
              <a:t>limitée par une borne inférieure et une borne supérieure, explicitement définies ou non dans l'énoncé du problème. Par exemple, l'épaisseur d'une tôle ne peut</a:t>
            </a:r>
          </a:p>
          <a:p>
            <a:r>
              <a:rPr lang="fr-FR" sz="1200" b="0" i="0" u="none" strike="noStrike" kern="1200" baseline="0" dirty="0">
                <a:solidFill>
                  <a:schemeClr val="tx1"/>
                </a:solidFill>
                <a:latin typeface="+mn-lt"/>
                <a:ea typeface="+mn-ea"/>
                <a:cs typeface="+mn-cs"/>
              </a:rPr>
              <a:t>pas être négative : si aucune précision n'est donnée, il est évident que la borne inférieure est égale à 0, borne qu'il faut cependant définir dans le logiciel pour</a:t>
            </a:r>
          </a:p>
          <a:p>
            <a:r>
              <a:rPr lang="fr-FR" sz="1200" b="0" i="0" u="none" strike="noStrike" kern="1200" baseline="0" dirty="0">
                <a:solidFill>
                  <a:schemeClr val="tx1"/>
                </a:solidFill>
                <a:latin typeface="+mn-lt"/>
                <a:ea typeface="+mn-ea"/>
                <a:cs typeface="+mn-cs"/>
              </a:rPr>
              <a:t>la résolution du problème. Les bornes de l'intervalle entre lesquelles la variable prend sa valeur définissent les contraintes de borne du problème d'optimisation : </a:t>
            </a:r>
          </a:p>
          <a:p>
            <a:r>
              <a:rPr lang="fr-FR" sz="1200" b="0" i="0" u="none" strike="noStrike" kern="1200" baseline="0" dirty="0">
                <a:solidFill>
                  <a:schemeClr val="tx1"/>
                </a:solidFill>
                <a:latin typeface="+mn-lt"/>
                <a:ea typeface="+mn-ea"/>
                <a:cs typeface="+mn-cs"/>
              </a:rPr>
              <a:t>elles portent sur les variables de conception </a:t>
            </a:r>
            <a:r>
              <a:rPr lang="fr-FR" sz="1200" b="0" i="1" u="none" strike="noStrike" kern="1200" baseline="0" dirty="0" err="1">
                <a:solidFill>
                  <a:schemeClr val="tx1"/>
                </a:solidFill>
                <a:latin typeface="+mn-lt"/>
                <a:ea typeface="+mn-ea"/>
                <a:cs typeface="+mn-cs"/>
              </a:rPr>
              <a:t>xt</a:t>
            </a:r>
            <a:r>
              <a:rPr lang="fr-FR" sz="1200" b="0" i="1" u="none" strike="noStrike" kern="1200" baseline="0" dirty="0">
                <a:solidFill>
                  <a:schemeClr val="tx1"/>
                </a:solidFill>
                <a:latin typeface="+mn-lt"/>
                <a:ea typeface="+mn-ea"/>
                <a:cs typeface="+mn-cs"/>
              </a:rPr>
              <a:t> </a:t>
            </a:r>
            <a:r>
              <a:rPr lang="fr-FR" sz="1200" b="0" i="0" u="none" strike="noStrike" kern="1200" baseline="0" dirty="0">
                <a:solidFill>
                  <a:schemeClr val="tx1"/>
                </a:solidFill>
                <a:latin typeface="+mn-lt"/>
                <a:ea typeface="+mn-ea"/>
                <a:cs typeface="+mn-cs"/>
              </a:rPr>
              <a:t>Pour un problème comportant </a:t>
            </a:r>
            <a:r>
              <a:rPr lang="fr-FR" sz="1200" b="0" i="1" u="none" strike="noStrike" kern="1200" baseline="0" dirty="0">
                <a:solidFill>
                  <a:schemeClr val="tx1"/>
                </a:solidFill>
                <a:latin typeface="+mn-lt"/>
                <a:ea typeface="+mn-ea"/>
                <a:cs typeface="+mn-cs"/>
              </a:rPr>
              <a:t>n </a:t>
            </a:r>
            <a:r>
              <a:rPr lang="fr-FR" sz="1200" b="0" i="0" u="none" strike="noStrike" kern="1200" baseline="0" dirty="0">
                <a:solidFill>
                  <a:schemeClr val="tx1"/>
                </a:solidFill>
                <a:latin typeface="+mn-lt"/>
                <a:ea typeface="+mn-ea"/>
                <a:cs typeface="+mn-cs"/>
              </a:rPr>
              <a:t>variables, on a </a:t>
            </a:r>
            <a:r>
              <a:rPr lang="fr-FR" sz="1200" b="0" i="1" u="none" strike="noStrike" kern="1200" baseline="0" dirty="0">
                <a:solidFill>
                  <a:schemeClr val="tx1"/>
                </a:solidFill>
                <a:latin typeface="+mn-lt"/>
                <a:ea typeface="+mn-ea"/>
                <a:cs typeface="+mn-cs"/>
              </a:rPr>
              <a:t>n </a:t>
            </a:r>
            <a:r>
              <a:rPr lang="fr-FR" sz="1200" b="0" i="0" u="none" strike="noStrike" kern="1200" baseline="0" dirty="0">
                <a:solidFill>
                  <a:schemeClr val="tx1"/>
                </a:solidFill>
                <a:latin typeface="+mn-lt"/>
                <a:ea typeface="+mn-ea"/>
                <a:cs typeface="+mn-cs"/>
              </a:rPr>
              <a:t>relations du type :</a:t>
            </a:r>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19</a:t>
            </a:fld>
            <a:endParaRPr lang="fr-FR"/>
          </a:p>
        </p:txBody>
      </p:sp>
    </p:spTree>
    <p:extLst>
      <p:ext uri="{BB962C8B-B14F-4D97-AF65-F5344CB8AC3E}">
        <p14:creationId xmlns:p14="http://schemas.microsoft.com/office/powerpoint/2010/main" val="3197756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20</a:t>
            </a:fld>
            <a:endParaRPr lang="fr-FR"/>
          </a:p>
        </p:txBody>
      </p:sp>
    </p:spTree>
    <p:extLst>
      <p:ext uri="{BB962C8B-B14F-4D97-AF65-F5344CB8AC3E}">
        <p14:creationId xmlns:p14="http://schemas.microsoft.com/office/powerpoint/2010/main" val="863540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2</a:t>
            </a:fld>
            <a:endParaRPr lang="fr-FR"/>
          </a:p>
        </p:txBody>
      </p:sp>
    </p:spTree>
    <p:extLst>
      <p:ext uri="{BB962C8B-B14F-4D97-AF65-F5344CB8AC3E}">
        <p14:creationId xmlns:p14="http://schemas.microsoft.com/office/powerpoint/2010/main" val="1538876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21</a:t>
            </a:fld>
            <a:endParaRPr lang="fr-FR"/>
          </a:p>
        </p:txBody>
      </p:sp>
    </p:spTree>
    <p:extLst>
      <p:ext uri="{BB962C8B-B14F-4D97-AF65-F5344CB8AC3E}">
        <p14:creationId xmlns:p14="http://schemas.microsoft.com/office/powerpoint/2010/main" val="124939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22</a:t>
            </a:fld>
            <a:endParaRPr lang="fr-FR"/>
          </a:p>
        </p:txBody>
      </p:sp>
    </p:spTree>
    <p:extLst>
      <p:ext uri="{BB962C8B-B14F-4D97-AF65-F5344CB8AC3E}">
        <p14:creationId xmlns:p14="http://schemas.microsoft.com/office/powerpoint/2010/main" val="1410246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23</a:t>
            </a:fld>
            <a:endParaRPr lang="fr-FR"/>
          </a:p>
        </p:txBody>
      </p:sp>
    </p:spTree>
    <p:extLst>
      <p:ext uri="{BB962C8B-B14F-4D97-AF65-F5344CB8AC3E}">
        <p14:creationId xmlns:p14="http://schemas.microsoft.com/office/powerpoint/2010/main" val="2506222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méthodes de transformation, ou indirectes, transforment le problème original avec contraintes en un problème équivalent sans contraintes, en introduisant les contraintes de conception dans la fonction objectif</a:t>
            </a: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24</a:t>
            </a:fld>
            <a:endParaRPr lang="fr-FR"/>
          </a:p>
        </p:txBody>
      </p:sp>
    </p:spTree>
    <p:extLst>
      <p:ext uri="{BB962C8B-B14F-4D97-AF65-F5344CB8AC3E}">
        <p14:creationId xmlns:p14="http://schemas.microsoft.com/office/powerpoint/2010/main" val="25695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8149">
              <a:defRPr/>
            </a:pPr>
            <a:r>
              <a:rPr lang="fr-FR" dirty="0"/>
              <a:t> étudie le cas dans lequel certaines des contraintes dépendent de </a:t>
            </a:r>
            <a:r>
              <a:rPr lang="fr-FR" dirty="0">
                <a:hlinkClick r:id="rId3" tooltip="Variable aléatoire"/>
              </a:rPr>
              <a:t>variables aléatoires</a:t>
            </a:r>
            <a:r>
              <a:rPr lang="fr-FR" dirty="0"/>
              <a:t> dépendant du temps</a:t>
            </a:r>
          </a:p>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25</a:t>
            </a:fld>
            <a:endParaRPr lang="fr-FR"/>
          </a:p>
        </p:txBody>
      </p:sp>
    </p:spTree>
    <p:extLst>
      <p:ext uri="{BB962C8B-B14F-4D97-AF65-F5344CB8AC3E}">
        <p14:creationId xmlns:p14="http://schemas.microsoft.com/office/powerpoint/2010/main" val="2975208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26</a:t>
            </a:fld>
            <a:endParaRPr lang="fr-FR"/>
          </a:p>
        </p:txBody>
      </p:sp>
    </p:spTree>
    <p:extLst>
      <p:ext uri="{BB962C8B-B14F-4D97-AF65-F5344CB8AC3E}">
        <p14:creationId xmlns:p14="http://schemas.microsoft.com/office/powerpoint/2010/main" val="1660256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29</a:t>
            </a:fld>
            <a:endParaRPr lang="fr-FR"/>
          </a:p>
        </p:txBody>
      </p:sp>
    </p:spTree>
    <p:extLst>
      <p:ext uri="{BB962C8B-B14F-4D97-AF65-F5344CB8AC3E}">
        <p14:creationId xmlns:p14="http://schemas.microsoft.com/office/powerpoint/2010/main" val="2975208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30</a:t>
            </a:fld>
            <a:endParaRPr lang="fr-FR"/>
          </a:p>
        </p:txBody>
      </p:sp>
    </p:spTree>
    <p:extLst>
      <p:ext uri="{BB962C8B-B14F-4D97-AF65-F5344CB8AC3E}">
        <p14:creationId xmlns:p14="http://schemas.microsoft.com/office/powerpoint/2010/main" val="562622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31</a:t>
            </a:fld>
            <a:endParaRPr lang="fr-FR"/>
          </a:p>
        </p:txBody>
      </p:sp>
    </p:spTree>
    <p:extLst>
      <p:ext uri="{BB962C8B-B14F-4D97-AF65-F5344CB8AC3E}">
        <p14:creationId xmlns:p14="http://schemas.microsoft.com/office/powerpoint/2010/main" val="3641810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32</a:t>
            </a:fld>
            <a:endParaRPr lang="fr-FR"/>
          </a:p>
        </p:txBody>
      </p:sp>
    </p:spTree>
    <p:extLst>
      <p:ext uri="{BB962C8B-B14F-4D97-AF65-F5344CB8AC3E}">
        <p14:creationId xmlns:p14="http://schemas.microsoft.com/office/powerpoint/2010/main" val="4276244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4</a:t>
            </a:fld>
            <a:endParaRPr lang="fr-FR"/>
          </a:p>
        </p:txBody>
      </p:sp>
    </p:spTree>
    <p:extLst>
      <p:ext uri="{BB962C8B-B14F-4D97-AF65-F5344CB8AC3E}">
        <p14:creationId xmlns:p14="http://schemas.microsoft.com/office/powerpoint/2010/main" val="3398172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33</a:t>
            </a:fld>
            <a:endParaRPr lang="fr-FR"/>
          </a:p>
        </p:txBody>
      </p:sp>
    </p:spTree>
    <p:extLst>
      <p:ext uri="{BB962C8B-B14F-4D97-AF65-F5344CB8AC3E}">
        <p14:creationId xmlns:p14="http://schemas.microsoft.com/office/powerpoint/2010/main" val="144612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34</a:t>
            </a:fld>
            <a:endParaRPr lang="fr-FR"/>
          </a:p>
        </p:txBody>
      </p:sp>
    </p:spTree>
    <p:extLst>
      <p:ext uri="{BB962C8B-B14F-4D97-AF65-F5344CB8AC3E}">
        <p14:creationId xmlns:p14="http://schemas.microsoft.com/office/powerpoint/2010/main" val="35259903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35</a:t>
            </a:fld>
            <a:endParaRPr lang="fr-FR"/>
          </a:p>
        </p:txBody>
      </p:sp>
    </p:spTree>
    <p:extLst>
      <p:ext uri="{BB962C8B-B14F-4D97-AF65-F5344CB8AC3E}">
        <p14:creationId xmlns:p14="http://schemas.microsoft.com/office/powerpoint/2010/main" val="3316139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1. Les algorithmes génétiques utilisent un codage des paramètres, et non les paramètres eux mêmes. 2. Les algorithmes génétiques travaillent sur une population de points, au lieu d’un point unique. 3. Les algorithmes génétiques n’utilisent que les valeurs de la fonction étudiée, pas sa dérivée, ou une autre connaissance auxiliaire.</a:t>
            </a: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36</a:t>
            </a:fld>
            <a:endParaRPr lang="fr-FR"/>
          </a:p>
        </p:txBody>
      </p:sp>
    </p:spTree>
    <p:extLst>
      <p:ext uri="{BB962C8B-B14F-4D97-AF65-F5344CB8AC3E}">
        <p14:creationId xmlns:p14="http://schemas.microsoft.com/office/powerpoint/2010/main" val="35117988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37</a:t>
            </a:fld>
            <a:endParaRPr lang="fr-FR"/>
          </a:p>
        </p:txBody>
      </p:sp>
    </p:spTree>
    <p:extLst>
      <p:ext uri="{BB962C8B-B14F-4D97-AF65-F5344CB8AC3E}">
        <p14:creationId xmlns:p14="http://schemas.microsoft.com/office/powerpoint/2010/main" val="11848428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38</a:t>
            </a:fld>
            <a:endParaRPr lang="fr-FR"/>
          </a:p>
        </p:txBody>
      </p:sp>
    </p:spTree>
    <p:extLst>
      <p:ext uri="{BB962C8B-B14F-4D97-AF65-F5344CB8AC3E}">
        <p14:creationId xmlns:p14="http://schemas.microsoft.com/office/powerpoint/2010/main" val="36606126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39</a:t>
            </a:fld>
            <a:endParaRPr lang="fr-FR"/>
          </a:p>
        </p:txBody>
      </p:sp>
    </p:spTree>
    <p:extLst>
      <p:ext uri="{BB962C8B-B14F-4D97-AF65-F5344CB8AC3E}">
        <p14:creationId xmlns:p14="http://schemas.microsoft.com/office/powerpoint/2010/main" val="36542317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40</a:t>
            </a:fld>
            <a:endParaRPr lang="fr-FR"/>
          </a:p>
        </p:txBody>
      </p:sp>
    </p:spTree>
    <p:extLst>
      <p:ext uri="{BB962C8B-B14F-4D97-AF65-F5344CB8AC3E}">
        <p14:creationId xmlns:p14="http://schemas.microsoft.com/office/powerpoint/2010/main" val="5709107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41</a:t>
            </a:fld>
            <a:endParaRPr lang="fr-FR"/>
          </a:p>
        </p:txBody>
      </p:sp>
    </p:spTree>
    <p:extLst>
      <p:ext uri="{BB962C8B-B14F-4D97-AF65-F5344CB8AC3E}">
        <p14:creationId xmlns:p14="http://schemas.microsoft.com/office/powerpoint/2010/main" val="11119128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42</a:t>
            </a:fld>
            <a:endParaRPr lang="fr-FR"/>
          </a:p>
        </p:txBody>
      </p:sp>
    </p:spTree>
    <p:extLst>
      <p:ext uri="{BB962C8B-B14F-4D97-AF65-F5344CB8AC3E}">
        <p14:creationId xmlns:p14="http://schemas.microsoft.com/office/powerpoint/2010/main" val="2750601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5</a:t>
            </a:fld>
            <a:endParaRPr lang="fr-FR"/>
          </a:p>
        </p:txBody>
      </p:sp>
    </p:spTree>
    <p:extLst>
      <p:ext uri="{BB962C8B-B14F-4D97-AF65-F5344CB8AC3E}">
        <p14:creationId xmlns:p14="http://schemas.microsoft.com/office/powerpoint/2010/main" val="29752080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43</a:t>
            </a:fld>
            <a:endParaRPr lang="fr-FR"/>
          </a:p>
        </p:txBody>
      </p:sp>
    </p:spTree>
    <p:extLst>
      <p:ext uri="{BB962C8B-B14F-4D97-AF65-F5344CB8AC3E}">
        <p14:creationId xmlns:p14="http://schemas.microsoft.com/office/powerpoint/2010/main" val="24673553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44</a:t>
            </a:fld>
            <a:endParaRPr lang="fr-FR"/>
          </a:p>
        </p:txBody>
      </p:sp>
    </p:spTree>
    <p:extLst>
      <p:ext uri="{BB962C8B-B14F-4D97-AF65-F5344CB8AC3E}">
        <p14:creationId xmlns:p14="http://schemas.microsoft.com/office/powerpoint/2010/main" val="14697843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45</a:t>
            </a:fld>
            <a:endParaRPr lang="fr-FR"/>
          </a:p>
        </p:txBody>
      </p:sp>
    </p:spTree>
    <p:extLst>
      <p:ext uri="{BB962C8B-B14F-4D97-AF65-F5344CB8AC3E}">
        <p14:creationId xmlns:p14="http://schemas.microsoft.com/office/powerpoint/2010/main" val="11448446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46</a:t>
            </a:fld>
            <a:endParaRPr lang="fr-FR"/>
          </a:p>
        </p:txBody>
      </p:sp>
    </p:spTree>
    <p:extLst>
      <p:ext uri="{BB962C8B-B14F-4D97-AF65-F5344CB8AC3E}">
        <p14:creationId xmlns:p14="http://schemas.microsoft.com/office/powerpoint/2010/main" val="27845817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47</a:t>
            </a:fld>
            <a:endParaRPr lang="fr-FR"/>
          </a:p>
        </p:txBody>
      </p:sp>
    </p:spTree>
    <p:extLst>
      <p:ext uri="{BB962C8B-B14F-4D97-AF65-F5344CB8AC3E}">
        <p14:creationId xmlns:p14="http://schemas.microsoft.com/office/powerpoint/2010/main" val="14067743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t>Le modèle raduit ensuite dans un langage informatique</a:t>
            </a:r>
          </a:p>
          <a:p>
            <a:endParaRPr lang="fr-FR" altLang="fr-FR"/>
          </a:p>
          <a:p>
            <a:r>
              <a:rPr lang="fr-FR" altLang="fr-FR"/>
              <a:t>Le modèle du système est constitué de 5 ss ensemble</a:t>
            </a:r>
          </a:p>
          <a:p>
            <a:r>
              <a:rPr lang="fr-FR" altLang="fr-FR"/>
              <a:t>Chaque élément/ composant de ces sous ensembles est caractérisé par 3 variables d’état qui permette de caractériser les configurations d’architecture possibles ce modèle</a:t>
            </a:r>
          </a:p>
          <a:p>
            <a:endParaRPr lang="fr-FR" altLang="fr-FR"/>
          </a:p>
          <a:p>
            <a:endParaRPr lang="fr-FR" altLang="fr-FR"/>
          </a:p>
          <a:p>
            <a:r>
              <a:rPr lang="fr-FR" altLang="fr-FR"/>
              <a:t>Je vais présenter le mécanisme de résolution sur le sous ensemble Génération de puissance (tout en gardant à l</a:t>
            </a:r>
            <a:r>
              <a:rPr lang="ja-JP" altLang="fr-FR"/>
              <a:t>’</a:t>
            </a:r>
            <a:r>
              <a:rPr lang="fr-FR" altLang="ja-JP"/>
              <a:t>esprit que les autres sous ensembles participe à …)</a:t>
            </a:r>
          </a:p>
          <a:p>
            <a:endParaRPr lang="fr-FR" altLang="fr-FR"/>
          </a:p>
          <a:p>
            <a:r>
              <a:rPr lang="fr-FR" altLang="fr-FR"/>
              <a:t>En 2 temps, d’abord avec le mécanisme de génération des configurations</a:t>
            </a:r>
          </a:p>
          <a:p>
            <a:r>
              <a:rPr lang="fr-FR" altLang="fr-FR"/>
              <a:t>                                        et le mécanisme de pré dimensionnement des composants présent dans le système</a:t>
            </a:r>
          </a:p>
        </p:txBody>
      </p:sp>
      <p:sp>
        <p:nvSpPr>
          <p:cNvPr id="788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863" indent="-285717">
              <a:defRPr>
                <a:solidFill>
                  <a:schemeClr val="tx1"/>
                </a:solidFill>
                <a:latin typeface="Calibri" pitchFamily="34" charset="0"/>
                <a:ea typeface="MS PGothic" pitchFamily="34" charset="-128"/>
              </a:defRPr>
            </a:lvl2pPr>
            <a:lvl3pPr marL="1142866" indent="-228573">
              <a:defRPr>
                <a:solidFill>
                  <a:schemeClr val="tx1"/>
                </a:solidFill>
                <a:latin typeface="Calibri" pitchFamily="34" charset="0"/>
                <a:ea typeface="MS PGothic" pitchFamily="34" charset="-128"/>
              </a:defRPr>
            </a:lvl3pPr>
            <a:lvl4pPr marL="1600012" indent="-228573">
              <a:defRPr>
                <a:solidFill>
                  <a:schemeClr val="tx1"/>
                </a:solidFill>
                <a:latin typeface="Calibri" pitchFamily="34" charset="0"/>
                <a:ea typeface="MS PGothic" pitchFamily="34" charset="-128"/>
              </a:defRPr>
            </a:lvl4pPr>
            <a:lvl5pPr marL="2057159" indent="-228573">
              <a:defRPr>
                <a:solidFill>
                  <a:schemeClr val="tx1"/>
                </a:solidFill>
                <a:latin typeface="Calibri" pitchFamily="34" charset="0"/>
                <a:ea typeface="MS PGothic" pitchFamily="34" charset="-128"/>
              </a:defRPr>
            </a:lvl5pPr>
            <a:lvl6pPr marL="2514306" indent="-228573" eaLnBrk="0" fontAlgn="base" hangingPunct="0">
              <a:spcBef>
                <a:spcPct val="0"/>
              </a:spcBef>
              <a:spcAft>
                <a:spcPct val="0"/>
              </a:spcAft>
              <a:defRPr>
                <a:solidFill>
                  <a:schemeClr val="tx1"/>
                </a:solidFill>
                <a:latin typeface="Calibri" pitchFamily="34" charset="0"/>
                <a:ea typeface="MS PGothic" pitchFamily="34" charset="-128"/>
              </a:defRPr>
            </a:lvl6pPr>
            <a:lvl7pPr marL="2971451" indent="-228573" eaLnBrk="0" fontAlgn="base" hangingPunct="0">
              <a:spcBef>
                <a:spcPct val="0"/>
              </a:spcBef>
              <a:spcAft>
                <a:spcPct val="0"/>
              </a:spcAft>
              <a:defRPr>
                <a:solidFill>
                  <a:schemeClr val="tx1"/>
                </a:solidFill>
                <a:latin typeface="Calibri" pitchFamily="34" charset="0"/>
                <a:ea typeface="MS PGothic" pitchFamily="34" charset="-128"/>
              </a:defRPr>
            </a:lvl7pPr>
            <a:lvl8pPr marL="3428598" indent="-228573" eaLnBrk="0" fontAlgn="base" hangingPunct="0">
              <a:spcBef>
                <a:spcPct val="0"/>
              </a:spcBef>
              <a:spcAft>
                <a:spcPct val="0"/>
              </a:spcAft>
              <a:defRPr>
                <a:solidFill>
                  <a:schemeClr val="tx1"/>
                </a:solidFill>
                <a:latin typeface="Calibri" pitchFamily="34" charset="0"/>
                <a:ea typeface="MS PGothic" pitchFamily="34" charset="-128"/>
              </a:defRPr>
            </a:lvl8pPr>
            <a:lvl9pPr marL="3885744" indent="-228573" eaLnBrk="0" fontAlgn="base" hangingPunct="0">
              <a:spcBef>
                <a:spcPct val="0"/>
              </a:spcBef>
              <a:spcAft>
                <a:spcPct val="0"/>
              </a:spcAft>
              <a:defRPr>
                <a:solidFill>
                  <a:schemeClr val="tx1"/>
                </a:solidFill>
                <a:latin typeface="Calibri" pitchFamily="34" charset="0"/>
                <a:ea typeface="MS PGothic" pitchFamily="34" charset="-128"/>
              </a:defRPr>
            </a:lvl9pPr>
          </a:lstStyle>
          <a:p>
            <a:fld id="{AECA85DD-B10D-4A21-9F92-E052721EBA25}" type="slidenum">
              <a:rPr lang="fr-FR" altLang="fr-FR"/>
              <a:pPr/>
              <a:t>48</a:t>
            </a:fld>
            <a:endParaRPr lang="fr-FR" alt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t>Les 3 variables d</a:t>
            </a:r>
            <a:r>
              <a:rPr lang="ja-JP" altLang="fr-FR"/>
              <a:t>’</a:t>
            </a:r>
            <a:r>
              <a:rPr lang="fr-FR" altLang="ja-JP"/>
              <a:t>état C, N et A permettent de définir la configuration du système</a:t>
            </a:r>
          </a:p>
          <a:p>
            <a:r>
              <a:rPr lang="fr-FR" altLang="fr-FR"/>
              <a:t>Chaque composant du système est ainsi défini par ces 3 variables</a:t>
            </a:r>
          </a:p>
          <a:p>
            <a:r>
              <a:rPr lang="fr-FR" altLang="fr-FR"/>
              <a:t>La variable d</a:t>
            </a:r>
            <a:r>
              <a:rPr lang="ja-JP" altLang="fr-FR"/>
              <a:t>’</a:t>
            </a:r>
            <a:r>
              <a:rPr lang="fr-FR" altLang="ja-JP"/>
              <a:t>activité permet de définir les modes de fonctionnement du système (variables d</a:t>
            </a:r>
            <a:r>
              <a:rPr lang="ja-JP" altLang="fr-FR"/>
              <a:t>’</a:t>
            </a:r>
            <a:r>
              <a:rPr lang="fr-FR" altLang="ja-JP"/>
              <a:t>Etat)</a:t>
            </a:r>
          </a:p>
          <a:p>
            <a:r>
              <a:rPr lang="fr-FR" altLang="fr-FR"/>
              <a:t>Dans le cas de la navette les variables permettent de dire quels sont les composants en fonction pdt chaque phase du cycle d’exploitation</a:t>
            </a:r>
          </a:p>
          <a:p>
            <a:endParaRPr lang="fr-FR" altLang="fr-FR"/>
          </a:p>
          <a:p>
            <a:r>
              <a:rPr lang="fr-FR" altLang="fr-FR"/>
              <a:t>La configuration du système est définie par 3 variables d’état C, N et A.</a:t>
            </a:r>
          </a:p>
          <a:p>
            <a:endParaRPr lang="fr-FR" altLang="fr-FR"/>
          </a:p>
          <a:p>
            <a:r>
              <a:rPr lang="fr-FR" altLang="fr-FR"/>
              <a:t>Chaque composant est caractérisé par C, N et A</a:t>
            </a:r>
          </a:p>
          <a:p>
            <a:r>
              <a:rPr lang="fr-FR" altLang="fr-FR"/>
              <a:t>Les variables C et N définissent la présence du composant dans l’architecture</a:t>
            </a:r>
          </a:p>
          <a:p>
            <a:r>
              <a:rPr lang="fr-FR" altLang="fr-FR"/>
              <a:t>Et A défini le mode de fonctionnement du composant tout au long du cycle d’utilisation</a:t>
            </a:r>
          </a:p>
        </p:txBody>
      </p:sp>
      <p:sp>
        <p:nvSpPr>
          <p:cNvPr id="798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863" indent="-285717">
              <a:defRPr>
                <a:solidFill>
                  <a:schemeClr val="tx1"/>
                </a:solidFill>
                <a:latin typeface="Calibri" pitchFamily="34" charset="0"/>
                <a:ea typeface="MS PGothic" pitchFamily="34" charset="-128"/>
              </a:defRPr>
            </a:lvl2pPr>
            <a:lvl3pPr marL="1142866" indent="-228573">
              <a:defRPr>
                <a:solidFill>
                  <a:schemeClr val="tx1"/>
                </a:solidFill>
                <a:latin typeface="Calibri" pitchFamily="34" charset="0"/>
                <a:ea typeface="MS PGothic" pitchFamily="34" charset="-128"/>
              </a:defRPr>
            </a:lvl3pPr>
            <a:lvl4pPr marL="1600012" indent="-228573">
              <a:defRPr>
                <a:solidFill>
                  <a:schemeClr val="tx1"/>
                </a:solidFill>
                <a:latin typeface="Calibri" pitchFamily="34" charset="0"/>
                <a:ea typeface="MS PGothic" pitchFamily="34" charset="-128"/>
              </a:defRPr>
            </a:lvl4pPr>
            <a:lvl5pPr marL="2057159" indent="-228573">
              <a:defRPr>
                <a:solidFill>
                  <a:schemeClr val="tx1"/>
                </a:solidFill>
                <a:latin typeface="Calibri" pitchFamily="34" charset="0"/>
                <a:ea typeface="MS PGothic" pitchFamily="34" charset="-128"/>
              </a:defRPr>
            </a:lvl5pPr>
            <a:lvl6pPr marL="2514306" indent="-228573" eaLnBrk="0" fontAlgn="base" hangingPunct="0">
              <a:spcBef>
                <a:spcPct val="0"/>
              </a:spcBef>
              <a:spcAft>
                <a:spcPct val="0"/>
              </a:spcAft>
              <a:defRPr>
                <a:solidFill>
                  <a:schemeClr val="tx1"/>
                </a:solidFill>
                <a:latin typeface="Calibri" pitchFamily="34" charset="0"/>
                <a:ea typeface="MS PGothic" pitchFamily="34" charset="-128"/>
              </a:defRPr>
            </a:lvl6pPr>
            <a:lvl7pPr marL="2971451" indent="-228573" eaLnBrk="0" fontAlgn="base" hangingPunct="0">
              <a:spcBef>
                <a:spcPct val="0"/>
              </a:spcBef>
              <a:spcAft>
                <a:spcPct val="0"/>
              </a:spcAft>
              <a:defRPr>
                <a:solidFill>
                  <a:schemeClr val="tx1"/>
                </a:solidFill>
                <a:latin typeface="Calibri" pitchFamily="34" charset="0"/>
                <a:ea typeface="MS PGothic" pitchFamily="34" charset="-128"/>
              </a:defRPr>
            </a:lvl7pPr>
            <a:lvl8pPr marL="3428598" indent="-228573" eaLnBrk="0" fontAlgn="base" hangingPunct="0">
              <a:spcBef>
                <a:spcPct val="0"/>
              </a:spcBef>
              <a:spcAft>
                <a:spcPct val="0"/>
              </a:spcAft>
              <a:defRPr>
                <a:solidFill>
                  <a:schemeClr val="tx1"/>
                </a:solidFill>
                <a:latin typeface="Calibri" pitchFamily="34" charset="0"/>
                <a:ea typeface="MS PGothic" pitchFamily="34" charset="-128"/>
              </a:defRPr>
            </a:lvl8pPr>
            <a:lvl9pPr marL="3885744" indent="-228573" eaLnBrk="0" fontAlgn="base" hangingPunct="0">
              <a:spcBef>
                <a:spcPct val="0"/>
              </a:spcBef>
              <a:spcAft>
                <a:spcPct val="0"/>
              </a:spcAft>
              <a:defRPr>
                <a:solidFill>
                  <a:schemeClr val="tx1"/>
                </a:solidFill>
                <a:latin typeface="Calibri" pitchFamily="34" charset="0"/>
                <a:ea typeface="MS PGothic" pitchFamily="34" charset="-128"/>
              </a:defRPr>
            </a:lvl9pPr>
          </a:lstStyle>
          <a:p>
            <a:fld id="{ADE289BA-B4FD-4DAC-8D2F-D4410F530ADC}" type="slidenum">
              <a:rPr lang="fr-FR" altLang="fr-FR"/>
              <a:pPr/>
              <a:t>49</a:t>
            </a:fld>
            <a:endParaRPr lang="fr-FR" alt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t>Pour chaque composant du système on constitue des catalogues de composants sous la forme de tableau de contrainte</a:t>
            </a:r>
          </a:p>
          <a:p>
            <a:r>
              <a:rPr lang="fr-FR" altLang="fr-FR"/>
              <a:t>Fonction objectif critères=réduire minimiser l</a:t>
            </a:r>
            <a:r>
              <a:rPr lang="ja-JP" altLang="fr-FR"/>
              <a:t>’</a:t>
            </a:r>
            <a:r>
              <a:rPr lang="fr-FR" altLang="ja-JP"/>
              <a:t>indicateur EI99</a:t>
            </a:r>
          </a:p>
          <a:p>
            <a:endParaRPr lang="fr-FR" altLang="fr-FR"/>
          </a:p>
          <a:p>
            <a:endParaRPr lang="fr-FR" altLang="fr-FR"/>
          </a:p>
          <a:p>
            <a:r>
              <a:rPr lang="fr-FR" altLang="fr-FR"/>
              <a:t>Dans la phase de pré-dimensionnement les composants de la gamme ne satisfaisant pas les critères de performances après le processus de propagation de contraintes sont rejetés de la ou des solutions finales. </a:t>
            </a:r>
          </a:p>
          <a:p>
            <a:r>
              <a:rPr lang="fr-FR" altLang="fr-FR"/>
              <a:t>Le ou les composants sont simultanément évaluer à l’aide des données environnementales </a:t>
            </a:r>
          </a:p>
          <a:p>
            <a:endParaRPr lang="fr-FR" altLang="fr-FR"/>
          </a:p>
        </p:txBody>
      </p:sp>
      <p:sp>
        <p:nvSpPr>
          <p:cNvPr id="809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863" indent="-285717">
              <a:defRPr>
                <a:solidFill>
                  <a:schemeClr val="tx1"/>
                </a:solidFill>
                <a:latin typeface="Calibri" pitchFamily="34" charset="0"/>
                <a:ea typeface="MS PGothic" pitchFamily="34" charset="-128"/>
              </a:defRPr>
            </a:lvl2pPr>
            <a:lvl3pPr marL="1142866" indent="-228573">
              <a:defRPr>
                <a:solidFill>
                  <a:schemeClr val="tx1"/>
                </a:solidFill>
                <a:latin typeface="Calibri" pitchFamily="34" charset="0"/>
                <a:ea typeface="MS PGothic" pitchFamily="34" charset="-128"/>
              </a:defRPr>
            </a:lvl3pPr>
            <a:lvl4pPr marL="1600012" indent="-228573">
              <a:defRPr>
                <a:solidFill>
                  <a:schemeClr val="tx1"/>
                </a:solidFill>
                <a:latin typeface="Calibri" pitchFamily="34" charset="0"/>
                <a:ea typeface="MS PGothic" pitchFamily="34" charset="-128"/>
              </a:defRPr>
            </a:lvl4pPr>
            <a:lvl5pPr marL="2057159" indent="-228573">
              <a:defRPr>
                <a:solidFill>
                  <a:schemeClr val="tx1"/>
                </a:solidFill>
                <a:latin typeface="Calibri" pitchFamily="34" charset="0"/>
                <a:ea typeface="MS PGothic" pitchFamily="34" charset="-128"/>
              </a:defRPr>
            </a:lvl5pPr>
            <a:lvl6pPr marL="2514306" indent="-228573" eaLnBrk="0" fontAlgn="base" hangingPunct="0">
              <a:spcBef>
                <a:spcPct val="0"/>
              </a:spcBef>
              <a:spcAft>
                <a:spcPct val="0"/>
              </a:spcAft>
              <a:defRPr>
                <a:solidFill>
                  <a:schemeClr val="tx1"/>
                </a:solidFill>
                <a:latin typeface="Calibri" pitchFamily="34" charset="0"/>
                <a:ea typeface="MS PGothic" pitchFamily="34" charset="-128"/>
              </a:defRPr>
            </a:lvl6pPr>
            <a:lvl7pPr marL="2971451" indent="-228573" eaLnBrk="0" fontAlgn="base" hangingPunct="0">
              <a:spcBef>
                <a:spcPct val="0"/>
              </a:spcBef>
              <a:spcAft>
                <a:spcPct val="0"/>
              </a:spcAft>
              <a:defRPr>
                <a:solidFill>
                  <a:schemeClr val="tx1"/>
                </a:solidFill>
                <a:latin typeface="Calibri" pitchFamily="34" charset="0"/>
                <a:ea typeface="MS PGothic" pitchFamily="34" charset="-128"/>
              </a:defRPr>
            </a:lvl7pPr>
            <a:lvl8pPr marL="3428598" indent="-228573" eaLnBrk="0" fontAlgn="base" hangingPunct="0">
              <a:spcBef>
                <a:spcPct val="0"/>
              </a:spcBef>
              <a:spcAft>
                <a:spcPct val="0"/>
              </a:spcAft>
              <a:defRPr>
                <a:solidFill>
                  <a:schemeClr val="tx1"/>
                </a:solidFill>
                <a:latin typeface="Calibri" pitchFamily="34" charset="0"/>
                <a:ea typeface="MS PGothic" pitchFamily="34" charset="-128"/>
              </a:defRPr>
            </a:lvl8pPr>
            <a:lvl9pPr marL="3885744" indent="-228573" eaLnBrk="0" fontAlgn="base" hangingPunct="0">
              <a:spcBef>
                <a:spcPct val="0"/>
              </a:spcBef>
              <a:spcAft>
                <a:spcPct val="0"/>
              </a:spcAft>
              <a:defRPr>
                <a:solidFill>
                  <a:schemeClr val="tx1"/>
                </a:solidFill>
                <a:latin typeface="Calibri" pitchFamily="34" charset="0"/>
                <a:ea typeface="MS PGothic" pitchFamily="34" charset="-128"/>
              </a:defRPr>
            </a:lvl9pPr>
          </a:lstStyle>
          <a:p>
            <a:fld id="{BD5F9953-6147-4E58-A7EE-AF0E3B00D0C7}" type="slidenum">
              <a:rPr lang="fr-FR" altLang="fr-FR"/>
              <a:pPr/>
              <a:t>50</a:t>
            </a:fld>
            <a:endParaRPr lang="fr-FR" alt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p>
        </p:txBody>
      </p:sp>
      <p:sp>
        <p:nvSpPr>
          <p:cNvPr id="809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863" indent="-285717">
              <a:defRPr>
                <a:solidFill>
                  <a:schemeClr val="tx1"/>
                </a:solidFill>
                <a:latin typeface="Calibri" pitchFamily="34" charset="0"/>
                <a:ea typeface="MS PGothic" pitchFamily="34" charset="-128"/>
              </a:defRPr>
            </a:lvl2pPr>
            <a:lvl3pPr marL="1142866" indent="-228573">
              <a:defRPr>
                <a:solidFill>
                  <a:schemeClr val="tx1"/>
                </a:solidFill>
                <a:latin typeface="Calibri" pitchFamily="34" charset="0"/>
                <a:ea typeface="MS PGothic" pitchFamily="34" charset="-128"/>
              </a:defRPr>
            </a:lvl3pPr>
            <a:lvl4pPr marL="1600012" indent="-228573">
              <a:defRPr>
                <a:solidFill>
                  <a:schemeClr val="tx1"/>
                </a:solidFill>
                <a:latin typeface="Calibri" pitchFamily="34" charset="0"/>
                <a:ea typeface="MS PGothic" pitchFamily="34" charset="-128"/>
              </a:defRPr>
            </a:lvl4pPr>
            <a:lvl5pPr marL="2057159" indent="-228573">
              <a:defRPr>
                <a:solidFill>
                  <a:schemeClr val="tx1"/>
                </a:solidFill>
                <a:latin typeface="Calibri" pitchFamily="34" charset="0"/>
                <a:ea typeface="MS PGothic" pitchFamily="34" charset="-128"/>
              </a:defRPr>
            </a:lvl5pPr>
            <a:lvl6pPr marL="2514306" indent="-228573" eaLnBrk="0" fontAlgn="base" hangingPunct="0">
              <a:spcBef>
                <a:spcPct val="0"/>
              </a:spcBef>
              <a:spcAft>
                <a:spcPct val="0"/>
              </a:spcAft>
              <a:defRPr>
                <a:solidFill>
                  <a:schemeClr val="tx1"/>
                </a:solidFill>
                <a:latin typeface="Calibri" pitchFamily="34" charset="0"/>
                <a:ea typeface="MS PGothic" pitchFamily="34" charset="-128"/>
              </a:defRPr>
            </a:lvl6pPr>
            <a:lvl7pPr marL="2971451" indent="-228573" eaLnBrk="0" fontAlgn="base" hangingPunct="0">
              <a:spcBef>
                <a:spcPct val="0"/>
              </a:spcBef>
              <a:spcAft>
                <a:spcPct val="0"/>
              </a:spcAft>
              <a:defRPr>
                <a:solidFill>
                  <a:schemeClr val="tx1"/>
                </a:solidFill>
                <a:latin typeface="Calibri" pitchFamily="34" charset="0"/>
                <a:ea typeface="MS PGothic" pitchFamily="34" charset="-128"/>
              </a:defRPr>
            </a:lvl7pPr>
            <a:lvl8pPr marL="3428598" indent="-228573" eaLnBrk="0" fontAlgn="base" hangingPunct="0">
              <a:spcBef>
                <a:spcPct val="0"/>
              </a:spcBef>
              <a:spcAft>
                <a:spcPct val="0"/>
              </a:spcAft>
              <a:defRPr>
                <a:solidFill>
                  <a:schemeClr val="tx1"/>
                </a:solidFill>
                <a:latin typeface="Calibri" pitchFamily="34" charset="0"/>
                <a:ea typeface="MS PGothic" pitchFamily="34" charset="-128"/>
              </a:defRPr>
            </a:lvl8pPr>
            <a:lvl9pPr marL="3885744" indent="-228573" eaLnBrk="0" fontAlgn="base" hangingPunct="0">
              <a:spcBef>
                <a:spcPct val="0"/>
              </a:spcBef>
              <a:spcAft>
                <a:spcPct val="0"/>
              </a:spcAft>
              <a:defRPr>
                <a:solidFill>
                  <a:schemeClr val="tx1"/>
                </a:solidFill>
                <a:latin typeface="Calibri" pitchFamily="34" charset="0"/>
                <a:ea typeface="MS PGothic" pitchFamily="34" charset="-128"/>
              </a:defRPr>
            </a:lvl9pPr>
          </a:lstStyle>
          <a:p>
            <a:fld id="{BD5F9953-6147-4E58-A7EE-AF0E3B00D0C7}" type="slidenum">
              <a:rPr lang="fr-FR" altLang="fr-FR"/>
              <a:pPr/>
              <a:t>51</a:t>
            </a:fld>
            <a:endParaRPr lang="fr-FR" altLang="fr-F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52</a:t>
            </a:fld>
            <a:endParaRPr lang="fr-FR"/>
          </a:p>
        </p:txBody>
      </p:sp>
    </p:spTree>
    <p:extLst>
      <p:ext uri="{BB962C8B-B14F-4D97-AF65-F5344CB8AC3E}">
        <p14:creationId xmlns:p14="http://schemas.microsoft.com/office/powerpoint/2010/main" val="3746236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6</a:t>
            </a:fld>
            <a:endParaRPr lang="fr-FR"/>
          </a:p>
        </p:txBody>
      </p:sp>
    </p:spTree>
    <p:extLst>
      <p:ext uri="{BB962C8B-B14F-4D97-AF65-F5344CB8AC3E}">
        <p14:creationId xmlns:p14="http://schemas.microsoft.com/office/powerpoint/2010/main" val="33981721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7931">
              <a:defRPr/>
            </a:pPr>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53</a:t>
            </a:fld>
            <a:endParaRPr lang="fr-FR"/>
          </a:p>
        </p:txBody>
      </p:sp>
    </p:spTree>
    <p:extLst>
      <p:ext uri="{BB962C8B-B14F-4D97-AF65-F5344CB8AC3E}">
        <p14:creationId xmlns:p14="http://schemas.microsoft.com/office/powerpoint/2010/main" val="33981721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7931">
              <a:defRPr/>
            </a:pPr>
            <a:endParaRPr lang="fr-FR" dirty="0"/>
          </a:p>
          <a:p>
            <a:pPr defTabSz="917931">
              <a:defRPr/>
            </a:pPr>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54</a:t>
            </a:fld>
            <a:endParaRPr lang="fr-FR"/>
          </a:p>
        </p:txBody>
      </p:sp>
    </p:spTree>
    <p:extLst>
      <p:ext uri="{BB962C8B-B14F-4D97-AF65-F5344CB8AC3E}">
        <p14:creationId xmlns:p14="http://schemas.microsoft.com/office/powerpoint/2010/main" val="7750472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55</a:t>
            </a:fld>
            <a:endParaRPr lang="fr-FR"/>
          </a:p>
        </p:txBody>
      </p:sp>
    </p:spTree>
    <p:extLst>
      <p:ext uri="{BB962C8B-B14F-4D97-AF65-F5344CB8AC3E}">
        <p14:creationId xmlns:p14="http://schemas.microsoft.com/office/powerpoint/2010/main" val="33981721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7931">
              <a:defRPr/>
            </a:pPr>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56</a:t>
            </a:fld>
            <a:endParaRPr lang="fr-FR"/>
          </a:p>
        </p:txBody>
      </p:sp>
    </p:spTree>
    <p:extLst>
      <p:ext uri="{BB962C8B-B14F-4D97-AF65-F5344CB8AC3E}">
        <p14:creationId xmlns:p14="http://schemas.microsoft.com/office/powerpoint/2010/main" val="33981721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57</a:t>
            </a:fld>
            <a:endParaRPr lang="fr-FR"/>
          </a:p>
        </p:txBody>
      </p:sp>
    </p:spTree>
    <p:extLst>
      <p:ext uri="{BB962C8B-B14F-4D97-AF65-F5344CB8AC3E}">
        <p14:creationId xmlns:p14="http://schemas.microsoft.com/office/powerpoint/2010/main" val="35782990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58</a:t>
            </a:fld>
            <a:endParaRPr lang="fr-FR"/>
          </a:p>
        </p:txBody>
      </p:sp>
    </p:spTree>
    <p:extLst>
      <p:ext uri="{BB962C8B-B14F-4D97-AF65-F5344CB8AC3E}">
        <p14:creationId xmlns:p14="http://schemas.microsoft.com/office/powerpoint/2010/main" val="11577952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59</a:t>
            </a:fld>
            <a:endParaRPr lang="fr-FR"/>
          </a:p>
        </p:txBody>
      </p:sp>
    </p:spTree>
    <p:extLst>
      <p:ext uri="{BB962C8B-B14F-4D97-AF65-F5344CB8AC3E}">
        <p14:creationId xmlns:p14="http://schemas.microsoft.com/office/powerpoint/2010/main" val="11577952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60</a:t>
            </a:fld>
            <a:endParaRPr lang="fr-FR"/>
          </a:p>
        </p:txBody>
      </p:sp>
    </p:spTree>
    <p:extLst>
      <p:ext uri="{BB962C8B-B14F-4D97-AF65-F5344CB8AC3E}">
        <p14:creationId xmlns:p14="http://schemas.microsoft.com/office/powerpoint/2010/main" val="33397710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61</a:t>
            </a:fld>
            <a:endParaRPr lang="fr-FR"/>
          </a:p>
        </p:txBody>
      </p:sp>
    </p:spTree>
    <p:extLst>
      <p:ext uri="{BB962C8B-B14F-4D97-AF65-F5344CB8AC3E}">
        <p14:creationId xmlns:p14="http://schemas.microsoft.com/office/powerpoint/2010/main" val="37984506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62</a:t>
            </a:fld>
            <a:endParaRPr lang="fr-FR"/>
          </a:p>
        </p:txBody>
      </p:sp>
    </p:spTree>
    <p:extLst>
      <p:ext uri="{BB962C8B-B14F-4D97-AF65-F5344CB8AC3E}">
        <p14:creationId xmlns:p14="http://schemas.microsoft.com/office/powerpoint/2010/main" val="2851723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7</a:t>
            </a:fld>
            <a:endParaRPr lang="fr-FR"/>
          </a:p>
        </p:txBody>
      </p:sp>
    </p:spTree>
    <p:extLst>
      <p:ext uri="{BB962C8B-B14F-4D97-AF65-F5344CB8AC3E}">
        <p14:creationId xmlns:p14="http://schemas.microsoft.com/office/powerpoint/2010/main" val="33981721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63</a:t>
            </a:fld>
            <a:endParaRPr lang="fr-FR"/>
          </a:p>
        </p:txBody>
      </p:sp>
    </p:spTree>
    <p:extLst>
      <p:ext uri="{BB962C8B-B14F-4D97-AF65-F5344CB8AC3E}">
        <p14:creationId xmlns:p14="http://schemas.microsoft.com/office/powerpoint/2010/main" val="39494079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64</a:t>
            </a:fld>
            <a:endParaRPr lang="fr-FR"/>
          </a:p>
        </p:txBody>
      </p:sp>
    </p:spTree>
    <p:extLst>
      <p:ext uri="{BB962C8B-B14F-4D97-AF65-F5344CB8AC3E}">
        <p14:creationId xmlns:p14="http://schemas.microsoft.com/office/powerpoint/2010/main" val="7895408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65</a:t>
            </a:fld>
            <a:endParaRPr lang="fr-FR"/>
          </a:p>
        </p:txBody>
      </p:sp>
    </p:spTree>
    <p:extLst>
      <p:ext uri="{BB962C8B-B14F-4D97-AF65-F5344CB8AC3E}">
        <p14:creationId xmlns:p14="http://schemas.microsoft.com/office/powerpoint/2010/main" val="3633195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programmation par contraintes est un paradigme expressif et puissant qui permet de représenter, résoudre et raisonner sur de nombreux problèmes complexes. Elle est généralement basée sur l'utilisation du formalisme des problèmes de satisfaction de contraintes (CSP) pour énoncer des problèmes. Elle regroupe l'ensemble des techniques liées à la résolution/satisfaction d'un ensemble de contraintes. Un CSP est traité à l'aide d'un solveur qui calcule un ensemble de solutions, qui explore l'espace de recherche défini par les domaines de variables, tout en s'assurant que les contraintes formulées restent cohérentes.</a:t>
            </a:r>
          </a:p>
          <a:p>
            <a:endParaRPr lang="fr-FR" dirty="0"/>
          </a:p>
          <a:p>
            <a:endParaRPr lang="fr-FR" dirty="0"/>
          </a:p>
          <a:p>
            <a:r>
              <a:rPr lang="fr-FR" dirty="0"/>
              <a:t>exemple</a:t>
            </a:r>
          </a:p>
          <a:p>
            <a:r>
              <a:rPr lang="fr-FR" dirty="0"/>
              <a:t>CSP contient 4 Variables V1, V2, V3 et V4 peuvent prendre comme valeur 0 ou 1</a:t>
            </a:r>
          </a:p>
          <a:p>
            <a:pPr defTabSz="917931">
              <a:defRPr/>
            </a:pPr>
            <a:r>
              <a:rPr lang="fr-FR" dirty="0"/>
              <a:t>Ces variables doivent respecter les contraintes suivantes : </a:t>
            </a:r>
            <a:r>
              <a:rPr lang="fr-FR" i="1" dirty="0"/>
              <a:t>a</a:t>
            </a:r>
            <a:r>
              <a:rPr lang="fr-FR" dirty="0"/>
              <a:t> doit être différente de </a:t>
            </a:r>
            <a:r>
              <a:rPr lang="fr-FR" i="1" dirty="0"/>
              <a:t>b</a:t>
            </a:r>
            <a:r>
              <a:rPr lang="fr-FR" dirty="0"/>
              <a:t> ; </a:t>
            </a:r>
            <a:r>
              <a:rPr lang="fr-FR" i="1" dirty="0"/>
              <a:t>c</a:t>
            </a:r>
            <a:r>
              <a:rPr lang="fr-FR" dirty="0"/>
              <a:t> doit être différente de </a:t>
            </a:r>
            <a:r>
              <a:rPr lang="fr-FR" i="1" dirty="0"/>
              <a:t>d</a:t>
            </a:r>
            <a:r>
              <a:rPr lang="fr-FR" dirty="0"/>
              <a:t> et la somme de </a:t>
            </a:r>
            <a:r>
              <a:rPr lang="fr-FR" i="1" dirty="0"/>
              <a:t>a</a:t>
            </a:r>
            <a:r>
              <a:rPr lang="fr-FR" dirty="0"/>
              <a:t> et </a:t>
            </a:r>
            <a:r>
              <a:rPr lang="fr-FR" i="1" dirty="0"/>
              <a:t>c</a:t>
            </a:r>
            <a:r>
              <a:rPr lang="fr-FR" dirty="0"/>
              <a:t> doit être inférieure à </a:t>
            </a:r>
            <a:r>
              <a:rPr lang="fr-FR" i="1" dirty="0"/>
              <a:t>b</a:t>
            </a:r>
            <a:r>
              <a:rPr lang="fr-FR" dirty="0"/>
              <a:t>.</a:t>
            </a:r>
          </a:p>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66</a:t>
            </a:fld>
            <a:endParaRPr lang="fr-FR"/>
          </a:p>
        </p:txBody>
      </p:sp>
    </p:spTree>
    <p:extLst>
      <p:ext uri="{BB962C8B-B14F-4D97-AF65-F5344CB8AC3E}">
        <p14:creationId xmlns:p14="http://schemas.microsoft.com/office/powerpoint/2010/main" val="23206107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67</a:t>
            </a:fld>
            <a:endParaRPr lang="fr-FR"/>
          </a:p>
        </p:txBody>
      </p:sp>
    </p:spTree>
    <p:extLst>
      <p:ext uri="{BB962C8B-B14F-4D97-AF65-F5344CB8AC3E}">
        <p14:creationId xmlns:p14="http://schemas.microsoft.com/office/powerpoint/2010/main" val="23206107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68</a:t>
            </a:fld>
            <a:endParaRPr lang="fr-FR"/>
          </a:p>
        </p:txBody>
      </p:sp>
    </p:spTree>
    <p:extLst>
      <p:ext uri="{BB962C8B-B14F-4D97-AF65-F5344CB8AC3E}">
        <p14:creationId xmlns:p14="http://schemas.microsoft.com/office/powerpoint/2010/main" val="30763761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69</a:t>
            </a:fld>
            <a:endParaRPr lang="fr-FR"/>
          </a:p>
        </p:txBody>
      </p:sp>
    </p:spTree>
    <p:extLst>
      <p:ext uri="{BB962C8B-B14F-4D97-AF65-F5344CB8AC3E}">
        <p14:creationId xmlns:p14="http://schemas.microsoft.com/office/powerpoint/2010/main" val="31193992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70</a:t>
            </a:fld>
            <a:endParaRPr lang="fr-FR"/>
          </a:p>
        </p:txBody>
      </p:sp>
    </p:spTree>
    <p:extLst>
      <p:ext uri="{BB962C8B-B14F-4D97-AF65-F5344CB8AC3E}">
        <p14:creationId xmlns:p14="http://schemas.microsoft.com/office/powerpoint/2010/main" val="36139691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propagation de contraintes permet, à partir d'un ensemble de contraintes et de domaines, d'inférer des contraintes et des domaines plus restrictifs.</a:t>
            </a:r>
          </a:p>
          <a:p>
            <a:r>
              <a:rPr lang="fr-FR" dirty="0"/>
              <a:t> Le principe d'une inférence est alors de propager les informations contenues dans une contrainte aux contraintes voisines. </a:t>
            </a:r>
          </a:p>
          <a:p>
            <a:r>
              <a:rPr lang="fr-FR" dirty="0"/>
              <a:t>Ces inférences sont basées sur l'application de techniques de cohérence de domaines, aussi appelées techniques de consistance, </a:t>
            </a:r>
          </a:p>
          <a:p>
            <a:r>
              <a:rPr lang="fr-FR" dirty="0"/>
              <a:t>qui permettent de filtrer les valeurs ou les ensembles de valeurs qui participent à une solution. </a:t>
            </a:r>
          </a:p>
          <a:p>
            <a:endParaRPr lang="fr-FR" dirty="0"/>
          </a:p>
          <a:p>
            <a:r>
              <a:rPr lang="fr-FR" dirty="0"/>
              <a:t>La consistance d'arc n'est pas applicable en tant que telle dans le cadre des CSP numériques. En effet, l'énumération des valeurs des domaines n'est pas possible sur les intervalles réels</a:t>
            </a:r>
          </a:p>
          <a:p>
            <a:endParaRPr lang="fr-FR" dirty="0"/>
          </a:p>
          <a:p>
            <a:r>
              <a:rPr lang="fr-FR" dirty="0"/>
              <a:t>Hull consistance</a:t>
            </a:r>
          </a:p>
          <a:p>
            <a:endParaRPr lang="fr-FR" dirty="0"/>
          </a:p>
          <a:p>
            <a:r>
              <a:rPr lang="fr-FR" dirty="0"/>
              <a:t>Box</a:t>
            </a:r>
            <a:r>
              <a:rPr lang="fr-FR" baseline="0" dirty="0"/>
              <a:t> consistance</a:t>
            </a:r>
          </a:p>
          <a:p>
            <a:endParaRPr lang="fr-FR" baseline="0" dirty="0"/>
          </a:p>
          <a:p>
            <a:r>
              <a:rPr lang="fr-FR" dirty="0"/>
              <a:t>L'application de la box-consistance permet en général d'obtenir une meilleure approximation de l'ensemble de solutions que la </a:t>
            </a:r>
            <a:r>
              <a:rPr lang="fr-FR" dirty="0" err="1"/>
              <a:t>hull</a:t>
            </a:r>
            <a:r>
              <a:rPr lang="fr-FR" dirty="0"/>
              <a:t>-consistance </a:t>
            </a:r>
          </a:p>
          <a:p>
            <a:r>
              <a:rPr lang="fr-FR" dirty="0"/>
              <a:t>lorsque les contraintes ont une </a:t>
            </a:r>
            <a:r>
              <a:rPr lang="fr-FR" dirty="0" err="1"/>
              <a:t>arité</a:t>
            </a:r>
            <a:r>
              <a:rPr lang="fr-FR" dirty="0"/>
              <a:t> supérieure à trois. C'est généralement le cas pour les modèles définis en conception préliminaire</a:t>
            </a:r>
          </a:p>
          <a:p>
            <a:r>
              <a:rPr lang="fr-FR" dirty="0"/>
              <a:t> qui comportent souvent des contraintes complexes.</a:t>
            </a: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71</a:t>
            </a:fld>
            <a:endParaRPr lang="fr-FR"/>
          </a:p>
        </p:txBody>
      </p:sp>
    </p:spTree>
    <p:extLst>
      <p:ext uri="{BB962C8B-B14F-4D97-AF65-F5344CB8AC3E}">
        <p14:creationId xmlns:p14="http://schemas.microsoft.com/office/powerpoint/2010/main" val="451270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72</a:t>
            </a:fld>
            <a:endParaRPr lang="fr-FR"/>
          </a:p>
        </p:txBody>
      </p:sp>
    </p:spTree>
    <p:extLst>
      <p:ext uri="{BB962C8B-B14F-4D97-AF65-F5344CB8AC3E}">
        <p14:creationId xmlns:p14="http://schemas.microsoft.com/office/powerpoint/2010/main" val="180496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8</a:t>
            </a:fld>
            <a:endParaRPr lang="fr-FR"/>
          </a:p>
        </p:txBody>
      </p:sp>
    </p:spTree>
    <p:extLst>
      <p:ext uri="{BB962C8B-B14F-4D97-AF65-F5344CB8AC3E}">
        <p14:creationId xmlns:p14="http://schemas.microsoft.com/office/powerpoint/2010/main" val="33981721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consistance d'arc permet de vérifier que toutes les valeurs d'un domaine </a:t>
            </a:r>
            <a:r>
              <a:rPr lang="fr-FR" dirty="0" err="1"/>
              <a:t>d</a:t>
            </a:r>
            <a:r>
              <a:rPr lang="fr-FR" baseline="-25000" dirty="0" err="1"/>
              <a:t>k</a:t>
            </a:r>
            <a:r>
              <a:rPr lang="fr-FR" dirty="0"/>
              <a:t> disposent d'au moins une valeur dans les domaines des autres variables, la contrainte c étant satisfaite pour ces valeurs. Cette consistance est généralement assez rapide à calculer, mais des consistances plus fines sur les CSP discrets peuvent être appliquées pour éliminer plus de valeurs inconsistantes dans les domaines</a:t>
            </a: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73</a:t>
            </a:fld>
            <a:endParaRPr lang="fr-FR"/>
          </a:p>
        </p:txBody>
      </p:sp>
    </p:spTree>
    <p:extLst>
      <p:ext uri="{BB962C8B-B14F-4D97-AF65-F5344CB8AC3E}">
        <p14:creationId xmlns:p14="http://schemas.microsoft.com/office/powerpoint/2010/main" val="37288886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74</a:t>
            </a:fld>
            <a:endParaRPr lang="fr-FR"/>
          </a:p>
        </p:txBody>
      </p:sp>
    </p:spTree>
    <p:extLst>
      <p:ext uri="{BB962C8B-B14F-4D97-AF65-F5344CB8AC3E}">
        <p14:creationId xmlns:p14="http://schemas.microsoft.com/office/powerpoint/2010/main" val="5751088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75</a:t>
            </a:fld>
            <a:endParaRPr lang="fr-FR"/>
          </a:p>
        </p:txBody>
      </p:sp>
    </p:spTree>
    <p:extLst>
      <p:ext uri="{BB962C8B-B14F-4D97-AF65-F5344CB8AC3E}">
        <p14:creationId xmlns:p14="http://schemas.microsoft.com/office/powerpoint/2010/main" val="29752080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On</a:t>
            </a:r>
            <a:r>
              <a:rPr lang="fr-FR" baseline="0" dirty="0"/>
              <a:t> combine les techniques de filtrage avec les algorithme de recherche</a:t>
            </a:r>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76</a:t>
            </a:fld>
            <a:endParaRPr lang="fr-FR"/>
          </a:p>
        </p:txBody>
      </p:sp>
    </p:spTree>
    <p:extLst>
      <p:ext uri="{BB962C8B-B14F-4D97-AF65-F5344CB8AC3E}">
        <p14:creationId xmlns:p14="http://schemas.microsoft.com/office/powerpoint/2010/main" val="29752080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On</a:t>
            </a:r>
            <a:r>
              <a:rPr lang="fr-FR" baseline="0" dirty="0"/>
              <a:t> combine les techniques de filtrage avec les algorithme de recherche</a:t>
            </a:r>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77</a:t>
            </a:fld>
            <a:endParaRPr lang="fr-FR"/>
          </a:p>
        </p:txBody>
      </p:sp>
    </p:spTree>
    <p:extLst>
      <p:ext uri="{BB962C8B-B14F-4D97-AF65-F5344CB8AC3E}">
        <p14:creationId xmlns:p14="http://schemas.microsoft.com/office/powerpoint/2010/main" val="29752080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On</a:t>
            </a:r>
            <a:r>
              <a:rPr lang="fr-FR" baseline="0" dirty="0"/>
              <a:t> combine les techniques de filtrage avec les algorithme de recherche</a:t>
            </a:r>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78</a:t>
            </a:fld>
            <a:endParaRPr lang="fr-FR"/>
          </a:p>
        </p:txBody>
      </p:sp>
    </p:spTree>
    <p:extLst>
      <p:ext uri="{BB962C8B-B14F-4D97-AF65-F5344CB8AC3E}">
        <p14:creationId xmlns:p14="http://schemas.microsoft.com/office/powerpoint/2010/main" val="29752080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On</a:t>
            </a:r>
            <a:r>
              <a:rPr lang="fr-FR" baseline="0" dirty="0"/>
              <a:t> combine les techniques de filtrage avec les algorithme de recherche</a:t>
            </a:r>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79</a:t>
            </a:fld>
            <a:endParaRPr lang="fr-FR"/>
          </a:p>
        </p:txBody>
      </p:sp>
    </p:spTree>
    <p:extLst>
      <p:ext uri="{BB962C8B-B14F-4D97-AF65-F5344CB8AC3E}">
        <p14:creationId xmlns:p14="http://schemas.microsoft.com/office/powerpoint/2010/main" val="297520801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On</a:t>
            </a:r>
            <a:r>
              <a:rPr lang="fr-FR" baseline="0" dirty="0"/>
              <a:t> combine les techniques de filtrage avec les algorithme de recherche</a:t>
            </a:r>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80</a:t>
            </a:fld>
            <a:endParaRPr lang="fr-FR"/>
          </a:p>
        </p:txBody>
      </p:sp>
    </p:spTree>
    <p:extLst>
      <p:ext uri="{BB962C8B-B14F-4D97-AF65-F5344CB8AC3E}">
        <p14:creationId xmlns:p14="http://schemas.microsoft.com/office/powerpoint/2010/main" val="29752080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On</a:t>
            </a:r>
            <a:r>
              <a:rPr lang="fr-FR" baseline="0" dirty="0"/>
              <a:t> combine les techniques de filtrage avec les algorithme de recherche</a:t>
            </a:r>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81</a:t>
            </a:fld>
            <a:endParaRPr lang="fr-FR"/>
          </a:p>
        </p:txBody>
      </p:sp>
    </p:spTree>
    <p:extLst>
      <p:ext uri="{BB962C8B-B14F-4D97-AF65-F5344CB8AC3E}">
        <p14:creationId xmlns:p14="http://schemas.microsoft.com/office/powerpoint/2010/main" val="29752080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On</a:t>
            </a:r>
            <a:r>
              <a:rPr lang="fr-FR" baseline="0" dirty="0"/>
              <a:t> combine les techniques de filtrage avec les algorithme de recherche</a:t>
            </a:r>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82</a:t>
            </a:fld>
            <a:endParaRPr lang="fr-FR"/>
          </a:p>
        </p:txBody>
      </p:sp>
    </p:spTree>
    <p:extLst>
      <p:ext uri="{BB962C8B-B14F-4D97-AF65-F5344CB8AC3E}">
        <p14:creationId xmlns:p14="http://schemas.microsoft.com/office/powerpoint/2010/main" val="2975208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7931">
              <a:defRPr/>
            </a:pPr>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9</a:t>
            </a:fld>
            <a:endParaRPr lang="fr-FR"/>
          </a:p>
        </p:txBody>
      </p:sp>
    </p:spTree>
    <p:extLst>
      <p:ext uri="{BB962C8B-B14F-4D97-AF65-F5344CB8AC3E}">
        <p14:creationId xmlns:p14="http://schemas.microsoft.com/office/powerpoint/2010/main" val="33981721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On</a:t>
            </a:r>
            <a:r>
              <a:rPr lang="fr-FR" baseline="0" dirty="0"/>
              <a:t> combine les techniques de filtrage avec les algorithme de recherche</a:t>
            </a:r>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83</a:t>
            </a:fld>
            <a:endParaRPr lang="fr-FR"/>
          </a:p>
        </p:txBody>
      </p:sp>
    </p:spTree>
    <p:extLst>
      <p:ext uri="{BB962C8B-B14F-4D97-AF65-F5344CB8AC3E}">
        <p14:creationId xmlns:p14="http://schemas.microsoft.com/office/powerpoint/2010/main" val="29752080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On</a:t>
            </a:r>
            <a:r>
              <a:rPr lang="fr-FR" baseline="0" dirty="0"/>
              <a:t> combine les techniques de filtrage avec les algorithme de recherche</a:t>
            </a:r>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84</a:t>
            </a:fld>
            <a:endParaRPr lang="fr-FR"/>
          </a:p>
        </p:txBody>
      </p:sp>
    </p:spTree>
    <p:extLst>
      <p:ext uri="{BB962C8B-B14F-4D97-AF65-F5344CB8AC3E}">
        <p14:creationId xmlns:p14="http://schemas.microsoft.com/office/powerpoint/2010/main" val="29752080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On</a:t>
            </a:r>
            <a:r>
              <a:rPr lang="fr-FR" baseline="0" dirty="0"/>
              <a:t> combine les techniques de filtrage avec les algorithme de recherche</a:t>
            </a:r>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85</a:t>
            </a:fld>
            <a:endParaRPr lang="fr-FR"/>
          </a:p>
        </p:txBody>
      </p:sp>
    </p:spTree>
    <p:extLst>
      <p:ext uri="{BB962C8B-B14F-4D97-AF65-F5344CB8AC3E}">
        <p14:creationId xmlns:p14="http://schemas.microsoft.com/office/powerpoint/2010/main" val="297520801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86</a:t>
            </a:fld>
            <a:endParaRPr lang="fr-FR"/>
          </a:p>
        </p:txBody>
      </p:sp>
    </p:spTree>
    <p:extLst>
      <p:ext uri="{BB962C8B-B14F-4D97-AF65-F5344CB8AC3E}">
        <p14:creationId xmlns:p14="http://schemas.microsoft.com/office/powerpoint/2010/main" val="297520801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87</a:t>
            </a:fld>
            <a:endParaRPr lang="fr-FR"/>
          </a:p>
        </p:txBody>
      </p:sp>
    </p:spTree>
    <p:extLst>
      <p:ext uri="{BB962C8B-B14F-4D97-AF65-F5344CB8AC3E}">
        <p14:creationId xmlns:p14="http://schemas.microsoft.com/office/powerpoint/2010/main" val="29752080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88</a:t>
            </a:fld>
            <a:endParaRPr lang="fr-FR"/>
          </a:p>
        </p:txBody>
      </p:sp>
    </p:spTree>
    <p:extLst>
      <p:ext uri="{BB962C8B-B14F-4D97-AF65-F5344CB8AC3E}">
        <p14:creationId xmlns:p14="http://schemas.microsoft.com/office/powerpoint/2010/main" val="297520801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89</a:t>
            </a:fld>
            <a:endParaRPr lang="fr-FR"/>
          </a:p>
        </p:txBody>
      </p:sp>
    </p:spTree>
    <p:extLst>
      <p:ext uri="{BB962C8B-B14F-4D97-AF65-F5344CB8AC3E}">
        <p14:creationId xmlns:p14="http://schemas.microsoft.com/office/powerpoint/2010/main" val="297520801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90</a:t>
            </a:fld>
            <a:endParaRPr lang="fr-FR"/>
          </a:p>
        </p:txBody>
      </p:sp>
    </p:spTree>
    <p:extLst>
      <p:ext uri="{BB962C8B-B14F-4D97-AF65-F5344CB8AC3E}">
        <p14:creationId xmlns:p14="http://schemas.microsoft.com/office/powerpoint/2010/main" val="29752080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91</a:t>
            </a:fld>
            <a:endParaRPr lang="fr-FR"/>
          </a:p>
        </p:txBody>
      </p:sp>
    </p:spTree>
    <p:extLst>
      <p:ext uri="{BB962C8B-B14F-4D97-AF65-F5344CB8AC3E}">
        <p14:creationId xmlns:p14="http://schemas.microsoft.com/office/powerpoint/2010/main" val="297520801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95</a:t>
            </a:fld>
            <a:endParaRPr lang="fr-FR"/>
          </a:p>
        </p:txBody>
      </p:sp>
    </p:spTree>
    <p:extLst>
      <p:ext uri="{BB962C8B-B14F-4D97-AF65-F5344CB8AC3E}">
        <p14:creationId xmlns:p14="http://schemas.microsoft.com/office/powerpoint/2010/main" val="3398172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7931">
              <a:defRPr/>
            </a:pPr>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10</a:t>
            </a:fld>
            <a:endParaRPr lang="fr-FR"/>
          </a:p>
        </p:txBody>
      </p:sp>
    </p:spTree>
    <p:extLst>
      <p:ext uri="{BB962C8B-B14F-4D97-AF65-F5344CB8AC3E}">
        <p14:creationId xmlns:p14="http://schemas.microsoft.com/office/powerpoint/2010/main" val="339817210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96</a:t>
            </a:fld>
            <a:endParaRPr lang="fr-FR"/>
          </a:p>
        </p:txBody>
      </p:sp>
    </p:spTree>
    <p:extLst>
      <p:ext uri="{BB962C8B-B14F-4D97-AF65-F5344CB8AC3E}">
        <p14:creationId xmlns:p14="http://schemas.microsoft.com/office/powerpoint/2010/main" val="339817210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97</a:t>
            </a:fld>
            <a:endParaRPr lang="fr-FR"/>
          </a:p>
        </p:txBody>
      </p:sp>
    </p:spTree>
    <p:extLst>
      <p:ext uri="{BB962C8B-B14F-4D97-AF65-F5344CB8AC3E}">
        <p14:creationId xmlns:p14="http://schemas.microsoft.com/office/powerpoint/2010/main" val="339817210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98</a:t>
            </a:fld>
            <a:endParaRPr lang="fr-FR"/>
          </a:p>
        </p:txBody>
      </p:sp>
    </p:spTree>
    <p:extLst>
      <p:ext uri="{BB962C8B-B14F-4D97-AF65-F5344CB8AC3E}">
        <p14:creationId xmlns:p14="http://schemas.microsoft.com/office/powerpoint/2010/main" val="339817210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99</a:t>
            </a:fld>
            <a:endParaRPr lang="fr-FR"/>
          </a:p>
        </p:txBody>
      </p:sp>
    </p:spTree>
    <p:extLst>
      <p:ext uri="{BB962C8B-B14F-4D97-AF65-F5344CB8AC3E}">
        <p14:creationId xmlns:p14="http://schemas.microsoft.com/office/powerpoint/2010/main" val="339817210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100</a:t>
            </a:fld>
            <a:endParaRPr lang="fr-FR"/>
          </a:p>
        </p:txBody>
      </p:sp>
    </p:spTree>
    <p:extLst>
      <p:ext uri="{BB962C8B-B14F-4D97-AF65-F5344CB8AC3E}">
        <p14:creationId xmlns:p14="http://schemas.microsoft.com/office/powerpoint/2010/main" val="339817210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101</a:t>
            </a:fld>
            <a:endParaRPr lang="fr-FR"/>
          </a:p>
        </p:txBody>
      </p:sp>
    </p:spTree>
    <p:extLst>
      <p:ext uri="{BB962C8B-B14F-4D97-AF65-F5344CB8AC3E}">
        <p14:creationId xmlns:p14="http://schemas.microsoft.com/office/powerpoint/2010/main" val="339817210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102</a:t>
            </a:fld>
            <a:endParaRPr lang="fr-FR"/>
          </a:p>
        </p:txBody>
      </p:sp>
    </p:spTree>
    <p:extLst>
      <p:ext uri="{BB962C8B-B14F-4D97-AF65-F5344CB8AC3E}">
        <p14:creationId xmlns:p14="http://schemas.microsoft.com/office/powerpoint/2010/main" val="339817210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103</a:t>
            </a:fld>
            <a:endParaRPr lang="fr-FR"/>
          </a:p>
        </p:txBody>
      </p:sp>
    </p:spTree>
    <p:extLst>
      <p:ext uri="{BB962C8B-B14F-4D97-AF65-F5344CB8AC3E}">
        <p14:creationId xmlns:p14="http://schemas.microsoft.com/office/powerpoint/2010/main" val="339817210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104</a:t>
            </a:fld>
            <a:endParaRPr lang="fr-FR"/>
          </a:p>
        </p:txBody>
      </p:sp>
    </p:spTree>
    <p:extLst>
      <p:ext uri="{BB962C8B-B14F-4D97-AF65-F5344CB8AC3E}">
        <p14:creationId xmlns:p14="http://schemas.microsoft.com/office/powerpoint/2010/main" val="339817210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60FAB7-9B4A-452A-8BB3-63F1897E03C0}" type="slidenum">
              <a:rPr lang="fr-FR" smtClean="0"/>
              <a:t>105</a:t>
            </a:fld>
            <a:endParaRPr lang="fr-FR"/>
          </a:p>
        </p:txBody>
      </p:sp>
    </p:spTree>
    <p:extLst>
      <p:ext uri="{BB962C8B-B14F-4D97-AF65-F5344CB8AC3E}">
        <p14:creationId xmlns:p14="http://schemas.microsoft.com/office/powerpoint/2010/main" val="3398172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Connecteur droit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ea typeface="ＭＳ Ｐゴシック" charset="-128"/>
              <a:cs typeface="ＭＳ Ｐゴシック" charset="-128"/>
            </a:endParaRPr>
          </a:p>
        </p:txBody>
      </p:sp>
      <p:sp>
        <p:nvSpPr>
          <p:cNvPr id="11" name="Connecteur droit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ea typeface="ＭＳ Ｐゴシック" charset="-128"/>
              <a:cs typeface="ＭＳ Ｐゴシック" charset="-128"/>
            </a:endParaRPr>
          </a:p>
        </p:txBody>
      </p:sp>
      <p:sp>
        <p:nvSpPr>
          <p:cNvPr id="12" name="Connecteur droit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ea typeface="ＭＳ Ｐゴシック" charset="-128"/>
              <a:cs typeface="ＭＳ Ｐゴシック" charset="-128"/>
            </a:endParaRPr>
          </a:p>
        </p:txBody>
      </p:sp>
      <p:sp>
        <p:nvSpPr>
          <p:cNvPr id="13" name="Connecteur droit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ea typeface="ＭＳ Ｐゴシック" charset="-128"/>
              <a:cs typeface="ＭＳ Ｐゴシック" charset="-128"/>
            </a:endParaRPr>
          </a:p>
        </p:txBody>
      </p:sp>
      <p:sp>
        <p:nvSpPr>
          <p:cNvPr id="14" name="Connecteur droit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ea typeface="ＭＳ Ｐゴシック" charset="-128"/>
              <a:cs typeface="ＭＳ Ｐゴシック" charset="-128"/>
            </a:endParaRPr>
          </a:p>
        </p:txBody>
      </p:sp>
      <p:sp>
        <p:nvSpPr>
          <p:cNvPr id="15" name="Connecteur droit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ea typeface="ＭＳ Ｐゴシック" charset="-128"/>
              <a:cs typeface="ＭＳ Ｐゴシック" charset="-128"/>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Ellipse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Ellipse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Ellipse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Ellipse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Ellipse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re 7"/>
          <p:cNvSpPr>
            <a:spLocks noGrp="1"/>
          </p:cNvSpPr>
          <p:nvPr>
            <p:ph type="ctrTitle"/>
          </p:nvPr>
        </p:nvSpPr>
        <p:spPr>
          <a:xfrm>
            <a:off x="2286000" y="3124200"/>
            <a:ext cx="6172200" cy="1894362"/>
          </a:xfrm>
        </p:spPr>
        <p:txBody>
          <a:bodyPr/>
          <a:lstStyle>
            <a:lvl1pPr>
              <a:defRPr b="1"/>
            </a:lvl1pPr>
          </a:lstStyle>
          <a:p>
            <a:r>
              <a:rPr lang="fr-FR"/>
              <a:t>Modifiez le style du titre</a:t>
            </a:r>
            <a:endParaRPr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Modifiez le style des sous-titres du masque</a:t>
            </a:r>
            <a:endParaRPr lang="en-US"/>
          </a:p>
        </p:txBody>
      </p:sp>
      <p:sp>
        <p:nvSpPr>
          <p:cNvPr id="22" name="Espace réservé de la date 27"/>
          <p:cNvSpPr>
            <a:spLocks noGrp="1"/>
          </p:cNvSpPr>
          <p:nvPr>
            <p:ph type="dt" sz="half" idx="10"/>
          </p:nvPr>
        </p:nvSpPr>
        <p:spPr bwMode="auto">
          <a:xfrm rot="5400000">
            <a:off x="7764463" y="1174750"/>
            <a:ext cx="2286000" cy="381000"/>
          </a:xfrm>
        </p:spPr>
        <p:txBody>
          <a:bodyPr/>
          <a:lstStyle>
            <a:lvl1pPr>
              <a:defRPr/>
            </a:lvl1pPr>
          </a:lstStyle>
          <a:p>
            <a:fld id="{3F426FC8-7622-4249-B055-3AE4DE0B7780}" type="datetime1">
              <a:rPr lang="fr-FR" smtClean="0"/>
              <a:t>09/09/2024</a:t>
            </a:fld>
            <a:endParaRPr lang="fr-FR"/>
          </a:p>
        </p:txBody>
      </p:sp>
      <p:sp>
        <p:nvSpPr>
          <p:cNvPr id="23" name="Espace réservé du pied de page 16"/>
          <p:cNvSpPr>
            <a:spLocks noGrp="1"/>
          </p:cNvSpPr>
          <p:nvPr>
            <p:ph type="ftr" sz="quarter" idx="11"/>
          </p:nvPr>
        </p:nvSpPr>
        <p:spPr bwMode="auto">
          <a:xfrm rot="5400000">
            <a:off x="7077076" y="4181475"/>
            <a:ext cx="3657600" cy="384175"/>
          </a:xfrm>
        </p:spPr>
        <p:txBody>
          <a:bodyPr/>
          <a:lstStyle>
            <a:lvl1pPr>
              <a:defRPr/>
            </a:lvl1pPr>
          </a:lstStyle>
          <a:p>
            <a:endParaRPr lang="fr-FR"/>
          </a:p>
        </p:txBody>
      </p:sp>
      <p:sp>
        <p:nvSpPr>
          <p:cNvPr id="24" name="Espace réservé du numéro de diapositive 28"/>
          <p:cNvSpPr>
            <a:spLocks noGrp="1"/>
          </p:cNvSpPr>
          <p:nvPr>
            <p:ph type="sldNum" sz="quarter" idx="12"/>
          </p:nvPr>
        </p:nvSpPr>
        <p:spPr bwMode="auto">
          <a:xfrm>
            <a:off x="1325563" y="4929188"/>
            <a:ext cx="609600" cy="517525"/>
          </a:xfrm>
        </p:spPr>
        <p:txBody>
          <a:bodyPr/>
          <a:lstStyle>
            <a:lvl1pPr>
              <a:defRPr/>
            </a:lvl1pPr>
          </a:lstStyle>
          <a:p>
            <a:fld id="{F1E29388-C2A6-42F4-8376-DF2F821CBB61}" type="slidenum">
              <a:rPr lang="fr-FR" smtClean="0"/>
              <a:t>‹N°›</a:t>
            </a:fld>
            <a:endParaRPr lang="fr-FR"/>
          </a:p>
        </p:txBody>
      </p:sp>
    </p:spTree>
    <p:extLst>
      <p:ext uri="{BB962C8B-B14F-4D97-AF65-F5344CB8AC3E}">
        <p14:creationId xmlns:p14="http://schemas.microsoft.com/office/powerpoint/2010/main" val="294727327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fld id="{31D32081-057B-4923-A3B4-3D64FE175A05}" type="datetime1">
              <a:rPr lang="fr-FR" smtClean="0"/>
              <a:t>09/09/2024</a:t>
            </a:fld>
            <a:endParaRPr lang="fr-FR"/>
          </a:p>
        </p:txBody>
      </p:sp>
      <p:sp>
        <p:nvSpPr>
          <p:cNvPr id="5" name="Espace réservé du pied de page 2"/>
          <p:cNvSpPr>
            <a:spLocks noGrp="1"/>
          </p:cNvSpPr>
          <p:nvPr>
            <p:ph type="ftr" sz="quarter" idx="11"/>
          </p:nvPr>
        </p:nvSpPr>
        <p:spPr/>
        <p:txBody>
          <a:bodyPr/>
          <a:lstStyle>
            <a:lvl1pPr>
              <a:defRPr/>
            </a:lvl1pPr>
          </a:lstStyle>
          <a:p>
            <a:endParaRPr lang="fr-FR"/>
          </a:p>
        </p:txBody>
      </p:sp>
      <p:sp>
        <p:nvSpPr>
          <p:cNvPr id="6" name="Espace réservé du numéro de diapositive 22"/>
          <p:cNvSpPr>
            <a:spLocks noGrp="1"/>
          </p:cNvSpPr>
          <p:nvPr>
            <p:ph type="sldNum" sz="quarter" idx="12"/>
          </p:nvPr>
        </p:nvSpPr>
        <p:spPr/>
        <p:txBody>
          <a:bodyPr/>
          <a:lstStyle>
            <a:lvl1pPr>
              <a:defRPr/>
            </a:lvl1pPr>
          </a:lstStyle>
          <a:p>
            <a:fld id="{F1E29388-C2A6-42F4-8376-DF2F821CBB61}" type="slidenum">
              <a:rPr lang="fr-FR" smtClean="0"/>
              <a:t>‹N°›</a:t>
            </a:fld>
            <a:endParaRPr lang="fr-FR"/>
          </a:p>
        </p:txBody>
      </p:sp>
    </p:spTree>
    <p:extLst>
      <p:ext uri="{BB962C8B-B14F-4D97-AF65-F5344CB8AC3E}">
        <p14:creationId xmlns:p14="http://schemas.microsoft.com/office/powerpoint/2010/main" val="3080835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fld id="{E87489A6-AA8D-4E77-90B8-E2EB65F8BFA8}" type="datetime1">
              <a:rPr lang="fr-FR" smtClean="0"/>
              <a:t>09/09/2024</a:t>
            </a:fld>
            <a:endParaRPr lang="fr-FR"/>
          </a:p>
        </p:txBody>
      </p:sp>
      <p:sp>
        <p:nvSpPr>
          <p:cNvPr id="5" name="Espace réservé du pied de page 2"/>
          <p:cNvSpPr>
            <a:spLocks noGrp="1"/>
          </p:cNvSpPr>
          <p:nvPr>
            <p:ph type="ftr" sz="quarter" idx="11"/>
          </p:nvPr>
        </p:nvSpPr>
        <p:spPr/>
        <p:txBody>
          <a:bodyPr/>
          <a:lstStyle>
            <a:lvl1pPr>
              <a:defRPr/>
            </a:lvl1pPr>
          </a:lstStyle>
          <a:p>
            <a:endParaRPr lang="fr-FR"/>
          </a:p>
        </p:txBody>
      </p:sp>
      <p:sp>
        <p:nvSpPr>
          <p:cNvPr id="6" name="Espace réservé du numéro de diapositive 22"/>
          <p:cNvSpPr>
            <a:spLocks noGrp="1"/>
          </p:cNvSpPr>
          <p:nvPr>
            <p:ph type="sldNum" sz="quarter" idx="12"/>
          </p:nvPr>
        </p:nvSpPr>
        <p:spPr/>
        <p:txBody>
          <a:bodyPr/>
          <a:lstStyle>
            <a:lvl1pPr>
              <a:defRPr/>
            </a:lvl1pPr>
          </a:lstStyle>
          <a:p>
            <a:fld id="{F1E29388-C2A6-42F4-8376-DF2F821CBB61}" type="slidenum">
              <a:rPr lang="fr-FR" smtClean="0"/>
              <a:t>‹N°›</a:t>
            </a:fld>
            <a:endParaRPr lang="fr-FR"/>
          </a:p>
        </p:txBody>
      </p:sp>
    </p:spTree>
    <p:extLst>
      <p:ext uri="{BB962C8B-B14F-4D97-AF65-F5344CB8AC3E}">
        <p14:creationId xmlns:p14="http://schemas.microsoft.com/office/powerpoint/2010/main" val="2888282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587620" y="696915"/>
            <a:ext cx="7772400" cy="852487"/>
          </a:xfrm>
        </p:spPr>
        <p:txBody>
          <a:bodyPr/>
          <a:lstStyle/>
          <a:p>
            <a:r>
              <a:rPr lang="fr-FR"/>
              <a:t>Modifiez le style du titre</a:t>
            </a:r>
          </a:p>
        </p:txBody>
      </p:sp>
      <p:sp>
        <p:nvSpPr>
          <p:cNvPr id="3" name="Espace réservé du tableau 2"/>
          <p:cNvSpPr>
            <a:spLocks noGrp="1"/>
          </p:cNvSpPr>
          <p:nvPr>
            <p:ph type="tbl" idx="1"/>
          </p:nvPr>
        </p:nvSpPr>
        <p:spPr>
          <a:xfrm>
            <a:off x="685800" y="1719265"/>
            <a:ext cx="7772400" cy="4797425"/>
          </a:xfrm>
        </p:spPr>
        <p:txBody>
          <a:bodyPr/>
          <a:lstStyle/>
          <a:p>
            <a:pPr lvl="0"/>
            <a:r>
              <a:rPr lang="fr-FR" noProof="0"/>
              <a:t>Cliquez sur l'icône pour ajouter un tableau</a:t>
            </a:r>
          </a:p>
        </p:txBody>
      </p:sp>
    </p:spTree>
    <p:extLst>
      <p:ext uri="{BB962C8B-B14F-4D97-AF65-F5344CB8AC3E}">
        <p14:creationId xmlns:p14="http://schemas.microsoft.com/office/powerpoint/2010/main" val="3993853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8" name="Espace réservé du contenu 7"/>
          <p:cNvSpPr>
            <a:spLocks noGrp="1"/>
          </p:cNvSpPr>
          <p:nvPr>
            <p:ph sz="quarter" idx="1"/>
          </p:nvPr>
        </p:nvSpPr>
        <p:spPr>
          <a:xfrm>
            <a:off x="457200" y="1600200"/>
            <a:ext cx="7467600" cy="487375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6"/>
          <p:cNvSpPr>
            <a:spLocks noGrp="1"/>
          </p:cNvSpPr>
          <p:nvPr>
            <p:ph type="dt" sz="half" idx="10"/>
          </p:nvPr>
        </p:nvSpPr>
        <p:spPr/>
        <p:txBody>
          <a:bodyPr/>
          <a:lstStyle>
            <a:lvl1pPr>
              <a:defRPr/>
            </a:lvl1pPr>
          </a:lstStyle>
          <a:p>
            <a:fld id="{61BF7381-4F66-4F2B-89C0-6809C28545C4}" type="datetime1">
              <a:rPr lang="fr-FR" smtClean="0"/>
              <a:t>09/09/2024</a:t>
            </a:fld>
            <a:endParaRPr lang="fr-FR"/>
          </a:p>
        </p:txBody>
      </p:sp>
      <p:sp>
        <p:nvSpPr>
          <p:cNvPr id="5" name="Espace réservé du numéro de diapositive 8"/>
          <p:cNvSpPr>
            <a:spLocks noGrp="1"/>
          </p:cNvSpPr>
          <p:nvPr>
            <p:ph type="sldNum" sz="quarter" idx="11"/>
          </p:nvPr>
        </p:nvSpPr>
        <p:spPr/>
        <p:txBody>
          <a:bodyPr/>
          <a:lstStyle>
            <a:lvl1pPr>
              <a:defRPr/>
            </a:lvl1pPr>
          </a:lstStyle>
          <a:p>
            <a:fld id="{F1E29388-C2A6-42F4-8376-DF2F821CBB61}" type="slidenum">
              <a:rPr lang="fr-FR" smtClean="0"/>
              <a:t>‹N°›</a:t>
            </a:fld>
            <a:endParaRPr lang="fr-FR"/>
          </a:p>
        </p:txBody>
      </p:sp>
      <p:sp>
        <p:nvSpPr>
          <p:cNvPr id="6" name="Espace réservé du pied de page 9"/>
          <p:cNvSpPr>
            <a:spLocks noGrp="1"/>
          </p:cNvSpPr>
          <p:nvPr>
            <p:ph type="ftr" sz="quarter" idx="12"/>
          </p:nvPr>
        </p:nvSpPr>
        <p:spPr/>
        <p:txBody>
          <a:bodyPr rtlCol="0"/>
          <a:lstStyle>
            <a:lvl1pPr>
              <a:defRPr/>
            </a:lvl1pPr>
          </a:lstStyle>
          <a:p>
            <a:endParaRPr lang="fr-FR"/>
          </a:p>
        </p:txBody>
      </p:sp>
    </p:spTree>
    <p:extLst>
      <p:ext uri="{BB962C8B-B14F-4D97-AF65-F5344CB8AC3E}">
        <p14:creationId xmlns:p14="http://schemas.microsoft.com/office/powerpoint/2010/main" val="2359827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Connecteur droit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ea typeface="ＭＳ Ｐゴシック" charset="-128"/>
              <a:cs typeface="ＭＳ Ｐゴシック" charset="-128"/>
            </a:endParaRPr>
          </a:p>
        </p:txBody>
      </p:sp>
      <p:sp>
        <p:nvSpPr>
          <p:cNvPr id="9" name="Connecteur droit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ea typeface="ＭＳ Ｐゴシック" charset="-128"/>
              <a:cs typeface="ＭＳ Ｐゴシック" charset="-128"/>
            </a:endParaRPr>
          </a:p>
        </p:txBody>
      </p:sp>
      <p:sp>
        <p:nvSpPr>
          <p:cNvPr id="10" name="Connecteur droit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ea typeface="ＭＳ Ｐゴシック" charset="-128"/>
              <a:cs typeface="ＭＳ Ｐゴシック" charset="-128"/>
            </a:endParaRPr>
          </a:p>
        </p:txBody>
      </p:sp>
      <p:sp>
        <p:nvSpPr>
          <p:cNvPr id="11" name="Connecteur droit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ea typeface="ＭＳ Ｐゴシック" charset="-128"/>
              <a:cs typeface="ＭＳ Ｐゴシック" charset="-128"/>
            </a:endParaRPr>
          </a:p>
        </p:txBody>
      </p:sp>
      <p:sp>
        <p:nvSpPr>
          <p:cNvPr id="12" name="Connecteur droit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ea typeface="ＭＳ Ｐゴシック" charset="-128"/>
              <a:cs typeface="ＭＳ Ｐゴシック" charset="-128"/>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Ellipse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Ellipse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Ellipse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Ellipse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Ellipse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Connecteur droit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ea typeface="ＭＳ Ｐゴシック" charset="-128"/>
              <a:cs typeface="ＭＳ Ｐゴシック" charset="-128"/>
            </a:endParaRPr>
          </a:p>
        </p:txBody>
      </p:sp>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lang="fr-FR"/>
              <a:t>Modifiez le style du titre</a:t>
            </a:r>
            <a:endParaRPr lang="en-US"/>
          </a:p>
        </p:txBody>
      </p:sp>
      <p:sp>
        <p:nvSpPr>
          <p:cNvPr id="3" name="Espace réservé du texte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Modifiez les styles du texte du masque</a:t>
            </a:r>
          </a:p>
        </p:txBody>
      </p:sp>
      <p:sp>
        <p:nvSpPr>
          <p:cNvPr id="20" name="Espace réservé de la date 3"/>
          <p:cNvSpPr>
            <a:spLocks noGrp="1"/>
          </p:cNvSpPr>
          <p:nvPr>
            <p:ph type="dt" sz="half" idx="10"/>
          </p:nvPr>
        </p:nvSpPr>
        <p:spPr bwMode="auto">
          <a:xfrm rot="5400000">
            <a:off x="7762875" y="1169988"/>
            <a:ext cx="2286000" cy="381000"/>
          </a:xfrm>
        </p:spPr>
        <p:txBody>
          <a:bodyPr/>
          <a:lstStyle>
            <a:lvl1pPr>
              <a:defRPr/>
            </a:lvl1pPr>
          </a:lstStyle>
          <a:p>
            <a:fld id="{7F66DC99-F153-4B90-AFB0-E363C0435BA2}" type="datetime1">
              <a:rPr lang="fr-FR" smtClean="0"/>
              <a:t>09/09/2024</a:t>
            </a:fld>
            <a:endParaRPr lang="fr-FR"/>
          </a:p>
        </p:txBody>
      </p:sp>
      <p:sp>
        <p:nvSpPr>
          <p:cNvPr id="21" name="Espace réservé du pied de page 4"/>
          <p:cNvSpPr>
            <a:spLocks noGrp="1"/>
          </p:cNvSpPr>
          <p:nvPr>
            <p:ph type="ftr" sz="quarter" idx="11"/>
          </p:nvPr>
        </p:nvSpPr>
        <p:spPr bwMode="auto">
          <a:xfrm rot="5400000">
            <a:off x="7077076" y="4178300"/>
            <a:ext cx="3657600" cy="384175"/>
          </a:xfrm>
        </p:spPr>
        <p:txBody>
          <a:bodyPr/>
          <a:lstStyle>
            <a:lvl1pPr>
              <a:defRPr/>
            </a:lvl1pPr>
          </a:lstStyle>
          <a:p>
            <a:endParaRPr lang="fr-FR"/>
          </a:p>
        </p:txBody>
      </p:sp>
      <p:sp>
        <p:nvSpPr>
          <p:cNvPr id="22" name="Espace réservé du numéro de diapositive 5"/>
          <p:cNvSpPr>
            <a:spLocks noGrp="1"/>
          </p:cNvSpPr>
          <p:nvPr>
            <p:ph type="sldNum" sz="quarter" idx="12"/>
          </p:nvPr>
        </p:nvSpPr>
        <p:spPr bwMode="auto">
          <a:xfrm>
            <a:off x="1339850" y="4929188"/>
            <a:ext cx="609600" cy="517525"/>
          </a:xfrm>
        </p:spPr>
        <p:txBody>
          <a:bodyPr/>
          <a:lstStyle>
            <a:lvl1pPr>
              <a:defRPr/>
            </a:lvl1pPr>
          </a:lstStyle>
          <a:p>
            <a:fld id="{F1E29388-C2A6-42F4-8376-DF2F821CBB61}" type="slidenum">
              <a:rPr lang="fr-FR" smtClean="0"/>
              <a:t>‹N°›</a:t>
            </a:fld>
            <a:endParaRPr lang="fr-FR"/>
          </a:p>
        </p:txBody>
      </p:sp>
    </p:spTree>
    <p:extLst>
      <p:ext uri="{BB962C8B-B14F-4D97-AF65-F5344CB8AC3E}">
        <p14:creationId xmlns:p14="http://schemas.microsoft.com/office/powerpoint/2010/main" val="37113992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9" name="Espace réservé du contenu 8"/>
          <p:cNvSpPr>
            <a:spLocks noGrp="1"/>
          </p:cNvSpPr>
          <p:nvPr>
            <p:ph sz="quarter" idx="1"/>
          </p:nvPr>
        </p:nvSpPr>
        <p:spPr>
          <a:xfrm>
            <a:off x="457200" y="1600200"/>
            <a:ext cx="3657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Espace réservé du contenu 10"/>
          <p:cNvSpPr>
            <a:spLocks noGrp="1"/>
          </p:cNvSpPr>
          <p:nvPr>
            <p:ph sz="quarter" idx="2"/>
          </p:nvPr>
        </p:nvSpPr>
        <p:spPr>
          <a:xfrm>
            <a:off x="4270248" y="1600200"/>
            <a:ext cx="3657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13"/>
          <p:cNvSpPr>
            <a:spLocks noGrp="1"/>
          </p:cNvSpPr>
          <p:nvPr>
            <p:ph type="dt" sz="half" idx="10"/>
          </p:nvPr>
        </p:nvSpPr>
        <p:spPr/>
        <p:txBody>
          <a:bodyPr/>
          <a:lstStyle>
            <a:lvl1pPr>
              <a:defRPr/>
            </a:lvl1pPr>
          </a:lstStyle>
          <a:p>
            <a:fld id="{30037A4F-0FDE-41CE-AA37-192D5136FDA6}" type="datetime1">
              <a:rPr lang="fr-FR" smtClean="0"/>
              <a:t>09/09/2024</a:t>
            </a:fld>
            <a:endParaRPr lang="fr-FR"/>
          </a:p>
        </p:txBody>
      </p:sp>
      <p:sp>
        <p:nvSpPr>
          <p:cNvPr id="6" name="Espace réservé du pied de page 2"/>
          <p:cNvSpPr>
            <a:spLocks noGrp="1"/>
          </p:cNvSpPr>
          <p:nvPr>
            <p:ph type="ftr" sz="quarter" idx="11"/>
          </p:nvPr>
        </p:nvSpPr>
        <p:spPr/>
        <p:txBody>
          <a:bodyPr/>
          <a:lstStyle>
            <a:lvl1pPr>
              <a:defRPr/>
            </a:lvl1pPr>
          </a:lstStyle>
          <a:p>
            <a:endParaRPr lang="fr-FR"/>
          </a:p>
        </p:txBody>
      </p:sp>
      <p:sp>
        <p:nvSpPr>
          <p:cNvPr id="7" name="Espace réservé du numéro de diapositive 22"/>
          <p:cNvSpPr>
            <a:spLocks noGrp="1"/>
          </p:cNvSpPr>
          <p:nvPr>
            <p:ph type="sldNum" sz="quarter" idx="12"/>
          </p:nvPr>
        </p:nvSpPr>
        <p:spPr/>
        <p:txBody>
          <a:bodyPr/>
          <a:lstStyle>
            <a:lvl1pPr>
              <a:defRPr/>
            </a:lvl1pPr>
          </a:lstStyle>
          <a:p>
            <a:fld id="{F1E29388-C2A6-42F4-8376-DF2F821CBB61}" type="slidenum">
              <a:rPr lang="fr-FR" smtClean="0"/>
              <a:t>‹N°›</a:t>
            </a:fld>
            <a:endParaRPr lang="fr-FR"/>
          </a:p>
        </p:txBody>
      </p:sp>
    </p:spTree>
    <p:extLst>
      <p:ext uri="{BB962C8B-B14F-4D97-AF65-F5344CB8AC3E}">
        <p14:creationId xmlns:p14="http://schemas.microsoft.com/office/powerpoint/2010/main" val="1181519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lstStyle>
            <a:lvl1pPr>
              <a:defRPr/>
            </a:lvl1pPr>
          </a:lstStyle>
          <a:p>
            <a:r>
              <a:rPr lang="fr-FR"/>
              <a:t>Modifiez le style du titre</a:t>
            </a:r>
            <a:endParaRPr lang="en-US"/>
          </a:p>
        </p:txBody>
      </p:sp>
      <p:sp>
        <p:nvSpPr>
          <p:cNvPr id="11" name="Espace réservé du contenu 10"/>
          <p:cNvSpPr>
            <a:spLocks noGrp="1"/>
          </p:cNvSpPr>
          <p:nvPr>
            <p:ph sz="quarter" idx="2"/>
          </p:nvPr>
        </p:nvSpPr>
        <p:spPr>
          <a:xfrm>
            <a:off x="457200" y="2362200"/>
            <a:ext cx="3657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contenu 12"/>
          <p:cNvSpPr>
            <a:spLocks noGrp="1"/>
          </p:cNvSpPr>
          <p:nvPr>
            <p:ph sz="quarter" idx="4"/>
          </p:nvPr>
        </p:nvSpPr>
        <p:spPr>
          <a:xfrm>
            <a:off x="4371975" y="2362200"/>
            <a:ext cx="3657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a:t>Modifiez les styles du texte du masque</a:t>
            </a:r>
          </a:p>
        </p:txBody>
      </p:sp>
      <p:sp>
        <p:nvSpPr>
          <p:cNvPr id="7" name="Espace réservé de la date 13"/>
          <p:cNvSpPr>
            <a:spLocks noGrp="1"/>
          </p:cNvSpPr>
          <p:nvPr>
            <p:ph type="dt" sz="half" idx="10"/>
          </p:nvPr>
        </p:nvSpPr>
        <p:spPr/>
        <p:txBody>
          <a:bodyPr/>
          <a:lstStyle>
            <a:lvl1pPr>
              <a:defRPr/>
            </a:lvl1pPr>
          </a:lstStyle>
          <a:p>
            <a:fld id="{52C34677-6B27-49BB-B68F-0B1DAA520D78}" type="datetime1">
              <a:rPr lang="fr-FR" smtClean="0"/>
              <a:t>09/09/2024</a:t>
            </a:fld>
            <a:endParaRPr lang="fr-FR"/>
          </a:p>
        </p:txBody>
      </p:sp>
      <p:sp>
        <p:nvSpPr>
          <p:cNvPr id="8" name="Espace réservé du pied de page 2"/>
          <p:cNvSpPr>
            <a:spLocks noGrp="1"/>
          </p:cNvSpPr>
          <p:nvPr>
            <p:ph type="ftr" sz="quarter" idx="11"/>
          </p:nvPr>
        </p:nvSpPr>
        <p:spPr/>
        <p:txBody>
          <a:bodyPr/>
          <a:lstStyle>
            <a:lvl1pPr>
              <a:defRPr/>
            </a:lvl1pPr>
          </a:lstStyle>
          <a:p>
            <a:endParaRPr lang="fr-FR"/>
          </a:p>
        </p:txBody>
      </p:sp>
      <p:sp>
        <p:nvSpPr>
          <p:cNvPr id="9" name="Espace réservé du numéro de diapositive 22"/>
          <p:cNvSpPr>
            <a:spLocks noGrp="1"/>
          </p:cNvSpPr>
          <p:nvPr>
            <p:ph type="sldNum" sz="quarter" idx="12"/>
          </p:nvPr>
        </p:nvSpPr>
        <p:spPr/>
        <p:txBody>
          <a:bodyPr/>
          <a:lstStyle>
            <a:lvl1pPr>
              <a:defRPr/>
            </a:lvl1pPr>
          </a:lstStyle>
          <a:p>
            <a:fld id="{F1E29388-C2A6-42F4-8376-DF2F821CBB61}" type="slidenum">
              <a:rPr lang="fr-FR" smtClean="0"/>
              <a:t>‹N°›</a:t>
            </a:fld>
            <a:endParaRPr lang="fr-FR"/>
          </a:p>
        </p:txBody>
      </p:sp>
    </p:spTree>
    <p:extLst>
      <p:ext uri="{BB962C8B-B14F-4D97-AF65-F5344CB8AC3E}">
        <p14:creationId xmlns:p14="http://schemas.microsoft.com/office/powerpoint/2010/main" val="98874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5"/>
          <p:cNvSpPr>
            <a:spLocks noGrp="1"/>
          </p:cNvSpPr>
          <p:nvPr>
            <p:ph type="dt" sz="half" idx="10"/>
          </p:nvPr>
        </p:nvSpPr>
        <p:spPr/>
        <p:txBody>
          <a:bodyPr/>
          <a:lstStyle>
            <a:lvl1pPr>
              <a:defRPr/>
            </a:lvl1pPr>
          </a:lstStyle>
          <a:p>
            <a:fld id="{8FF32C94-19B5-40E0-9A56-D4805A31A47F}" type="datetime1">
              <a:rPr lang="fr-FR" smtClean="0"/>
              <a:t>09/09/2024</a:t>
            </a:fld>
            <a:endParaRPr lang="fr-FR"/>
          </a:p>
        </p:txBody>
      </p:sp>
      <p:sp>
        <p:nvSpPr>
          <p:cNvPr id="4" name="Espace réservé du numéro de diapositive 6"/>
          <p:cNvSpPr>
            <a:spLocks noGrp="1"/>
          </p:cNvSpPr>
          <p:nvPr>
            <p:ph type="sldNum" sz="quarter" idx="11"/>
          </p:nvPr>
        </p:nvSpPr>
        <p:spPr/>
        <p:txBody>
          <a:bodyPr/>
          <a:lstStyle>
            <a:lvl1pPr>
              <a:defRPr/>
            </a:lvl1pPr>
          </a:lstStyle>
          <a:p>
            <a:fld id="{F1E29388-C2A6-42F4-8376-DF2F821CBB61}" type="slidenum">
              <a:rPr lang="fr-FR" smtClean="0"/>
              <a:t>‹N°›</a:t>
            </a:fld>
            <a:endParaRPr lang="fr-FR"/>
          </a:p>
        </p:txBody>
      </p:sp>
      <p:sp>
        <p:nvSpPr>
          <p:cNvPr id="5" name="Espace réservé du pied de page 7"/>
          <p:cNvSpPr>
            <a:spLocks noGrp="1"/>
          </p:cNvSpPr>
          <p:nvPr>
            <p:ph type="ftr" sz="quarter" idx="12"/>
          </p:nvPr>
        </p:nvSpPr>
        <p:spPr/>
        <p:txBody>
          <a:bodyPr rtlCol="0"/>
          <a:lstStyle>
            <a:lvl1pPr>
              <a:defRPr/>
            </a:lvl1pPr>
          </a:lstStyle>
          <a:p>
            <a:endParaRPr lang="fr-FR"/>
          </a:p>
        </p:txBody>
      </p:sp>
    </p:spTree>
    <p:extLst>
      <p:ext uri="{BB962C8B-B14F-4D97-AF65-F5344CB8AC3E}">
        <p14:creationId xmlns:p14="http://schemas.microsoft.com/office/powerpoint/2010/main" val="2868299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fld id="{C8BDB8C5-716A-4D8E-9208-F4FEAA4DEFE4}" type="datetime1">
              <a:rPr lang="fr-FR" smtClean="0"/>
              <a:t>09/09/2024</a:t>
            </a:fld>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22"/>
          <p:cNvSpPr>
            <a:spLocks noGrp="1"/>
          </p:cNvSpPr>
          <p:nvPr>
            <p:ph type="sldNum" sz="quarter" idx="12"/>
          </p:nvPr>
        </p:nvSpPr>
        <p:spPr/>
        <p:txBody>
          <a:bodyPr/>
          <a:lstStyle>
            <a:lvl1pPr>
              <a:defRPr/>
            </a:lvl1pPr>
          </a:lstStyle>
          <a:p>
            <a:fld id="{F1E29388-C2A6-42F4-8376-DF2F821CBB61}" type="slidenum">
              <a:rPr lang="fr-FR" smtClean="0"/>
              <a:t>‹N°›</a:t>
            </a:fld>
            <a:endParaRPr lang="fr-FR"/>
          </a:p>
        </p:txBody>
      </p:sp>
    </p:spTree>
    <p:extLst>
      <p:ext uri="{BB962C8B-B14F-4D97-AF65-F5344CB8AC3E}">
        <p14:creationId xmlns:p14="http://schemas.microsoft.com/office/powerpoint/2010/main" val="4010627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ea typeface="ＭＳ Ｐゴシック" charset="-128"/>
              <a:cs typeface="ＭＳ Ｐゴシック" charset="-128"/>
            </a:endParaRPr>
          </a:p>
        </p:txBody>
      </p:sp>
      <p:sp>
        <p:nvSpPr>
          <p:cNvPr id="6" name="Connecteur droit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ea typeface="ＭＳ Ｐゴシック" charset="-128"/>
              <a:cs typeface="ＭＳ Ｐゴシック" charset="-128"/>
            </a:endParaRPr>
          </a:p>
        </p:txBody>
      </p:sp>
      <p:sp>
        <p:nvSpPr>
          <p:cNvPr id="7" name="Connecteur droit 16"/>
          <p:cNvSpPr>
            <a:spLocks noChangeShapeType="1"/>
          </p:cNvSpPr>
          <p:nvPr/>
        </p:nvSpPr>
        <p:spPr bwMode="auto">
          <a:xfrm>
            <a:off x="6192838" y="0"/>
            <a:ext cx="0" cy="685800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 name="Connecteur droit 17"/>
          <p:cNvSpPr>
            <a:spLocks noChangeShapeType="1"/>
          </p:cNvSpPr>
          <p:nvPr/>
        </p:nvSpPr>
        <p:spPr bwMode="auto">
          <a:xfrm>
            <a:off x="8991600" y="0"/>
            <a:ext cx="0" cy="6858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Connecteur droit 19"/>
          <p:cNvSpPr>
            <a:spLocks noChangeShapeType="1"/>
          </p:cNvSpPr>
          <p:nvPr/>
        </p:nvSpPr>
        <p:spPr bwMode="auto">
          <a:xfrm>
            <a:off x="8915400" y="0"/>
            <a:ext cx="0" cy="68580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 name="Ellipse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re 1"/>
          <p:cNvSpPr>
            <a:spLocks noGrp="1"/>
          </p:cNvSpPr>
          <p:nvPr>
            <p:ph type="title"/>
          </p:nvPr>
        </p:nvSpPr>
        <p:spPr>
          <a:xfrm rot="5400000">
            <a:off x="3371850" y="3200400"/>
            <a:ext cx="6309360" cy="457200"/>
          </a:xfrm>
        </p:spPr>
        <p:txBody>
          <a:bodyPr/>
          <a:lstStyle>
            <a:lvl1pPr algn="l">
              <a:buNone/>
              <a:defRPr sz="2000" b="1" cap="small" baseline="0"/>
            </a:lvl1pPr>
          </a:lstStyle>
          <a:p>
            <a:r>
              <a:rPr lang="fr-FR"/>
              <a:t>Modifiez le style du titre</a:t>
            </a:r>
            <a:endParaRPr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r-FR"/>
              <a:t>Modifiez les styles du texte du masque</a:t>
            </a:r>
          </a:p>
        </p:txBody>
      </p:sp>
      <p:sp>
        <p:nvSpPr>
          <p:cNvPr id="18" name="Espace réservé du contenu 17"/>
          <p:cNvSpPr>
            <a:spLocks noGrp="1"/>
          </p:cNvSpPr>
          <p:nvPr>
            <p:ph sz="quarter" idx="1"/>
          </p:nvPr>
        </p:nvSpPr>
        <p:spPr>
          <a:xfrm>
            <a:off x="304800" y="274320"/>
            <a:ext cx="5638800" cy="632764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e la date 20"/>
          <p:cNvSpPr>
            <a:spLocks noGrp="1"/>
          </p:cNvSpPr>
          <p:nvPr>
            <p:ph type="dt" sz="half" idx="10"/>
          </p:nvPr>
        </p:nvSpPr>
        <p:spPr/>
        <p:txBody>
          <a:bodyPr/>
          <a:lstStyle>
            <a:lvl1pPr>
              <a:defRPr/>
            </a:lvl1pPr>
          </a:lstStyle>
          <a:p>
            <a:fld id="{7DEE2891-82B4-4744-A447-7A1373AEF943}" type="datetime1">
              <a:rPr lang="fr-FR" smtClean="0"/>
              <a:t>09/09/2024</a:t>
            </a:fld>
            <a:endParaRPr lang="fr-FR"/>
          </a:p>
        </p:txBody>
      </p:sp>
      <p:sp>
        <p:nvSpPr>
          <p:cNvPr id="13" name="Espace réservé du numéro de diapositive 21"/>
          <p:cNvSpPr>
            <a:spLocks noGrp="1"/>
          </p:cNvSpPr>
          <p:nvPr>
            <p:ph type="sldNum" sz="quarter" idx="11"/>
          </p:nvPr>
        </p:nvSpPr>
        <p:spPr/>
        <p:txBody>
          <a:bodyPr/>
          <a:lstStyle>
            <a:lvl1pPr>
              <a:defRPr/>
            </a:lvl1pPr>
          </a:lstStyle>
          <a:p>
            <a:fld id="{F1E29388-C2A6-42F4-8376-DF2F821CBB61}" type="slidenum">
              <a:rPr lang="fr-FR" smtClean="0"/>
              <a:t>‹N°›</a:t>
            </a:fld>
            <a:endParaRPr lang="fr-FR"/>
          </a:p>
        </p:txBody>
      </p:sp>
      <p:sp>
        <p:nvSpPr>
          <p:cNvPr id="14" name="Espace réservé du pied de page 22"/>
          <p:cNvSpPr>
            <a:spLocks noGrp="1"/>
          </p:cNvSpPr>
          <p:nvPr>
            <p:ph type="ftr" sz="quarter" idx="12"/>
          </p:nvPr>
        </p:nvSpPr>
        <p:spPr/>
        <p:txBody>
          <a:bodyPr rtlCol="0"/>
          <a:lstStyle>
            <a:lvl1pPr>
              <a:defRPr/>
            </a:lvl1pPr>
          </a:lstStyle>
          <a:p>
            <a:endParaRPr lang="fr-FR"/>
          </a:p>
        </p:txBody>
      </p:sp>
    </p:spTree>
    <p:extLst>
      <p:ext uri="{BB962C8B-B14F-4D97-AF65-F5344CB8AC3E}">
        <p14:creationId xmlns:p14="http://schemas.microsoft.com/office/powerpoint/2010/main" val="329754759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ea typeface="ＭＳ Ｐゴシック" charset="-128"/>
              <a:cs typeface="ＭＳ Ｐゴシック" charset="-128"/>
            </a:endParaRPr>
          </a:p>
        </p:txBody>
      </p:sp>
      <p:sp>
        <p:nvSpPr>
          <p:cNvPr id="6" name="Ellipse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Connecteur droit 16"/>
          <p:cNvSpPr>
            <a:spLocks noChangeShapeType="1"/>
          </p:cNvSpPr>
          <p:nvPr/>
        </p:nvSpPr>
        <p:spPr bwMode="auto">
          <a:xfrm>
            <a:off x="8991600" y="0"/>
            <a:ext cx="0" cy="685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Connecteur droit 18"/>
          <p:cNvSpPr>
            <a:spLocks noChangeShapeType="1"/>
          </p:cNvSpPr>
          <p:nvPr/>
        </p:nvSpPr>
        <p:spPr bwMode="auto">
          <a:xfrm>
            <a:off x="8915400" y="0"/>
            <a:ext cx="0" cy="68580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 name="Connecteur droit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ea typeface="ＭＳ Ｐゴシック" charset="-128"/>
              <a:cs typeface="ＭＳ Ｐゴシック" charset="-128"/>
            </a:endParaRPr>
          </a:p>
        </p:txBody>
      </p:sp>
      <p:sp>
        <p:nvSpPr>
          <p:cNvPr id="11" name="Connecteur droit 20"/>
          <p:cNvSpPr>
            <a:spLocks noChangeShapeType="1"/>
          </p:cNvSpPr>
          <p:nvPr/>
        </p:nvSpPr>
        <p:spPr bwMode="auto">
          <a:xfrm>
            <a:off x="6192838" y="0"/>
            <a:ext cx="0" cy="685800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 name="Titre 1"/>
          <p:cNvSpPr>
            <a:spLocks noGrp="1"/>
          </p:cNvSpPr>
          <p:nvPr>
            <p:ph type="title"/>
          </p:nvPr>
        </p:nvSpPr>
        <p:spPr>
          <a:xfrm rot="5400000">
            <a:off x="3350133" y="3200400"/>
            <a:ext cx="6309360" cy="457200"/>
          </a:xfrm>
        </p:spPr>
        <p:txBody>
          <a:bodyPr/>
          <a:lstStyle>
            <a:lvl1pPr algn="l">
              <a:buNone/>
              <a:defRPr sz="2000" b="1"/>
            </a:lvl1pPr>
          </a:lstStyle>
          <a:p>
            <a:r>
              <a:rPr lang="fr-FR"/>
              <a:t>Modifiez le style du titre</a:t>
            </a:r>
            <a:endParaRPr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fr-FR" noProof="0"/>
              <a:t>Cliquez sur l'icône pour ajouter une image</a:t>
            </a:r>
            <a:endParaRPr lang="en-US" noProof="0"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fr-FR"/>
              <a:t>Modifiez les styles du texte du masque</a:t>
            </a:r>
          </a:p>
        </p:txBody>
      </p:sp>
      <p:sp>
        <p:nvSpPr>
          <p:cNvPr id="12" name="Espace réservé de la date 16"/>
          <p:cNvSpPr>
            <a:spLocks noGrp="1"/>
          </p:cNvSpPr>
          <p:nvPr>
            <p:ph type="dt" sz="half" idx="10"/>
          </p:nvPr>
        </p:nvSpPr>
        <p:spPr/>
        <p:txBody>
          <a:bodyPr/>
          <a:lstStyle>
            <a:lvl1pPr>
              <a:defRPr/>
            </a:lvl1pPr>
          </a:lstStyle>
          <a:p>
            <a:fld id="{07618D01-2799-4AC4-9575-C822ECC91EEA}" type="datetime1">
              <a:rPr lang="fr-FR" smtClean="0"/>
              <a:t>09/09/2024</a:t>
            </a:fld>
            <a:endParaRPr lang="fr-FR"/>
          </a:p>
        </p:txBody>
      </p:sp>
      <p:sp>
        <p:nvSpPr>
          <p:cNvPr id="13" name="Espace réservé du numéro de diapositive 17"/>
          <p:cNvSpPr>
            <a:spLocks noGrp="1"/>
          </p:cNvSpPr>
          <p:nvPr>
            <p:ph type="sldNum" sz="quarter" idx="11"/>
          </p:nvPr>
        </p:nvSpPr>
        <p:spPr/>
        <p:txBody>
          <a:bodyPr/>
          <a:lstStyle>
            <a:lvl1pPr>
              <a:defRPr/>
            </a:lvl1pPr>
          </a:lstStyle>
          <a:p>
            <a:fld id="{F1E29388-C2A6-42F4-8376-DF2F821CBB61}" type="slidenum">
              <a:rPr lang="fr-FR" smtClean="0"/>
              <a:t>‹N°›</a:t>
            </a:fld>
            <a:endParaRPr lang="fr-FR"/>
          </a:p>
        </p:txBody>
      </p:sp>
      <p:sp>
        <p:nvSpPr>
          <p:cNvPr id="14" name="Espace réservé du pied de page 20"/>
          <p:cNvSpPr>
            <a:spLocks noGrp="1"/>
          </p:cNvSpPr>
          <p:nvPr>
            <p:ph type="ftr" sz="quarter" idx="12"/>
          </p:nvPr>
        </p:nvSpPr>
        <p:spPr/>
        <p:txBody>
          <a:bodyPr rtlCol="0"/>
          <a:lstStyle>
            <a:lvl1pPr>
              <a:defRPr/>
            </a:lvl1pPr>
          </a:lstStyle>
          <a:p>
            <a:endParaRPr lang="fr-FR"/>
          </a:p>
        </p:txBody>
      </p:sp>
    </p:spTree>
    <p:extLst>
      <p:ext uri="{BB962C8B-B14F-4D97-AF65-F5344CB8AC3E}">
        <p14:creationId xmlns:p14="http://schemas.microsoft.com/office/powerpoint/2010/main" val="4273396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ea typeface="ＭＳ Ｐゴシック" charset="-128"/>
              <a:cs typeface="ＭＳ Ｐゴシック" charset="-128"/>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wrap="square" lIns="91440" tIns="45720" rIns="91440" bIns="45720" numCol="1" anchor="b" anchorCtr="0" compatLnSpc="1">
            <a:prstTxWarp prst="textNoShape">
              <a:avLst/>
            </a:prstTxWarp>
            <a:normAutofit/>
          </a:bodyPr>
          <a:lstStyle/>
          <a:p>
            <a:pPr lvl="0"/>
            <a:r>
              <a:rPr lang="fr-FR"/>
              <a:t>Cliquez et modifiez le titre</a:t>
            </a:r>
            <a:endParaRPr lang="en-US"/>
          </a:p>
        </p:txBody>
      </p:sp>
      <p:sp>
        <p:nvSpPr>
          <p:cNvPr id="1028" name="Espace réservé du texte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14" name="Espace réservé de la date 13"/>
          <p:cNvSpPr>
            <a:spLocks noGrp="1"/>
          </p:cNvSpPr>
          <p:nvPr>
            <p:ph type="dt" sz="half" idx="2"/>
          </p:nvPr>
        </p:nvSpPr>
        <p:spPr>
          <a:xfrm rot="5400000">
            <a:off x="7589045" y="1081881"/>
            <a:ext cx="2011362" cy="38417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latin typeface="Arial" pitchFamily="34" charset="0"/>
              </a:defRPr>
            </a:lvl1pPr>
          </a:lstStyle>
          <a:p>
            <a:fld id="{A56C1F70-2930-46B2-9823-2E5B3D3B04C3}" type="datetime1">
              <a:rPr lang="fr-FR" smtClean="0"/>
              <a:t>09/09/2024</a:t>
            </a:fld>
            <a:endParaRPr lang="fr-FR"/>
          </a:p>
        </p:txBody>
      </p:sp>
      <p:sp>
        <p:nvSpPr>
          <p:cNvPr id="3" name="Espace réservé du pied de page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latin typeface="Arial" charset="0"/>
                <a:ea typeface="ＭＳ Ｐゴシック" charset="-128"/>
                <a:cs typeface="ＭＳ Ｐゴシック" charset="-128"/>
              </a:defRPr>
            </a:lvl1pPr>
          </a:lstStyle>
          <a:p>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ea typeface="ＭＳ Ｐゴシック" charset="-128"/>
              <a:cs typeface="ＭＳ Ｐゴシック" charset="-128"/>
            </a:endParaRPr>
          </a:p>
        </p:txBody>
      </p:sp>
      <p:sp>
        <p:nvSpPr>
          <p:cNvPr id="1032" name="Connecteur droit 8"/>
          <p:cNvSpPr>
            <a:spLocks noChangeShapeType="1"/>
          </p:cNvSpPr>
          <p:nvPr/>
        </p:nvSpPr>
        <p:spPr bwMode="auto">
          <a:xfrm>
            <a:off x="8991600" y="0"/>
            <a:ext cx="0" cy="6858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34" name="Connecteur droit 10"/>
          <p:cNvSpPr>
            <a:spLocks noChangeShapeType="1"/>
          </p:cNvSpPr>
          <p:nvPr/>
        </p:nvSpPr>
        <p:spPr bwMode="auto">
          <a:xfrm>
            <a:off x="8915400" y="0"/>
            <a:ext cx="0" cy="68580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 name="Ellipse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Espace réservé du numéro de diapositive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Arial" pitchFamily="34" charset="0"/>
              </a:defRPr>
            </a:lvl1pPr>
          </a:lstStyle>
          <a:p>
            <a:fld id="{F1E29388-C2A6-42F4-8376-DF2F821CBB61}"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fontAlgn="base" hangingPunct="1">
        <a:spcBef>
          <a:spcPct val="0"/>
        </a:spcBef>
        <a:spcAft>
          <a:spcPct val="0"/>
        </a:spcAft>
        <a:defRPr sz="3000" kern="1200" cap="small">
          <a:solidFill>
            <a:schemeClr val="tx2"/>
          </a:solidFill>
          <a:latin typeface="+mj-lt"/>
          <a:ea typeface="ＭＳ Ｐゴシック" charset="-128"/>
          <a:cs typeface="ＭＳ Ｐゴシック" charset="0"/>
        </a:defRPr>
      </a:lvl1pPr>
      <a:lvl2pPr algn="l" rtl="0" eaLnBrk="1" fontAlgn="base" hangingPunct="1">
        <a:spcBef>
          <a:spcPct val="0"/>
        </a:spcBef>
        <a:spcAft>
          <a:spcPct val="0"/>
        </a:spcAft>
        <a:defRPr sz="3000">
          <a:solidFill>
            <a:schemeClr val="tx2"/>
          </a:solidFill>
          <a:latin typeface="Century Schoolbook" charset="0"/>
          <a:ea typeface="ＭＳ Ｐゴシック" charset="-128"/>
          <a:cs typeface="ＭＳ Ｐゴシック" charset="0"/>
        </a:defRPr>
      </a:lvl2pPr>
      <a:lvl3pPr algn="l" rtl="0" eaLnBrk="1" fontAlgn="base" hangingPunct="1">
        <a:spcBef>
          <a:spcPct val="0"/>
        </a:spcBef>
        <a:spcAft>
          <a:spcPct val="0"/>
        </a:spcAft>
        <a:defRPr sz="3000">
          <a:solidFill>
            <a:schemeClr val="tx2"/>
          </a:solidFill>
          <a:latin typeface="Century Schoolbook" charset="0"/>
          <a:ea typeface="ＭＳ Ｐゴシック" charset="-128"/>
          <a:cs typeface="ＭＳ Ｐゴシック" charset="0"/>
        </a:defRPr>
      </a:lvl3pPr>
      <a:lvl4pPr algn="l" rtl="0" eaLnBrk="1" fontAlgn="base" hangingPunct="1">
        <a:spcBef>
          <a:spcPct val="0"/>
        </a:spcBef>
        <a:spcAft>
          <a:spcPct val="0"/>
        </a:spcAft>
        <a:defRPr sz="3000">
          <a:solidFill>
            <a:schemeClr val="tx2"/>
          </a:solidFill>
          <a:latin typeface="Century Schoolbook" charset="0"/>
          <a:ea typeface="ＭＳ Ｐゴシック" charset="-128"/>
          <a:cs typeface="ＭＳ Ｐゴシック" charset="0"/>
        </a:defRPr>
      </a:lvl4pPr>
      <a:lvl5pPr algn="l" rtl="0" eaLnBrk="1" fontAlgn="base" hangingPunct="1">
        <a:spcBef>
          <a:spcPct val="0"/>
        </a:spcBef>
        <a:spcAft>
          <a:spcPct val="0"/>
        </a:spcAft>
        <a:defRPr sz="3000">
          <a:solidFill>
            <a:schemeClr val="tx2"/>
          </a:solidFill>
          <a:latin typeface="Century Schoolbook" charset="0"/>
          <a:ea typeface="ＭＳ Ｐゴシック" charset="-128"/>
          <a:cs typeface="ＭＳ Ｐゴシック" charset="0"/>
        </a:defRPr>
      </a:lvl5pPr>
      <a:lvl6pPr marL="457200" algn="l" rtl="0" eaLnBrk="1" fontAlgn="base" hangingPunct="1">
        <a:spcBef>
          <a:spcPct val="0"/>
        </a:spcBef>
        <a:spcAft>
          <a:spcPct val="0"/>
        </a:spcAft>
        <a:defRPr sz="3000">
          <a:solidFill>
            <a:schemeClr val="tx2"/>
          </a:solidFill>
          <a:latin typeface="Century Schoolbook" charset="0"/>
          <a:ea typeface="ＭＳ Ｐゴシック" charset="-128"/>
        </a:defRPr>
      </a:lvl6pPr>
      <a:lvl7pPr marL="914400" algn="l" rtl="0" eaLnBrk="1" fontAlgn="base" hangingPunct="1">
        <a:spcBef>
          <a:spcPct val="0"/>
        </a:spcBef>
        <a:spcAft>
          <a:spcPct val="0"/>
        </a:spcAft>
        <a:defRPr sz="3000">
          <a:solidFill>
            <a:schemeClr val="tx2"/>
          </a:solidFill>
          <a:latin typeface="Century Schoolbook" charset="0"/>
          <a:ea typeface="ＭＳ Ｐゴシック" charset="-128"/>
        </a:defRPr>
      </a:lvl7pPr>
      <a:lvl8pPr marL="1371600" algn="l" rtl="0" eaLnBrk="1" fontAlgn="base" hangingPunct="1">
        <a:spcBef>
          <a:spcPct val="0"/>
        </a:spcBef>
        <a:spcAft>
          <a:spcPct val="0"/>
        </a:spcAft>
        <a:defRPr sz="3000">
          <a:solidFill>
            <a:schemeClr val="tx2"/>
          </a:solidFill>
          <a:latin typeface="Century Schoolbook" charset="0"/>
          <a:ea typeface="ＭＳ Ｐゴシック" charset="-128"/>
        </a:defRPr>
      </a:lvl8pPr>
      <a:lvl9pPr marL="1828800" algn="l" rtl="0" eaLnBrk="1" fontAlgn="base" hangingPunct="1">
        <a:spcBef>
          <a:spcPct val="0"/>
        </a:spcBef>
        <a:spcAft>
          <a:spcPct val="0"/>
        </a:spcAft>
        <a:defRPr sz="3000">
          <a:solidFill>
            <a:schemeClr val="tx2"/>
          </a:solidFill>
          <a:latin typeface="Century Schoolbook" charset="0"/>
          <a:ea typeface="ＭＳ Ｐゴシック" charset="-128"/>
        </a:defRPr>
      </a:lvl9pPr>
    </p:titleStyle>
    <p:bodyStyle>
      <a:lvl1pPr marL="273050" indent="-273050" algn="l" rtl="0" eaLnBrk="1" fontAlgn="base" hangingPunct="1">
        <a:spcBef>
          <a:spcPts val="600"/>
        </a:spcBef>
        <a:spcAft>
          <a:spcPct val="0"/>
        </a:spcAft>
        <a:buClr>
          <a:schemeClr val="accent1"/>
        </a:buClr>
        <a:buSzPct val="70000"/>
        <a:buFont typeface="Wingdings" pitchFamily="2" charset="2"/>
        <a:buChar char=""/>
        <a:defRPr sz="2400" kern="1200">
          <a:solidFill>
            <a:schemeClr val="tx1"/>
          </a:solidFill>
          <a:latin typeface="+mn-lt"/>
          <a:ea typeface="ＭＳ Ｐゴシック" charset="-128"/>
          <a:cs typeface="ＭＳ Ｐゴシック" charset="0"/>
        </a:defRPr>
      </a:lvl1pPr>
      <a:lvl2pPr marL="639763" indent="-273050" algn="l" rtl="0" eaLnBrk="1" fontAlgn="base" hangingPunct="1">
        <a:spcBef>
          <a:spcPct val="20000"/>
        </a:spcBef>
        <a:spcAft>
          <a:spcPct val="0"/>
        </a:spcAft>
        <a:buClr>
          <a:schemeClr val="accent1"/>
        </a:buClr>
        <a:buSzPct val="80000"/>
        <a:buFont typeface="Wingdings 2" pitchFamily="18" charset="2"/>
        <a:buChar char=""/>
        <a:defRPr sz="2100" kern="1200">
          <a:solidFill>
            <a:schemeClr val="tx1"/>
          </a:solidFill>
          <a:latin typeface="+mn-lt"/>
          <a:ea typeface="ＭＳ Ｐゴシック" charset="-128"/>
          <a:cs typeface="+mn-cs"/>
        </a:defRPr>
      </a:lvl2pPr>
      <a:lvl3pPr marL="914400" indent="-182563" algn="l" rtl="0" eaLnBrk="1" fontAlgn="base" hangingPunct="1">
        <a:spcBef>
          <a:spcPct val="20000"/>
        </a:spcBef>
        <a:spcAft>
          <a:spcPct val="0"/>
        </a:spcAft>
        <a:buClr>
          <a:srgbClr val="E0752F"/>
        </a:buClr>
        <a:buSzPct val="60000"/>
        <a:buFont typeface="Wingdings" pitchFamily="2" charset="2"/>
        <a:buChar char=""/>
        <a:defRPr kern="1200">
          <a:solidFill>
            <a:schemeClr val="tx1"/>
          </a:solidFill>
          <a:latin typeface="+mn-lt"/>
          <a:ea typeface="ＭＳ Ｐゴシック" charset="-128"/>
          <a:cs typeface="+mn-cs"/>
        </a:defRPr>
      </a:lvl3pPr>
      <a:lvl4pPr marL="1187450" indent="-182563" algn="l" rtl="0" eaLnBrk="1" fontAlgn="base" hangingPunct="1">
        <a:spcBef>
          <a:spcPct val="20000"/>
        </a:spcBef>
        <a:spcAft>
          <a:spcPct val="0"/>
        </a:spcAft>
        <a:buClr>
          <a:srgbClr val="FEC3AE"/>
        </a:buClr>
        <a:buSzPct val="60000"/>
        <a:buFont typeface="Wingdings" pitchFamily="2" charset="2"/>
        <a:buChar char=""/>
        <a:defRPr kern="1200">
          <a:solidFill>
            <a:schemeClr val="tx1"/>
          </a:solidFill>
          <a:latin typeface="+mn-lt"/>
          <a:ea typeface="ＭＳ Ｐゴシック" charset="-128"/>
          <a:cs typeface="+mn-cs"/>
        </a:defRPr>
      </a:lvl4pPr>
      <a:lvl5pPr marL="1462088" indent="-182563" algn="l" rtl="0" eaLnBrk="1" fontAlgn="base" hangingPunct="1">
        <a:spcBef>
          <a:spcPct val="20000"/>
        </a:spcBef>
        <a:spcAft>
          <a:spcPct val="0"/>
        </a:spcAft>
        <a:buClr>
          <a:srgbClr val="BDCAE9"/>
        </a:buClr>
        <a:buSzPct val="68000"/>
        <a:buFont typeface="Wingdings 2" pitchFamily="18" charset="2"/>
        <a:buChar char=""/>
        <a:defRPr sz="1600" kern="1200">
          <a:solidFill>
            <a:schemeClr val="tx1"/>
          </a:solidFill>
          <a:latin typeface="+mn-lt"/>
          <a:ea typeface="ＭＳ Ｐゴシック" charset="-128"/>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6.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7.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2.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3.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29.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78.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81.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1.png"/><Relationship Id="rId7" Type="http://schemas.openxmlformats.org/officeDocument/2006/relationships/image" Target="../media/image39.png"/><Relationship Id="rId2" Type="http://schemas.openxmlformats.org/officeDocument/2006/relationships/notesSlide" Target="../notesSlides/notesSlide82.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image" Target="../media/image41.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430.png"/><Relationship Id="rId7" Type="http://schemas.openxmlformats.org/officeDocument/2006/relationships/image" Target="../media/image43.png"/><Relationship Id="rId2" Type="http://schemas.openxmlformats.org/officeDocument/2006/relationships/notesSlide" Target="../notesSlides/notesSlide87.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9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67744" y="836712"/>
            <a:ext cx="6552728" cy="1894362"/>
          </a:xfrm>
        </p:spPr>
        <p:txBody>
          <a:bodyPr>
            <a:normAutofit/>
          </a:bodyPr>
          <a:lstStyle/>
          <a:p>
            <a:r>
              <a:rPr lang="fr-FR" dirty="0"/>
              <a:t>Modélisation de Systèmes Mécaniques 1</a:t>
            </a:r>
          </a:p>
        </p:txBody>
      </p:sp>
      <p:sp>
        <p:nvSpPr>
          <p:cNvPr id="3" name="Sous-titre 2"/>
          <p:cNvSpPr>
            <a:spLocks noGrp="1"/>
          </p:cNvSpPr>
          <p:nvPr>
            <p:ph type="subTitle" idx="1"/>
          </p:nvPr>
        </p:nvSpPr>
        <p:spPr>
          <a:xfrm>
            <a:off x="2339752" y="2780928"/>
            <a:ext cx="6172200" cy="1371600"/>
          </a:xfrm>
        </p:spPr>
        <p:txBody>
          <a:bodyPr/>
          <a:lstStyle/>
          <a:p>
            <a:r>
              <a:rPr lang="fr-FR" dirty="0"/>
              <a:t>Optimisation</a:t>
            </a:r>
          </a:p>
          <a:p>
            <a:endParaRPr lang="fr-FR" dirty="0"/>
          </a:p>
          <a:p>
            <a:pPr algn="ctr"/>
            <a:r>
              <a:rPr lang="fr-FR" sz="3000" dirty="0"/>
              <a:t>2024</a:t>
            </a:r>
          </a:p>
        </p:txBody>
      </p:sp>
      <p:sp>
        <p:nvSpPr>
          <p:cNvPr id="4" name="Sous-titre 2"/>
          <p:cNvSpPr txBox="1">
            <a:spLocks/>
          </p:cNvSpPr>
          <p:nvPr/>
        </p:nvSpPr>
        <p:spPr bwMode="auto">
          <a:xfrm>
            <a:off x="2411760" y="5003800"/>
            <a:ext cx="6172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600"/>
              </a:spcBef>
              <a:spcAft>
                <a:spcPct val="0"/>
              </a:spcAft>
              <a:buClr>
                <a:schemeClr val="accent1"/>
              </a:buClr>
              <a:buSzPct val="70000"/>
              <a:buFont typeface="Wingdings" pitchFamily="2" charset="2"/>
              <a:buNone/>
              <a:defRPr sz="1800" b="1" kern="1200">
                <a:solidFill>
                  <a:schemeClr val="tx2"/>
                </a:solidFill>
                <a:latin typeface="+mn-lt"/>
                <a:ea typeface="ＭＳ Ｐゴシック" charset="-128"/>
                <a:cs typeface="ＭＳ Ｐゴシック" charset="0"/>
              </a:defRPr>
            </a:lvl1pPr>
            <a:lvl2pPr marL="457200" indent="0" algn="ctr" rtl="0" eaLnBrk="1" fontAlgn="base" hangingPunct="1">
              <a:spcBef>
                <a:spcPct val="20000"/>
              </a:spcBef>
              <a:spcAft>
                <a:spcPct val="0"/>
              </a:spcAft>
              <a:buClr>
                <a:schemeClr val="accent1"/>
              </a:buClr>
              <a:buSzPct val="80000"/>
              <a:buFont typeface="Wingdings 2" pitchFamily="18" charset="2"/>
              <a:buNone/>
              <a:defRPr sz="2100" kern="1200">
                <a:solidFill>
                  <a:schemeClr val="tx1"/>
                </a:solidFill>
                <a:latin typeface="+mn-lt"/>
                <a:ea typeface="ＭＳ Ｐゴシック" charset="-128"/>
                <a:cs typeface="+mn-cs"/>
              </a:defRPr>
            </a:lvl2pPr>
            <a:lvl3pPr marL="914400" indent="0" algn="ctr" rtl="0" eaLnBrk="1" fontAlgn="base" hangingPunct="1">
              <a:spcBef>
                <a:spcPct val="20000"/>
              </a:spcBef>
              <a:spcAft>
                <a:spcPct val="0"/>
              </a:spcAft>
              <a:buClr>
                <a:srgbClr val="E0752F"/>
              </a:buClr>
              <a:buSzPct val="60000"/>
              <a:buFont typeface="Wingdings" pitchFamily="2" charset="2"/>
              <a:buNone/>
              <a:defRPr kern="1200">
                <a:solidFill>
                  <a:schemeClr val="tx1"/>
                </a:solidFill>
                <a:latin typeface="+mn-lt"/>
                <a:ea typeface="ＭＳ Ｐゴシック" charset="-128"/>
                <a:cs typeface="+mn-cs"/>
              </a:defRPr>
            </a:lvl3pPr>
            <a:lvl4pPr marL="1371600" indent="0" algn="ctr" rtl="0" eaLnBrk="1" fontAlgn="base" hangingPunct="1">
              <a:spcBef>
                <a:spcPct val="20000"/>
              </a:spcBef>
              <a:spcAft>
                <a:spcPct val="0"/>
              </a:spcAft>
              <a:buClr>
                <a:srgbClr val="FEC3AE"/>
              </a:buClr>
              <a:buSzPct val="60000"/>
              <a:buFont typeface="Wingdings" pitchFamily="2" charset="2"/>
              <a:buNone/>
              <a:defRPr kern="1200">
                <a:solidFill>
                  <a:schemeClr val="tx1"/>
                </a:solidFill>
                <a:latin typeface="+mn-lt"/>
                <a:ea typeface="ＭＳ Ｐゴシック" charset="-128"/>
                <a:cs typeface="+mn-cs"/>
              </a:defRPr>
            </a:lvl4pPr>
            <a:lvl5pPr marL="1828800" indent="0" algn="ctr" rtl="0" eaLnBrk="1" fontAlgn="base" hangingPunct="1">
              <a:spcBef>
                <a:spcPct val="20000"/>
              </a:spcBef>
              <a:spcAft>
                <a:spcPct val="0"/>
              </a:spcAft>
              <a:buClr>
                <a:srgbClr val="BDCAE9"/>
              </a:buClr>
              <a:buSzPct val="68000"/>
              <a:buFont typeface="Wingdings 2" pitchFamily="18" charset="2"/>
              <a:buNone/>
              <a:defRPr sz="1600" kern="1200">
                <a:solidFill>
                  <a:schemeClr val="tx1"/>
                </a:solidFill>
                <a:latin typeface="+mn-lt"/>
                <a:ea typeface="ＭＳ Ｐゴシック" charset="-128"/>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r>
              <a:rPr lang="fr-FR" altLang="fr-FR" dirty="0">
                <a:solidFill>
                  <a:srgbClr val="898989"/>
                </a:solidFill>
                <a:ea typeface="ＭＳ Ｐゴシック" pitchFamily="34" charset="-128"/>
              </a:rPr>
              <a:t>Nicolas </a:t>
            </a:r>
            <a:r>
              <a:rPr lang="fr-FR" altLang="fr-FR" dirty="0" err="1">
                <a:solidFill>
                  <a:srgbClr val="898989"/>
                </a:solidFill>
                <a:ea typeface="ＭＳ Ｐゴシック" pitchFamily="34" charset="-128"/>
              </a:rPr>
              <a:t>Tchertchian</a:t>
            </a:r>
            <a:endParaRPr lang="fr-FR" altLang="fr-FR" dirty="0">
              <a:solidFill>
                <a:srgbClr val="898989"/>
              </a:solidFill>
              <a:ea typeface="ＭＳ Ｐゴシック" pitchFamily="34" charset="-128"/>
            </a:endParaRPr>
          </a:p>
          <a:p>
            <a:r>
              <a:rPr lang="fr-FR" altLang="fr-FR" dirty="0">
                <a:solidFill>
                  <a:srgbClr val="898989"/>
                </a:solidFill>
                <a:ea typeface="ＭＳ Ｐゴシック" pitchFamily="34" charset="-128"/>
              </a:rPr>
              <a:t>Bureau 126</a:t>
            </a:r>
          </a:p>
          <a:p>
            <a:endParaRPr lang="fr-FR" altLang="fr-FR" dirty="0">
              <a:solidFill>
                <a:srgbClr val="898989"/>
              </a:solidFill>
              <a:ea typeface="ＭＳ Ｐゴシック" pitchFamily="34" charset="-128"/>
            </a:endParaRPr>
          </a:p>
          <a:p>
            <a:r>
              <a:rPr lang="fr-FR" altLang="fr-FR" dirty="0">
                <a:solidFill>
                  <a:srgbClr val="898989"/>
                </a:solidFill>
                <a:ea typeface="ＭＳ Ｐゴシック" pitchFamily="34" charset="-128"/>
              </a:rPr>
              <a:t>nicolas.tchertchian@univ-tln.fr</a:t>
            </a:r>
          </a:p>
        </p:txBody>
      </p:sp>
      <p:sp>
        <p:nvSpPr>
          <p:cNvPr id="5" name="Espace réservé du numéro de diapositive 4">
            <a:extLst>
              <a:ext uri="{FF2B5EF4-FFF2-40B4-BE49-F238E27FC236}">
                <a16:creationId xmlns:a16="http://schemas.microsoft.com/office/drawing/2014/main" id="{8AAD7780-EA6A-45E6-88AD-CE92805862E7}"/>
              </a:ext>
            </a:extLst>
          </p:cNvPr>
          <p:cNvSpPr>
            <a:spLocks noGrp="1"/>
          </p:cNvSpPr>
          <p:nvPr>
            <p:ph type="sldNum" sz="quarter" idx="12"/>
          </p:nvPr>
        </p:nvSpPr>
        <p:spPr/>
        <p:txBody>
          <a:bodyPr/>
          <a:lstStyle/>
          <a:p>
            <a:fld id="{F1E29388-C2A6-42F4-8376-DF2F821CBB61}" type="slidenum">
              <a:rPr lang="fr-FR" smtClean="0"/>
              <a:t>1</a:t>
            </a:fld>
            <a:endParaRPr lang="fr-FR"/>
          </a:p>
        </p:txBody>
      </p:sp>
    </p:spTree>
    <p:extLst>
      <p:ext uri="{BB962C8B-B14F-4D97-AF65-F5344CB8AC3E}">
        <p14:creationId xmlns:p14="http://schemas.microsoft.com/office/powerpoint/2010/main" val="1738669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6647" y="1269009"/>
            <a:ext cx="9087446" cy="102417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251520" y="1412776"/>
            <a:ext cx="8136904" cy="646331"/>
          </a:xfrm>
          <a:prstGeom prst="rect">
            <a:avLst/>
          </a:prstGeom>
        </p:spPr>
        <p:txBody>
          <a:bodyPr wrap="square">
            <a:spAutoFit/>
          </a:bodyPr>
          <a:lstStyle/>
          <a:p>
            <a:r>
              <a:rPr lang="fr-FR" b="1" dirty="0">
                <a:solidFill>
                  <a:srgbClr val="FF0000"/>
                </a:solidFill>
              </a:rPr>
              <a:t>Orienter</a:t>
            </a:r>
            <a:r>
              <a:rPr lang="fr-FR" dirty="0"/>
              <a:t>, le plus tôt possible, la conception vers les meilleurs concepts de solution en étudiant leur faisabilité (physique, économique, etc.)</a:t>
            </a:r>
          </a:p>
        </p:txBody>
      </p:sp>
      <p:sp>
        <p:nvSpPr>
          <p:cNvPr id="6" name="Rectangle 5"/>
          <p:cNvSpPr/>
          <p:nvPr/>
        </p:nvSpPr>
        <p:spPr>
          <a:xfrm>
            <a:off x="287512" y="4221088"/>
            <a:ext cx="8136904" cy="1200329"/>
          </a:xfrm>
          <a:prstGeom prst="rect">
            <a:avLst/>
          </a:prstGeom>
        </p:spPr>
        <p:txBody>
          <a:bodyPr wrap="square">
            <a:spAutoFit/>
          </a:bodyPr>
          <a:lstStyle/>
          <a:p>
            <a:r>
              <a:rPr lang="fr-FR" b="1" dirty="0"/>
              <a:t>L'aide à la décision</a:t>
            </a:r>
            <a:r>
              <a:rPr lang="fr-FR" dirty="0"/>
              <a:t> en </a:t>
            </a:r>
            <a:r>
              <a:rPr lang="fr-FR" b="1" dirty="0"/>
              <a:t>conception architecturale </a:t>
            </a:r>
            <a:r>
              <a:rPr lang="fr-FR" dirty="0"/>
              <a:t>passe alors par l'utilisation </a:t>
            </a:r>
            <a:r>
              <a:rPr lang="fr-FR" b="1" dirty="0"/>
              <a:t>d'outils</a:t>
            </a:r>
            <a:r>
              <a:rPr lang="fr-FR" dirty="0"/>
              <a:t> ou </a:t>
            </a:r>
            <a:r>
              <a:rPr lang="fr-FR" b="1" dirty="0"/>
              <a:t>de méthodologies </a:t>
            </a:r>
            <a:r>
              <a:rPr lang="fr-FR" dirty="0"/>
              <a:t>aidant le concepteur à </a:t>
            </a:r>
            <a:r>
              <a:rPr lang="fr-FR" b="1" dirty="0"/>
              <a:t>formaliser la connaissance </a:t>
            </a:r>
            <a:r>
              <a:rPr lang="fr-FR" dirty="0"/>
              <a:t>relative à un produit, tout en évaluant cette connaissance, pour estimer les risques encourus et ainsi prendre de « bonnes » décisions.</a:t>
            </a:r>
          </a:p>
        </p:txBody>
      </p:sp>
      <p:sp>
        <p:nvSpPr>
          <p:cNvPr id="10" name="Rectangle 9"/>
          <p:cNvSpPr/>
          <p:nvPr/>
        </p:nvSpPr>
        <p:spPr>
          <a:xfrm>
            <a:off x="251520" y="2557571"/>
            <a:ext cx="7992888" cy="1200329"/>
          </a:xfrm>
          <a:prstGeom prst="rect">
            <a:avLst/>
          </a:prstGeom>
        </p:spPr>
        <p:txBody>
          <a:bodyPr wrap="square">
            <a:spAutoFit/>
          </a:bodyPr>
          <a:lstStyle/>
          <a:p>
            <a:r>
              <a:rPr lang="fr-FR" b="1" dirty="0"/>
              <a:t>contexte de connaissances imprécises</a:t>
            </a:r>
          </a:p>
          <a:p>
            <a:endParaRPr lang="fr-FR" dirty="0"/>
          </a:p>
          <a:p>
            <a:r>
              <a:rPr lang="fr-FR" dirty="0"/>
              <a:t>Difficulté de recenser les connaissances nécessaires et suffisantes pour réaliser la phase de conception préliminaire. </a:t>
            </a:r>
          </a:p>
        </p:txBody>
      </p:sp>
      <p:sp>
        <p:nvSpPr>
          <p:cNvPr id="11" name="Rectangle 10"/>
          <p:cNvSpPr/>
          <p:nvPr/>
        </p:nvSpPr>
        <p:spPr>
          <a:xfrm>
            <a:off x="287511" y="5733256"/>
            <a:ext cx="8836581" cy="646331"/>
          </a:xfrm>
          <a:prstGeom prst="rect">
            <a:avLst/>
          </a:prstGeom>
        </p:spPr>
        <p:txBody>
          <a:bodyPr wrap="square">
            <a:spAutoFit/>
          </a:bodyPr>
          <a:lstStyle/>
          <a:p>
            <a:r>
              <a:rPr lang="fr-FR" b="1" dirty="0">
                <a:solidFill>
                  <a:srgbClr val="FF0000"/>
                </a:solidFill>
              </a:rPr>
              <a:t>l'optimisation de la solution retenue ne se fait généralement pas lors de la résolution, mais à posteriori </a:t>
            </a:r>
            <a:r>
              <a:rPr lang="fr-FR" dirty="0"/>
              <a:t>en prenant en compte des connaissances n'ayant pas été formalisées</a:t>
            </a:r>
            <a:r>
              <a:rPr lang="fr-FR" b="1" dirty="0">
                <a:solidFill>
                  <a:srgbClr val="FF0000"/>
                </a:solidFill>
              </a:rPr>
              <a:t>.</a:t>
            </a:r>
          </a:p>
        </p:txBody>
      </p:sp>
      <p:sp>
        <p:nvSpPr>
          <p:cNvPr id="8" name="Rectangle 7"/>
          <p:cNvSpPr/>
          <p:nvPr/>
        </p:nvSpPr>
        <p:spPr>
          <a:xfrm>
            <a:off x="101724" y="461665"/>
            <a:ext cx="5323573" cy="400110"/>
          </a:xfrm>
          <a:prstGeom prst="rect">
            <a:avLst/>
          </a:prstGeom>
        </p:spPr>
        <p:txBody>
          <a:bodyPr wrap="none">
            <a:spAutoFit/>
          </a:bodyPr>
          <a:lstStyle/>
          <a:p>
            <a:r>
              <a:rPr lang="fr-FR" sz="2000" b="1" dirty="0">
                <a:solidFill>
                  <a:schemeClr val="tx2">
                    <a:lumMod val="60000"/>
                    <a:lumOff val="40000"/>
                  </a:schemeClr>
                </a:solidFill>
              </a:rPr>
              <a:t>Aide à la décision en conception architecturale</a:t>
            </a:r>
          </a:p>
        </p:txBody>
      </p:sp>
      <p:sp>
        <p:nvSpPr>
          <p:cNvPr id="12" name="Rectangle 11"/>
          <p:cNvSpPr/>
          <p:nvPr/>
        </p:nvSpPr>
        <p:spPr>
          <a:xfrm>
            <a:off x="0" y="0"/>
            <a:ext cx="7052636" cy="461665"/>
          </a:xfrm>
          <a:prstGeom prst="rect">
            <a:avLst/>
          </a:prstGeom>
        </p:spPr>
        <p:txBody>
          <a:bodyPr wrap="none">
            <a:spAutoFit/>
          </a:bodyPr>
          <a:lstStyle/>
          <a:p>
            <a:r>
              <a:rPr lang="fr-FR" sz="2400" b="1" dirty="0"/>
              <a:t>1 – Le processus de conception d'un produit industriel</a:t>
            </a:r>
          </a:p>
        </p:txBody>
      </p:sp>
      <p:sp>
        <p:nvSpPr>
          <p:cNvPr id="2" name="Espace réservé du numéro de diapositive 1">
            <a:extLst>
              <a:ext uri="{FF2B5EF4-FFF2-40B4-BE49-F238E27FC236}">
                <a16:creationId xmlns:a16="http://schemas.microsoft.com/office/drawing/2014/main" id="{694FCDDB-3C0D-4A2B-B1B1-0195C5539CC5}"/>
              </a:ext>
            </a:extLst>
          </p:cNvPr>
          <p:cNvSpPr>
            <a:spLocks noGrp="1"/>
          </p:cNvSpPr>
          <p:nvPr>
            <p:ph type="sldNum" sz="quarter" idx="12"/>
          </p:nvPr>
        </p:nvSpPr>
        <p:spPr/>
        <p:txBody>
          <a:bodyPr/>
          <a:lstStyle/>
          <a:p>
            <a:fld id="{F1E29388-C2A6-42F4-8376-DF2F821CBB61}" type="slidenum">
              <a:rPr lang="fr-FR" smtClean="0"/>
              <a:t>10</a:t>
            </a:fld>
            <a:endParaRPr lang="fr-FR"/>
          </a:p>
        </p:txBody>
      </p:sp>
    </p:spTree>
    <p:extLst>
      <p:ext uri="{BB962C8B-B14F-4D97-AF65-F5344CB8AC3E}">
        <p14:creationId xmlns:p14="http://schemas.microsoft.com/office/powerpoint/2010/main" val="253958325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1600" y="936010"/>
            <a:ext cx="6552728" cy="5078313"/>
          </a:xfrm>
          <a:prstGeom prst="rect">
            <a:avLst/>
          </a:prstGeom>
        </p:spPr>
        <p:txBody>
          <a:bodyPr wrap="square">
            <a:spAutoFit/>
          </a:bodyPr>
          <a:lstStyle/>
          <a:p>
            <a:r>
              <a:rPr lang="fr-FR" dirty="0"/>
              <a:t>Une méthode en 3 étapes :</a:t>
            </a:r>
          </a:p>
          <a:p>
            <a:endParaRPr lang="fr-FR" dirty="0"/>
          </a:p>
          <a:p>
            <a:r>
              <a:rPr lang="fr-FR" b="1" dirty="0"/>
              <a:t>A - DECRIRE</a:t>
            </a:r>
          </a:p>
          <a:p>
            <a:r>
              <a:rPr lang="fr-FR" dirty="0"/>
              <a:t>La première étape est de décrire le problème dans un langage naturel </a:t>
            </a:r>
          </a:p>
          <a:p>
            <a:endParaRPr lang="fr-FR" b="1" dirty="0"/>
          </a:p>
          <a:p>
            <a:r>
              <a:rPr lang="fr-FR" b="1" dirty="0"/>
              <a:t>B - MODELISER</a:t>
            </a:r>
          </a:p>
          <a:p>
            <a:r>
              <a:rPr lang="fr-FR" dirty="0"/>
              <a:t>Le modèle est composé </a:t>
            </a:r>
          </a:p>
          <a:p>
            <a:pPr marL="285750" indent="-285750">
              <a:buFont typeface="Arial" panose="020B0604020202020204" pitchFamily="34" charset="0"/>
              <a:buChar char="•"/>
            </a:pPr>
            <a:r>
              <a:rPr lang="fr-FR" dirty="0"/>
              <a:t>Des variables de décision (information inconnue du problème)</a:t>
            </a:r>
          </a:p>
          <a:p>
            <a:pPr marL="285750" indent="-285750">
              <a:buFont typeface="Arial" panose="020B0604020202020204" pitchFamily="34" charset="0"/>
              <a:buChar char="•"/>
            </a:pPr>
            <a:r>
              <a:rPr lang="fr-FR" dirty="0"/>
              <a:t>Chaque variable de décision a un domaine de valeurs possibles</a:t>
            </a:r>
          </a:p>
          <a:p>
            <a:pPr marL="285750" indent="-285750">
              <a:buFont typeface="Arial" panose="020B0604020202020204" pitchFamily="34" charset="0"/>
              <a:buChar char="•"/>
            </a:pPr>
            <a:r>
              <a:rPr lang="fr-FR" dirty="0"/>
              <a:t>Des contraintes sur ces variables</a:t>
            </a:r>
          </a:p>
          <a:p>
            <a:endParaRPr lang="fr-FR" dirty="0"/>
          </a:p>
          <a:p>
            <a:r>
              <a:rPr lang="fr-FR" dirty="0"/>
              <a:t>Un objectif (facultatifs): maximiser ou minimiser </a:t>
            </a:r>
          </a:p>
          <a:p>
            <a:endParaRPr lang="fr-FR" b="1" dirty="0"/>
          </a:p>
          <a:p>
            <a:r>
              <a:rPr lang="fr-FR" b="1" dirty="0"/>
              <a:t>C - RESOUDRE</a:t>
            </a:r>
          </a:p>
          <a:p>
            <a:r>
              <a:rPr lang="fr-FR" dirty="0"/>
              <a:t>Résoudre le problème consiste à trouver une valeur pour chaque variable de décision, tout en satisfaisant simultanément les contraintes et maximiser ou minimiser un objectif</a:t>
            </a:r>
          </a:p>
        </p:txBody>
      </p:sp>
      <p:sp>
        <p:nvSpPr>
          <p:cNvPr id="6" name="Rectangle 5"/>
          <p:cNvSpPr/>
          <p:nvPr/>
        </p:nvSpPr>
        <p:spPr>
          <a:xfrm>
            <a:off x="0" y="0"/>
            <a:ext cx="7407605" cy="461665"/>
          </a:xfrm>
          <a:prstGeom prst="rect">
            <a:avLst/>
          </a:prstGeom>
        </p:spPr>
        <p:txBody>
          <a:bodyPr wrap="none">
            <a:spAutoFit/>
          </a:bodyPr>
          <a:lstStyle/>
          <a:p>
            <a:r>
              <a:rPr lang="fr-FR" sz="2400" b="1" dirty="0"/>
              <a:t>2 – Programmation par contraintes avec IBM ILOG </a:t>
            </a:r>
            <a:r>
              <a:rPr lang="fr-FR" sz="2400" b="1" dirty="0" err="1"/>
              <a:t>Solver</a:t>
            </a:r>
            <a:endParaRPr lang="fr-FR" sz="2400" b="1" dirty="0"/>
          </a:p>
        </p:txBody>
      </p:sp>
      <p:sp>
        <p:nvSpPr>
          <p:cNvPr id="7" name="Rectangle 6"/>
          <p:cNvSpPr/>
          <p:nvPr/>
        </p:nvSpPr>
        <p:spPr>
          <a:xfrm>
            <a:off x="101724" y="461665"/>
            <a:ext cx="6270476" cy="400110"/>
          </a:xfrm>
          <a:prstGeom prst="rect">
            <a:avLst/>
          </a:prstGeom>
        </p:spPr>
        <p:txBody>
          <a:bodyPr wrap="square">
            <a:spAutoFit/>
          </a:bodyPr>
          <a:lstStyle/>
          <a:p>
            <a:r>
              <a:rPr lang="fr-FR" sz="2000" b="1" dirty="0">
                <a:solidFill>
                  <a:schemeClr val="tx2">
                    <a:lumMod val="60000"/>
                    <a:lumOff val="40000"/>
                  </a:schemeClr>
                </a:solidFill>
              </a:rPr>
              <a:t>Méthode</a:t>
            </a:r>
          </a:p>
        </p:txBody>
      </p:sp>
      <p:sp>
        <p:nvSpPr>
          <p:cNvPr id="2" name="Espace réservé du numéro de diapositive 1"/>
          <p:cNvSpPr>
            <a:spLocks noGrp="1"/>
          </p:cNvSpPr>
          <p:nvPr>
            <p:ph type="sldNum" sz="quarter" idx="12"/>
          </p:nvPr>
        </p:nvSpPr>
        <p:spPr/>
        <p:txBody>
          <a:bodyPr/>
          <a:lstStyle/>
          <a:p>
            <a:fld id="{F1E29388-C2A6-42F4-8376-DF2F821CBB61}" type="slidenum">
              <a:rPr lang="fr-FR" smtClean="0"/>
              <a:t>100</a:t>
            </a:fld>
            <a:endParaRPr lang="fr-FR"/>
          </a:p>
        </p:txBody>
      </p:sp>
    </p:spTree>
    <p:extLst>
      <p:ext uri="{BB962C8B-B14F-4D97-AF65-F5344CB8AC3E}">
        <p14:creationId xmlns:p14="http://schemas.microsoft.com/office/powerpoint/2010/main" val="40583348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052736"/>
            <a:ext cx="6552728" cy="4524315"/>
          </a:xfrm>
          <a:prstGeom prst="rect">
            <a:avLst/>
          </a:prstGeom>
        </p:spPr>
        <p:txBody>
          <a:bodyPr wrap="square">
            <a:spAutoFit/>
          </a:bodyPr>
          <a:lstStyle/>
          <a:p>
            <a:r>
              <a:rPr lang="fr-FR" b="1" dirty="0"/>
              <a:t>A - DECRIRE</a:t>
            </a:r>
          </a:p>
          <a:p>
            <a:endParaRPr lang="fr-FR" dirty="0"/>
          </a:p>
          <a:p>
            <a:r>
              <a:rPr lang="fr-FR" dirty="0"/>
              <a:t>Le problème est de trouver des valeurs pour x et y tel que</a:t>
            </a:r>
          </a:p>
          <a:p>
            <a:r>
              <a:rPr lang="fr-FR" dirty="0"/>
              <a:t>x + y = 17</a:t>
            </a:r>
          </a:p>
          <a:p>
            <a:r>
              <a:rPr lang="fr-FR" dirty="0"/>
              <a:t>x – y = 5</a:t>
            </a:r>
          </a:p>
          <a:p>
            <a:r>
              <a:rPr lang="fr-FR" dirty="0"/>
              <a:t>Avec x ∈ [5 , 12] et y ∈ [2 , 17]</a:t>
            </a:r>
          </a:p>
          <a:p>
            <a:endParaRPr lang="fr-FR" dirty="0"/>
          </a:p>
          <a:p>
            <a:endParaRPr lang="fr-FR" b="1" dirty="0"/>
          </a:p>
          <a:p>
            <a:endParaRPr lang="fr-FR" b="1" dirty="0"/>
          </a:p>
          <a:p>
            <a:r>
              <a:rPr lang="fr-FR" b="1" dirty="0"/>
              <a:t>B - MODELISER</a:t>
            </a:r>
          </a:p>
          <a:p>
            <a:endParaRPr lang="fr-FR" b="1" dirty="0"/>
          </a:p>
          <a:p>
            <a:r>
              <a:rPr lang="fr-FR" dirty="0"/>
              <a:t>Les variables de décision sont </a:t>
            </a:r>
            <a:r>
              <a:rPr lang="fr-FR" b="1" dirty="0"/>
              <a:t>x</a:t>
            </a:r>
            <a:r>
              <a:rPr lang="fr-FR" dirty="0"/>
              <a:t> et </a:t>
            </a:r>
            <a:r>
              <a:rPr lang="fr-FR" b="1" dirty="0"/>
              <a:t>y</a:t>
            </a:r>
          </a:p>
          <a:p>
            <a:r>
              <a:rPr lang="fr-FR" dirty="0"/>
              <a:t>Les contraintes sont </a:t>
            </a:r>
            <a:r>
              <a:rPr lang="fr-FR" b="1" dirty="0"/>
              <a:t>x + y = 17</a:t>
            </a:r>
            <a:r>
              <a:rPr lang="fr-FR" dirty="0"/>
              <a:t> et </a:t>
            </a:r>
            <a:r>
              <a:rPr lang="fr-FR" b="1" dirty="0"/>
              <a:t>x – y = 5</a:t>
            </a:r>
          </a:p>
          <a:p>
            <a:r>
              <a:rPr lang="fr-FR" dirty="0"/>
              <a:t>Le domaine de la variable de décision </a:t>
            </a:r>
            <a:r>
              <a:rPr lang="fr-FR" b="1" dirty="0"/>
              <a:t>x</a:t>
            </a:r>
            <a:r>
              <a:rPr lang="fr-FR" dirty="0"/>
              <a:t> est </a:t>
            </a:r>
            <a:r>
              <a:rPr lang="fr-FR" b="1" dirty="0"/>
              <a:t>[5 , 12] </a:t>
            </a:r>
          </a:p>
          <a:p>
            <a:r>
              <a:rPr lang="fr-FR" dirty="0"/>
              <a:t>Le domaine de la variable de décision </a:t>
            </a:r>
            <a:r>
              <a:rPr lang="fr-FR" b="1" dirty="0"/>
              <a:t>y</a:t>
            </a:r>
            <a:r>
              <a:rPr lang="fr-FR" dirty="0"/>
              <a:t> est </a:t>
            </a:r>
            <a:r>
              <a:rPr lang="fr-FR" b="1" dirty="0"/>
              <a:t>[2 , 17] </a:t>
            </a:r>
          </a:p>
          <a:p>
            <a:endParaRPr lang="fr-FR" b="1" dirty="0"/>
          </a:p>
        </p:txBody>
      </p:sp>
      <p:sp>
        <p:nvSpPr>
          <p:cNvPr id="7" name="Rectangle 6"/>
          <p:cNvSpPr/>
          <p:nvPr/>
        </p:nvSpPr>
        <p:spPr>
          <a:xfrm>
            <a:off x="101724" y="461665"/>
            <a:ext cx="6270476" cy="400110"/>
          </a:xfrm>
          <a:prstGeom prst="rect">
            <a:avLst/>
          </a:prstGeom>
        </p:spPr>
        <p:txBody>
          <a:bodyPr wrap="square">
            <a:spAutoFit/>
          </a:bodyPr>
          <a:lstStyle/>
          <a:p>
            <a:r>
              <a:rPr lang="fr-FR" sz="2000" b="1" dirty="0">
                <a:solidFill>
                  <a:schemeClr val="tx2">
                    <a:lumMod val="60000"/>
                    <a:lumOff val="40000"/>
                  </a:schemeClr>
                </a:solidFill>
              </a:rPr>
              <a:t>Méthode - Exemple</a:t>
            </a:r>
          </a:p>
        </p:txBody>
      </p:sp>
      <p:sp>
        <p:nvSpPr>
          <p:cNvPr id="2" name="Espace réservé du numéro de diapositive 1"/>
          <p:cNvSpPr>
            <a:spLocks noGrp="1"/>
          </p:cNvSpPr>
          <p:nvPr>
            <p:ph type="sldNum" sz="quarter" idx="12"/>
          </p:nvPr>
        </p:nvSpPr>
        <p:spPr/>
        <p:txBody>
          <a:bodyPr/>
          <a:lstStyle/>
          <a:p>
            <a:fld id="{F1E29388-C2A6-42F4-8376-DF2F821CBB61}" type="slidenum">
              <a:rPr lang="fr-FR" smtClean="0"/>
              <a:t>101</a:t>
            </a:fld>
            <a:endParaRPr lang="fr-FR"/>
          </a:p>
        </p:txBody>
      </p:sp>
      <p:sp>
        <p:nvSpPr>
          <p:cNvPr id="8" name="Rectangle 7"/>
          <p:cNvSpPr/>
          <p:nvPr/>
        </p:nvSpPr>
        <p:spPr>
          <a:xfrm>
            <a:off x="0" y="0"/>
            <a:ext cx="7407605" cy="461665"/>
          </a:xfrm>
          <a:prstGeom prst="rect">
            <a:avLst/>
          </a:prstGeom>
        </p:spPr>
        <p:txBody>
          <a:bodyPr wrap="none">
            <a:spAutoFit/>
          </a:bodyPr>
          <a:lstStyle/>
          <a:p>
            <a:r>
              <a:rPr lang="fr-FR" sz="2400" b="1" dirty="0"/>
              <a:t>2 – Programmation par contraintes avec IBM ILOG </a:t>
            </a:r>
            <a:r>
              <a:rPr lang="fr-FR" sz="2400" b="1" dirty="0" err="1"/>
              <a:t>Solver</a:t>
            </a:r>
            <a:endParaRPr lang="fr-FR" sz="2400" b="1" dirty="0"/>
          </a:p>
        </p:txBody>
      </p:sp>
    </p:spTree>
    <p:extLst>
      <p:ext uri="{BB962C8B-B14F-4D97-AF65-F5344CB8AC3E}">
        <p14:creationId xmlns:p14="http://schemas.microsoft.com/office/powerpoint/2010/main" val="396983052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052736"/>
            <a:ext cx="6552728" cy="3693319"/>
          </a:xfrm>
          <a:prstGeom prst="rect">
            <a:avLst/>
          </a:prstGeom>
        </p:spPr>
        <p:txBody>
          <a:bodyPr wrap="square">
            <a:spAutoFit/>
          </a:bodyPr>
          <a:lstStyle/>
          <a:p>
            <a:r>
              <a:rPr lang="fr-FR" b="1" dirty="0"/>
              <a:t>C - RESOUDRE</a:t>
            </a:r>
          </a:p>
          <a:p>
            <a:endParaRPr lang="fr-FR" b="1" dirty="0"/>
          </a:p>
          <a:p>
            <a:pPr marL="342900" indent="-342900">
              <a:buAutoNum type="arabicPeriod"/>
            </a:pPr>
            <a:r>
              <a:rPr lang="fr-FR" dirty="0"/>
              <a:t>Espace de recherche</a:t>
            </a:r>
          </a:p>
          <a:p>
            <a:pPr marL="342900" indent="-342900">
              <a:buAutoNum type="arabicPeriod"/>
            </a:pPr>
            <a:endParaRPr lang="fr-FR" dirty="0"/>
          </a:p>
          <a:p>
            <a:pPr marL="342900" indent="-342900">
              <a:buAutoNum type="arabicPeriod"/>
            </a:pPr>
            <a:endParaRPr lang="fr-FR" dirty="0"/>
          </a:p>
          <a:p>
            <a:pPr marL="342900" indent="-342900">
              <a:buAutoNum type="arabicPeriod"/>
            </a:pPr>
            <a:endParaRPr lang="fr-FR" dirty="0"/>
          </a:p>
          <a:p>
            <a:pPr marL="342900" indent="-342900">
              <a:buAutoNum type="arabicPeriod"/>
            </a:pPr>
            <a:endParaRPr lang="fr-FR" dirty="0"/>
          </a:p>
          <a:p>
            <a:pPr marL="342900" indent="-342900">
              <a:buAutoNum type="arabicPeriod"/>
            </a:pPr>
            <a:endParaRPr lang="fr-FR" dirty="0"/>
          </a:p>
          <a:p>
            <a:pPr marL="342900" indent="-342900">
              <a:buAutoNum type="arabicPeriod"/>
            </a:pPr>
            <a:endParaRPr lang="fr-FR" dirty="0"/>
          </a:p>
          <a:p>
            <a:pPr marL="342900" indent="-342900">
              <a:buAutoNum type="arabicPeriod"/>
            </a:pPr>
            <a:endParaRPr lang="fr-FR" dirty="0"/>
          </a:p>
          <a:p>
            <a:pPr marL="342900" indent="-342900">
              <a:buAutoNum type="arabicPeriod"/>
            </a:pPr>
            <a:endParaRPr lang="fr-FR" dirty="0"/>
          </a:p>
          <a:p>
            <a:pPr marL="342900" indent="-342900">
              <a:buAutoNum type="arabicPeriod"/>
            </a:pPr>
            <a:endParaRPr lang="fr-FR" dirty="0"/>
          </a:p>
          <a:p>
            <a:pPr marL="342900" indent="-342900">
              <a:buAutoNum type="arabicPeriod"/>
            </a:pPr>
            <a:r>
              <a:rPr lang="fr-FR" dirty="0"/>
              <a:t>Propagation initiale</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020"/>
          <a:stretch/>
        </p:blipFill>
        <p:spPr bwMode="auto">
          <a:xfrm>
            <a:off x="2549865" y="1634916"/>
            <a:ext cx="3822335" cy="2788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e 7"/>
          <p:cNvSpPr/>
          <p:nvPr/>
        </p:nvSpPr>
        <p:spPr>
          <a:xfrm>
            <a:off x="179512" y="5192269"/>
            <a:ext cx="2976440" cy="64807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5,6,7,8, 9,10, 11, 12</a:t>
            </a:r>
          </a:p>
        </p:txBody>
      </p:sp>
      <p:sp>
        <p:nvSpPr>
          <p:cNvPr id="9" name="Ellipse 8"/>
          <p:cNvSpPr/>
          <p:nvPr/>
        </p:nvSpPr>
        <p:spPr>
          <a:xfrm>
            <a:off x="5796136" y="5108999"/>
            <a:ext cx="3007200" cy="81461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2,3,4,5,6,7,8,9,10,11,12,13,14,15,16,17</a:t>
            </a:r>
          </a:p>
        </p:txBody>
      </p:sp>
      <p:sp>
        <p:nvSpPr>
          <p:cNvPr id="10" name="Rectangle 9"/>
          <p:cNvSpPr/>
          <p:nvPr/>
        </p:nvSpPr>
        <p:spPr>
          <a:xfrm>
            <a:off x="3923928" y="5306606"/>
            <a:ext cx="1227538" cy="41404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x + y = 17</a:t>
            </a:r>
          </a:p>
        </p:txBody>
      </p:sp>
      <p:cxnSp>
        <p:nvCxnSpPr>
          <p:cNvPr id="11" name="Connecteur droit 10"/>
          <p:cNvCxnSpPr>
            <a:stCxn id="8" idx="6"/>
            <a:endCxn id="10" idx="1"/>
          </p:cNvCxnSpPr>
          <p:nvPr/>
        </p:nvCxnSpPr>
        <p:spPr>
          <a:xfrm flipV="1">
            <a:off x="3155952" y="5513629"/>
            <a:ext cx="767976" cy="26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a:stCxn id="9" idx="2"/>
            <a:endCxn id="10" idx="3"/>
          </p:cNvCxnSpPr>
          <p:nvPr/>
        </p:nvCxnSpPr>
        <p:spPr>
          <a:xfrm flipH="1" flipV="1">
            <a:off x="5151466" y="5513629"/>
            <a:ext cx="644670" cy="26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6311767" y="5375774"/>
            <a:ext cx="50405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Connecteur droit 23"/>
          <p:cNvCxnSpPr/>
          <p:nvPr/>
        </p:nvCxnSpPr>
        <p:spPr>
          <a:xfrm>
            <a:off x="6815823" y="5661248"/>
            <a:ext cx="135657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6" name="Ellipse 25"/>
          <p:cNvSpPr/>
          <p:nvPr/>
        </p:nvSpPr>
        <p:spPr>
          <a:xfrm>
            <a:off x="179512" y="6108197"/>
            <a:ext cx="2976440" cy="64807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5,6,7,8, 9,10, 11, 12</a:t>
            </a:r>
          </a:p>
        </p:txBody>
      </p:sp>
      <p:sp>
        <p:nvSpPr>
          <p:cNvPr id="27" name="Ellipse 26"/>
          <p:cNvSpPr/>
          <p:nvPr/>
        </p:nvSpPr>
        <p:spPr>
          <a:xfrm>
            <a:off x="5796136" y="6024927"/>
            <a:ext cx="3007200" cy="81461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5,6,7,8,9,10,11,12</a:t>
            </a:r>
          </a:p>
        </p:txBody>
      </p:sp>
      <p:sp>
        <p:nvSpPr>
          <p:cNvPr id="28" name="Rectangle 27"/>
          <p:cNvSpPr/>
          <p:nvPr/>
        </p:nvSpPr>
        <p:spPr>
          <a:xfrm>
            <a:off x="3941064" y="6222534"/>
            <a:ext cx="1227538" cy="41404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x – y = 5</a:t>
            </a:r>
          </a:p>
        </p:txBody>
      </p:sp>
      <p:cxnSp>
        <p:nvCxnSpPr>
          <p:cNvPr id="29" name="Connecteur droit 28"/>
          <p:cNvCxnSpPr>
            <a:stCxn id="26" idx="6"/>
            <a:endCxn id="28" idx="1"/>
          </p:cNvCxnSpPr>
          <p:nvPr/>
        </p:nvCxnSpPr>
        <p:spPr>
          <a:xfrm flipV="1">
            <a:off x="3155952" y="6429557"/>
            <a:ext cx="785112" cy="26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eur droit 29"/>
          <p:cNvCxnSpPr>
            <a:stCxn id="27" idx="2"/>
            <a:endCxn id="28" idx="3"/>
          </p:cNvCxnSpPr>
          <p:nvPr/>
        </p:nvCxnSpPr>
        <p:spPr>
          <a:xfrm flipH="1" flipV="1">
            <a:off x="5168602" y="6429557"/>
            <a:ext cx="627534" cy="26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683568" y="6429557"/>
            <a:ext cx="98416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9" name="Connecteur droit 38"/>
          <p:cNvCxnSpPr/>
          <p:nvPr/>
        </p:nvCxnSpPr>
        <p:spPr>
          <a:xfrm>
            <a:off x="7002029" y="6432233"/>
            <a:ext cx="117037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6" name="Espace réservé du numéro de diapositive 45"/>
          <p:cNvSpPr>
            <a:spLocks noGrp="1"/>
          </p:cNvSpPr>
          <p:nvPr>
            <p:ph type="sldNum" sz="quarter" idx="12"/>
          </p:nvPr>
        </p:nvSpPr>
        <p:spPr/>
        <p:txBody>
          <a:bodyPr/>
          <a:lstStyle/>
          <a:p>
            <a:fld id="{F1E29388-C2A6-42F4-8376-DF2F821CBB61}" type="slidenum">
              <a:rPr lang="fr-FR" smtClean="0"/>
              <a:t>102</a:t>
            </a:fld>
            <a:endParaRPr lang="fr-FR"/>
          </a:p>
        </p:txBody>
      </p:sp>
      <p:sp>
        <p:nvSpPr>
          <p:cNvPr id="48" name="Rectangle 47"/>
          <p:cNvSpPr/>
          <p:nvPr/>
        </p:nvSpPr>
        <p:spPr>
          <a:xfrm>
            <a:off x="101724" y="461665"/>
            <a:ext cx="6270476" cy="400110"/>
          </a:xfrm>
          <a:prstGeom prst="rect">
            <a:avLst/>
          </a:prstGeom>
        </p:spPr>
        <p:txBody>
          <a:bodyPr wrap="square">
            <a:spAutoFit/>
          </a:bodyPr>
          <a:lstStyle/>
          <a:p>
            <a:r>
              <a:rPr lang="fr-FR" sz="2000" b="1" dirty="0">
                <a:solidFill>
                  <a:schemeClr val="tx2">
                    <a:lumMod val="60000"/>
                    <a:lumOff val="40000"/>
                  </a:schemeClr>
                </a:solidFill>
              </a:rPr>
              <a:t>Méthode - Exemple</a:t>
            </a:r>
          </a:p>
        </p:txBody>
      </p:sp>
      <p:sp>
        <p:nvSpPr>
          <p:cNvPr id="49" name="Rectangle 48"/>
          <p:cNvSpPr/>
          <p:nvPr/>
        </p:nvSpPr>
        <p:spPr>
          <a:xfrm>
            <a:off x="0" y="0"/>
            <a:ext cx="7407605" cy="461665"/>
          </a:xfrm>
          <a:prstGeom prst="rect">
            <a:avLst/>
          </a:prstGeom>
        </p:spPr>
        <p:txBody>
          <a:bodyPr wrap="none">
            <a:spAutoFit/>
          </a:bodyPr>
          <a:lstStyle/>
          <a:p>
            <a:r>
              <a:rPr lang="fr-FR" sz="2400" b="1" dirty="0"/>
              <a:t>2 – Programmation par contraintes avec IBM ILOG </a:t>
            </a:r>
            <a:r>
              <a:rPr lang="fr-FR" sz="2400" b="1" dirty="0" err="1"/>
              <a:t>Solver</a:t>
            </a:r>
            <a:endParaRPr lang="fr-FR" sz="2400" b="1" dirty="0"/>
          </a:p>
        </p:txBody>
      </p:sp>
    </p:spTree>
    <p:extLst>
      <p:ext uri="{BB962C8B-B14F-4D97-AF65-F5344CB8AC3E}">
        <p14:creationId xmlns:p14="http://schemas.microsoft.com/office/powerpoint/2010/main" val="311324951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052736"/>
            <a:ext cx="6552728" cy="3693319"/>
          </a:xfrm>
          <a:prstGeom prst="rect">
            <a:avLst/>
          </a:prstGeom>
        </p:spPr>
        <p:txBody>
          <a:bodyPr wrap="square">
            <a:spAutoFit/>
          </a:bodyPr>
          <a:lstStyle/>
          <a:p>
            <a:r>
              <a:rPr lang="fr-FR" dirty="0"/>
              <a:t>Exemple : </a:t>
            </a:r>
            <a:endParaRPr lang="fr-FR" b="1" dirty="0"/>
          </a:p>
          <a:p>
            <a:r>
              <a:rPr lang="fr-FR" b="1" dirty="0"/>
              <a:t>RESOUDRE</a:t>
            </a:r>
          </a:p>
          <a:p>
            <a:endParaRPr lang="fr-FR" b="1" dirty="0"/>
          </a:p>
          <a:p>
            <a:r>
              <a:rPr lang="fr-FR" dirty="0"/>
              <a:t>3. Arbre de recherche</a:t>
            </a:r>
          </a:p>
          <a:p>
            <a:pPr marL="342900" indent="-342900">
              <a:buAutoNum type="arabicPeriod"/>
            </a:pPr>
            <a:endParaRPr lang="fr-FR" dirty="0"/>
          </a:p>
          <a:p>
            <a:pPr marL="342900" indent="-342900">
              <a:buAutoNum type="arabicPeriod"/>
            </a:pPr>
            <a:endParaRPr lang="fr-FR" dirty="0"/>
          </a:p>
          <a:p>
            <a:pPr marL="342900" indent="-342900">
              <a:buAutoNum type="arabicPeriod"/>
            </a:pPr>
            <a:endParaRPr lang="fr-FR" dirty="0"/>
          </a:p>
          <a:p>
            <a:pPr marL="342900" indent="-342900">
              <a:buAutoNum type="arabicPeriod"/>
            </a:pPr>
            <a:endParaRPr lang="fr-FR" dirty="0"/>
          </a:p>
          <a:p>
            <a:pPr marL="342900" indent="-342900">
              <a:buAutoNum type="arabicPeriod"/>
            </a:pPr>
            <a:endParaRPr lang="fr-FR" dirty="0"/>
          </a:p>
          <a:p>
            <a:pPr marL="342900" indent="-342900">
              <a:buAutoNum type="arabicPeriod"/>
            </a:pPr>
            <a:endParaRPr lang="fr-FR" dirty="0"/>
          </a:p>
          <a:p>
            <a:pPr marL="342900" indent="-342900">
              <a:buAutoNum type="arabicPeriod"/>
            </a:pPr>
            <a:endParaRPr lang="fr-FR" dirty="0"/>
          </a:p>
          <a:p>
            <a:pPr marL="342900" indent="-342900">
              <a:buAutoNum type="arabicPeriod"/>
            </a:pPr>
            <a:endParaRPr lang="fr-FR" dirty="0"/>
          </a:p>
          <a:p>
            <a:r>
              <a:rPr lang="fr-FR" dirty="0"/>
              <a:t>4. Stratégie de recherche</a:t>
            </a:r>
          </a:p>
        </p:txBody>
      </p:sp>
      <p:sp>
        <p:nvSpPr>
          <p:cNvPr id="21" name="Rectangle 20"/>
          <p:cNvSpPr/>
          <p:nvPr/>
        </p:nvSpPr>
        <p:spPr>
          <a:xfrm>
            <a:off x="3505157" y="1303244"/>
            <a:ext cx="1993322" cy="3658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A={}</a:t>
            </a:r>
          </a:p>
        </p:txBody>
      </p:sp>
      <p:cxnSp>
        <p:nvCxnSpPr>
          <p:cNvPr id="23" name="Connecteur droit 22"/>
          <p:cNvCxnSpPr>
            <a:stCxn id="21" idx="2"/>
          </p:cNvCxnSpPr>
          <p:nvPr/>
        </p:nvCxnSpPr>
        <p:spPr>
          <a:xfrm>
            <a:off x="4501818" y="1669063"/>
            <a:ext cx="0" cy="28510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p:nvCxnSpPr>
        <p:spPr>
          <a:xfrm flipH="1">
            <a:off x="2833734" y="1954167"/>
            <a:ext cx="1668085" cy="61073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a:off x="4501819" y="1956756"/>
            <a:ext cx="0" cy="759059"/>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Connecteur droit 31"/>
          <p:cNvCxnSpPr>
            <a:stCxn id="35" idx="2"/>
            <a:endCxn id="43" idx="0"/>
          </p:cNvCxnSpPr>
          <p:nvPr/>
        </p:nvCxnSpPr>
        <p:spPr>
          <a:xfrm flipH="1">
            <a:off x="2328638" y="2921606"/>
            <a:ext cx="505096" cy="516286"/>
          </a:xfrm>
          <a:prstGeom prst="line">
            <a:avLst/>
          </a:prstGeom>
        </p:spPr>
        <p:style>
          <a:lnRef idx="2">
            <a:schemeClr val="accent1"/>
          </a:lnRef>
          <a:fillRef idx="0">
            <a:schemeClr val="accent1"/>
          </a:fillRef>
          <a:effectRef idx="1">
            <a:schemeClr val="accent1"/>
          </a:effectRef>
          <a:fontRef idx="minor">
            <a:schemeClr val="tx1"/>
          </a:fontRef>
        </p:style>
      </p:cxnSp>
      <p:sp>
        <p:nvSpPr>
          <p:cNvPr id="35" name="ZoneTexte 34"/>
          <p:cNvSpPr txBox="1"/>
          <p:nvPr/>
        </p:nvSpPr>
        <p:spPr>
          <a:xfrm>
            <a:off x="2535412" y="2644607"/>
            <a:ext cx="596643" cy="276999"/>
          </a:xfrm>
          <a:prstGeom prst="rect">
            <a:avLst/>
          </a:prstGeom>
          <a:noFill/>
        </p:spPr>
        <p:txBody>
          <a:bodyPr wrap="square" rtlCol="0">
            <a:spAutoFit/>
          </a:bodyPr>
          <a:lstStyle/>
          <a:p>
            <a:r>
              <a:rPr lang="fr-FR" sz="1200" dirty="0"/>
              <a:t>x = 10</a:t>
            </a:r>
            <a:endParaRPr lang="fr-FR" sz="1200" baseline="-25000" dirty="0"/>
          </a:p>
        </p:txBody>
      </p:sp>
      <p:cxnSp>
        <p:nvCxnSpPr>
          <p:cNvPr id="37" name="Connecteur droit 36"/>
          <p:cNvCxnSpPr/>
          <p:nvPr/>
        </p:nvCxnSpPr>
        <p:spPr>
          <a:xfrm>
            <a:off x="4501818" y="1956756"/>
            <a:ext cx="1798374" cy="53614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Connecteur droit 39"/>
          <p:cNvCxnSpPr>
            <a:stCxn id="35" idx="2"/>
            <a:endCxn id="44" idx="0"/>
          </p:cNvCxnSpPr>
          <p:nvPr/>
        </p:nvCxnSpPr>
        <p:spPr>
          <a:xfrm flipH="1">
            <a:off x="2825647" y="2921606"/>
            <a:ext cx="8087" cy="516285"/>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Connecteur droit 40"/>
          <p:cNvCxnSpPr>
            <a:stCxn id="35" idx="2"/>
            <a:endCxn id="45" idx="0"/>
          </p:cNvCxnSpPr>
          <p:nvPr/>
        </p:nvCxnSpPr>
        <p:spPr>
          <a:xfrm>
            <a:off x="2833734" y="2921606"/>
            <a:ext cx="496369" cy="531898"/>
          </a:xfrm>
          <a:prstGeom prst="line">
            <a:avLst/>
          </a:prstGeom>
        </p:spPr>
        <p:style>
          <a:lnRef idx="2">
            <a:schemeClr val="accent1"/>
          </a:lnRef>
          <a:fillRef idx="0">
            <a:schemeClr val="accent1"/>
          </a:fillRef>
          <a:effectRef idx="1">
            <a:schemeClr val="accent1"/>
          </a:effectRef>
          <a:fontRef idx="minor">
            <a:schemeClr val="tx1"/>
          </a:fontRef>
        </p:style>
      </p:cxnSp>
      <p:sp>
        <p:nvSpPr>
          <p:cNvPr id="43" name="ZoneTexte 42"/>
          <p:cNvSpPr txBox="1"/>
          <p:nvPr/>
        </p:nvSpPr>
        <p:spPr>
          <a:xfrm>
            <a:off x="2030316" y="3437892"/>
            <a:ext cx="596643" cy="276999"/>
          </a:xfrm>
          <a:prstGeom prst="rect">
            <a:avLst/>
          </a:prstGeom>
          <a:noFill/>
        </p:spPr>
        <p:txBody>
          <a:bodyPr wrap="square" rtlCol="0">
            <a:spAutoFit/>
          </a:bodyPr>
          <a:lstStyle/>
          <a:p>
            <a:r>
              <a:rPr lang="fr-FR" sz="1200" dirty="0"/>
              <a:t>y = 5</a:t>
            </a:r>
            <a:endParaRPr lang="fr-FR" sz="1200" baseline="-25000" dirty="0"/>
          </a:p>
        </p:txBody>
      </p:sp>
      <p:sp>
        <p:nvSpPr>
          <p:cNvPr id="44" name="ZoneTexte 43"/>
          <p:cNvSpPr txBox="1"/>
          <p:nvPr/>
        </p:nvSpPr>
        <p:spPr>
          <a:xfrm>
            <a:off x="2527325" y="3437891"/>
            <a:ext cx="596643" cy="276999"/>
          </a:xfrm>
          <a:prstGeom prst="rect">
            <a:avLst/>
          </a:prstGeom>
          <a:noFill/>
        </p:spPr>
        <p:txBody>
          <a:bodyPr wrap="square" rtlCol="0">
            <a:spAutoFit/>
          </a:bodyPr>
          <a:lstStyle/>
          <a:p>
            <a:r>
              <a:rPr lang="fr-FR" sz="1200" dirty="0"/>
              <a:t>y = 6</a:t>
            </a:r>
            <a:endParaRPr lang="fr-FR" sz="1200" baseline="-25000" dirty="0"/>
          </a:p>
        </p:txBody>
      </p:sp>
      <p:sp>
        <p:nvSpPr>
          <p:cNvPr id="45" name="ZoneTexte 44"/>
          <p:cNvSpPr txBox="1"/>
          <p:nvPr/>
        </p:nvSpPr>
        <p:spPr>
          <a:xfrm>
            <a:off x="3031781" y="3453504"/>
            <a:ext cx="596643" cy="276999"/>
          </a:xfrm>
          <a:prstGeom prst="rect">
            <a:avLst/>
          </a:prstGeom>
          <a:noFill/>
        </p:spPr>
        <p:txBody>
          <a:bodyPr wrap="square" rtlCol="0">
            <a:spAutoFit/>
          </a:bodyPr>
          <a:lstStyle/>
          <a:p>
            <a:r>
              <a:rPr lang="fr-FR" sz="1200" dirty="0"/>
              <a:t>Y = 7</a:t>
            </a:r>
            <a:endParaRPr lang="fr-FR" sz="1200" baseline="-25000" dirty="0"/>
          </a:p>
        </p:txBody>
      </p:sp>
      <p:cxnSp>
        <p:nvCxnSpPr>
          <p:cNvPr id="94" name="Connecteur droit 93"/>
          <p:cNvCxnSpPr>
            <a:stCxn id="95" idx="2"/>
            <a:endCxn id="98" idx="0"/>
          </p:cNvCxnSpPr>
          <p:nvPr/>
        </p:nvCxnSpPr>
        <p:spPr>
          <a:xfrm flipH="1">
            <a:off x="3779822" y="2976284"/>
            <a:ext cx="701871" cy="516286"/>
          </a:xfrm>
          <a:prstGeom prst="line">
            <a:avLst/>
          </a:prstGeom>
        </p:spPr>
        <p:style>
          <a:lnRef idx="2">
            <a:schemeClr val="accent1"/>
          </a:lnRef>
          <a:fillRef idx="0">
            <a:schemeClr val="accent1"/>
          </a:fillRef>
          <a:effectRef idx="1">
            <a:schemeClr val="accent1"/>
          </a:effectRef>
          <a:fontRef idx="minor">
            <a:schemeClr val="tx1"/>
          </a:fontRef>
        </p:style>
      </p:cxnSp>
      <p:sp>
        <p:nvSpPr>
          <p:cNvPr id="95" name="ZoneTexte 94"/>
          <p:cNvSpPr txBox="1"/>
          <p:nvPr/>
        </p:nvSpPr>
        <p:spPr>
          <a:xfrm>
            <a:off x="4183371" y="2699285"/>
            <a:ext cx="596643" cy="276999"/>
          </a:xfrm>
          <a:prstGeom prst="rect">
            <a:avLst/>
          </a:prstGeom>
          <a:noFill/>
        </p:spPr>
        <p:txBody>
          <a:bodyPr wrap="square" rtlCol="0">
            <a:spAutoFit/>
          </a:bodyPr>
          <a:lstStyle/>
          <a:p>
            <a:r>
              <a:rPr lang="fr-FR" sz="1200" dirty="0"/>
              <a:t>x = 11</a:t>
            </a:r>
            <a:endParaRPr lang="fr-FR" sz="1200" baseline="-25000" dirty="0"/>
          </a:p>
        </p:txBody>
      </p:sp>
      <p:cxnSp>
        <p:nvCxnSpPr>
          <p:cNvPr id="96" name="Connecteur droit 95"/>
          <p:cNvCxnSpPr>
            <a:stCxn id="95" idx="2"/>
            <a:endCxn id="99" idx="0"/>
          </p:cNvCxnSpPr>
          <p:nvPr/>
        </p:nvCxnSpPr>
        <p:spPr>
          <a:xfrm flipH="1">
            <a:off x="4473606" y="2976284"/>
            <a:ext cx="8087" cy="516285"/>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Connecteur droit 96"/>
          <p:cNvCxnSpPr>
            <a:stCxn id="95" idx="2"/>
            <a:endCxn id="100" idx="0"/>
          </p:cNvCxnSpPr>
          <p:nvPr/>
        </p:nvCxnSpPr>
        <p:spPr>
          <a:xfrm>
            <a:off x="4481693" y="2976284"/>
            <a:ext cx="646844" cy="531898"/>
          </a:xfrm>
          <a:prstGeom prst="line">
            <a:avLst/>
          </a:prstGeom>
        </p:spPr>
        <p:style>
          <a:lnRef idx="2">
            <a:schemeClr val="accent1"/>
          </a:lnRef>
          <a:fillRef idx="0">
            <a:schemeClr val="accent1"/>
          </a:fillRef>
          <a:effectRef idx="1">
            <a:schemeClr val="accent1"/>
          </a:effectRef>
          <a:fontRef idx="minor">
            <a:schemeClr val="tx1"/>
          </a:fontRef>
        </p:style>
      </p:cxnSp>
      <p:sp>
        <p:nvSpPr>
          <p:cNvPr id="98" name="ZoneTexte 97"/>
          <p:cNvSpPr txBox="1"/>
          <p:nvPr/>
        </p:nvSpPr>
        <p:spPr>
          <a:xfrm>
            <a:off x="3481500" y="3492570"/>
            <a:ext cx="596643" cy="276999"/>
          </a:xfrm>
          <a:prstGeom prst="rect">
            <a:avLst/>
          </a:prstGeom>
          <a:noFill/>
        </p:spPr>
        <p:txBody>
          <a:bodyPr wrap="square" rtlCol="0">
            <a:spAutoFit/>
          </a:bodyPr>
          <a:lstStyle/>
          <a:p>
            <a:r>
              <a:rPr lang="fr-FR" sz="1200" dirty="0"/>
              <a:t>y = 5</a:t>
            </a:r>
            <a:endParaRPr lang="fr-FR" sz="1200" baseline="-25000" dirty="0"/>
          </a:p>
        </p:txBody>
      </p:sp>
      <p:sp>
        <p:nvSpPr>
          <p:cNvPr id="99" name="ZoneTexte 98"/>
          <p:cNvSpPr txBox="1"/>
          <p:nvPr/>
        </p:nvSpPr>
        <p:spPr>
          <a:xfrm>
            <a:off x="4175284" y="3492569"/>
            <a:ext cx="596643" cy="276999"/>
          </a:xfrm>
          <a:prstGeom prst="rect">
            <a:avLst/>
          </a:prstGeom>
          <a:noFill/>
        </p:spPr>
        <p:txBody>
          <a:bodyPr wrap="square" rtlCol="0">
            <a:spAutoFit/>
          </a:bodyPr>
          <a:lstStyle/>
          <a:p>
            <a:r>
              <a:rPr lang="fr-FR" sz="1200" dirty="0"/>
              <a:t>y = 6</a:t>
            </a:r>
            <a:endParaRPr lang="fr-FR" sz="1200" baseline="-25000" dirty="0"/>
          </a:p>
        </p:txBody>
      </p:sp>
      <p:sp>
        <p:nvSpPr>
          <p:cNvPr id="100" name="ZoneTexte 99"/>
          <p:cNvSpPr txBox="1"/>
          <p:nvPr/>
        </p:nvSpPr>
        <p:spPr>
          <a:xfrm>
            <a:off x="4830215" y="3508182"/>
            <a:ext cx="596643" cy="276999"/>
          </a:xfrm>
          <a:prstGeom prst="rect">
            <a:avLst/>
          </a:prstGeom>
          <a:noFill/>
        </p:spPr>
        <p:txBody>
          <a:bodyPr wrap="square" rtlCol="0">
            <a:spAutoFit/>
          </a:bodyPr>
          <a:lstStyle/>
          <a:p>
            <a:r>
              <a:rPr lang="fr-FR" sz="1200" dirty="0"/>
              <a:t>Y = 7</a:t>
            </a:r>
            <a:endParaRPr lang="fr-FR" sz="1200" baseline="-25000" dirty="0"/>
          </a:p>
        </p:txBody>
      </p:sp>
      <p:cxnSp>
        <p:nvCxnSpPr>
          <p:cNvPr id="101" name="Connecteur droit 100"/>
          <p:cNvCxnSpPr>
            <a:stCxn id="102" idx="2"/>
            <a:endCxn id="105" idx="0"/>
          </p:cNvCxnSpPr>
          <p:nvPr/>
        </p:nvCxnSpPr>
        <p:spPr>
          <a:xfrm flipH="1">
            <a:off x="5670329" y="2942356"/>
            <a:ext cx="701871" cy="516286"/>
          </a:xfrm>
          <a:prstGeom prst="line">
            <a:avLst/>
          </a:prstGeom>
        </p:spPr>
        <p:style>
          <a:lnRef idx="2">
            <a:schemeClr val="accent1"/>
          </a:lnRef>
          <a:fillRef idx="0">
            <a:schemeClr val="accent1"/>
          </a:fillRef>
          <a:effectRef idx="1">
            <a:schemeClr val="accent1"/>
          </a:effectRef>
          <a:fontRef idx="minor">
            <a:schemeClr val="tx1"/>
          </a:fontRef>
        </p:style>
      </p:cxnSp>
      <p:sp>
        <p:nvSpPr>
          <p:cNvPr id="102" name="ZoneTexte 101"/>
          <p:cNvSpPr txBox="1"/>
          <p:nvPr/>
        </p:nvSpPr>
        <p:spPr>
          <a:xfrm>
            <a:off x="6073878" y="2665357"/>
            <a:ext cx="596643" cy="276999"/>
          </a:xfrm>
          <a:prstGeom prst="rect">
            <a:avLst/>
          </a:prstGeom>
          <a:noFill/>
        </p:spPr>
        <p:txBody>
          <a:bodyPr wrap="square" rtlCol="0">
            <a:spAutoFit/>
          </a:bodyPr>
          <a:lstStyle/>
          <a:p>
            <a:r>
              <a:rPr lang="fr-FR" sz="1200" dirty="0"/>
              <a:t>x = 12</a:t>
            </a:r>
            <a:endParaRPr lang="fr-FR" sz="1200" baseline="-25000" dirty="0"/>
          </a:p>
        </p:txBody>
      </p:sp>
      <p:cxnSp>
        <p:nvCxnSpPr>
          <p:cNvPr id="103" name="Connecteur droit 102"/>
          <p:cNvCxnSpPr>
            <a:stCxn id="102" idx="2"/>
            <a:endCxn id="106" idx="0"/>
          </p:cNvCxnSpPr>
          <p:nvPr/>
        </p:nvCxnSpPr>
        <p:spPr>
          <a:xfrm flipH="1">
            <a:off x="6364113" y="2942356"/>
            <a:ext cx="8087" cy="51628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Connecteur droit 103"/>
          <p:cNvCxnSpPr>
            <a:stCxn id="102" idx="2"/>
            <a:endCxn id="107" idx="0"/>
          </p:cNvCxnSpPr>
          <p:nvPr/>
        </p:nvCxnSpPr>
        <p:spPr>
          <a:xfrm>
            <a:off x="6372200" y="2942356"/>
            <a:ext cx="646844" cy="531898"/>
          </a:xfrm>
          <a:prstGeom prst="line">
            <a:avLst/>
          </a:prstGeom>
        </p:spPr>
        <p:style>
          <a:lnRef idx="2">
            <a:schemeClr val="accent1"/>
          </a:lnRef>
          <a:fillRef idx="0">
            <a:schemeClr val="accent1"/>
          </a:fillRef>
          <a:effectRef idx="1">
            <a:schemeClr val="accent1"/>
          </a:effectRef>
          <a:fontRef idx="minor">
            <a:schemeClr val="tx1"/>
          </a:fontRef>
        </p:style>
      </p:cxnSp>
      <p:sp>
        <p:nvSpPr>
          <p:cNvPr id="105" name="ZoneTexte 104"/>
          <p:cNvSpPr txBox="1"/>
          <p:nvPr/>
        </p:nvSpPr>
        <p:spPr>
          <a:xfrm>
            <a:off x="5372007" y="3458642"/>
            <a:ext cx="596643" cy="276999"/>
          </a:xfrm>
          <a:prstGeom prst="rect">
            <a:avLst/>
          </a:prstGeom>
          <a:noFill/>
        </p:spPr>
        <p:txBody>
          <a:bodyPr wrap="square" rtlCol="0">
            <a:spAutoFit/>
          </a:bodyPr>
          <a:lstStyle/>
          <a:p>
            <a:r>
              <a:rPr lang="fr-FR" sz="1200" dirty="0"/>
              <a:t>y = 5</a:t>
            </a:r>
            <a:endParaRPr lang="fr-FR" sz="1200" baseline="-25000" dirty="0"/>
          </a:p>
        </p:txBody>
      </p:sp>
      <p:sp>
        <p:nvSpPr>
          <p:cNvPr id="106" name="ZoneTexte 105"/>
          <p:cNvSpPr txBox="1"/>
          <p:nvPr/>
        </p:nvSpPr>
        <p:spPr>
          <a:xfrm>
            <a:off x="6065791" y="3458641"/>
            <a:ext cx="596643" cy="276999"/>
          </a:xfrm>
          <a:prstGeom prst="rect">
            <a:avLst/>
          </a:prstGeom>
          <a:noFill/>
        </p:spPr>
        <p:txBody>
          <a:bodyPr wrap="square" rtlCol="0">
            <a:spAutoFit/>
          </a:bodyPr>
          <a:lstStyle/>
          <a:p>
            <a:r>
              <a:rPr lang="fr-FR" sz="1200" dirty="0"/>
              <a:t>y = 6</a:t>
            </a:r>
            <a:endParaRPr lang="fr-FR" sz="1200" baseline="-25000" dirty="0"/>
          </a:p>
        </p:txBody>
      </p:sp>
      <p:sp>
        <p:nvSpPr>
          <p:cNvPr id="107" name="ZoneTexte 106"/>
          <p:cNvSpPr txBox="1"/>
          <p:nvPr/>
        </p:nvSpPr>
        <p:spPr>
          <a:xfrm>
            <a:off x="6720722" y="3474254"/>
            <a:ext cx="596643" cy="276999"/>
          </a:xfrm>
          <a:prstGeom prst="rect">
            <a:avLst/>
          </a:prstGeom>
          <a:noFill/>
        </p:spPr>
        <p:txBody>
          <a:bodyPr wrap="square" rtlCol="0">
            <a:spAutoFit/>
          </a:bodyPr>
          <a:lstStyle/>
          <a:p>
            <a:r>
              <a:rPr lang="fr-FR" sz="1200" dirty="0"/>
              <a:t>Y = 7</a:t>
            </a:r>
            <a:endParaRPr lang="fr-FR" sz="1200" baseline="-25000" dirty="0"/>
          </a:p>
        </p:txBody>
      </p:sp>
      <p:cxnSp>
        <p:nvCxnSpPr>
          <p:cNvPr id="15" name="Connecteur droit avec flèche 14"/>
          <p:cNvCxnSpPr/>
          <p:nvPr/>
        </p:nvCxnSpPr>
        <p:spPr>
          <a:xfrm flipH="1">
            <a:off x="2825646" y="1956756"/>
            <a:ext cx="1026274" cy="37952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8" name="Connecteur droit 107"/>
          <p:cNvCxnSpPr/>
          <p:nvPr/>
        </p:nvCxnSpPr>
        <p:spPr>
          <a:xfrm>
            <a:off x="2149436" y="3437891"/>
            <a:ext cx="331589" cy="27699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3" name="Connecteur droit 112"/>
          <p:cNvCxnSpPr/>
          <p:nvPr/>
        </p:nvCxnSpPr>
        <p:spPr>
          <a:xfrm>
            <a:off x="2649044" y="3371424"/>
            <a:ext cx="331589" cy="27699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4" name="Connecteur droit 113"/>
          <p:cNvCxnSpPr/>
          <p:nvPr/>
        </p:nvCxnSpPr>
        <p:spPr>
          <a:xfrm>
            <a:off x="3172988" y="3453504"/>
            <a:ext cx="331589" cy="27699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5" name="Connecteur droit 114"/>
          <p:cNvCxnSpPr/>
          <p:nvPr/>
        </p:nvCxnSpPr>
        <p:spPr>
          <a:xfrm>
            <a:off x="2626959" y="2655598"/>
            <a:ext cx="331589" cy="27699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6" name="Connecteur droit avec flèche 115"/>
          <p:cNvCxnSpPr/>
          <p:nvPr/>
        </p:nvCxnSpPr>
        <p:spPr>
          <a:xfrm>
            <a:off x="4413689" y="2031925"/>
            <a:ext cx="0" cy="45103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8" name="Connecteur droit 117"/>
          <p:cNvCxnSpPr/>
          <p:nvPr/>
        </p:nvCxnSpPr>
        <p:spPr>
          <a:xfrm>
            <a:off x="3614026" y="3474254"/>
            <a:ext cx="331589" cy="27699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17" name="Ellipse 116"/>
          <p:cNvSpPr/>
          <p:nvPr/>
        </p:nvSpPr>
        <p:spPr>
          <a:xfrm>
            <a:off x="4183371" y="3437892"/>
            <a:ext cx="460637" cy="423156"/>
          </a:xfrm>
          <a:prstGeom prst="ellipse">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1" name="Ellipse 120"/>
          <p:cNvSpPr/>
          <p:nvPr/>
        </p:nvSpPr>
        <p:spPr>
          <a:xfrm>
            <a:off x="2599371" y="2541198"/>
            <a:ext cx="460637" cy="423156"/>
          </a:xfrm>
          <a:prstGeom prst="ellipse">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22" name="Connecteur droit avec flèche 121"/>
          <p:cNvCxnSpPr/>
          <p:nvPr/>
        </p:nvCxnSpPr>
        <p:spPr>
          <a:xfrm flipV="1">
            <a:off x="2968724" y="2041865"/>
            <a:ext cx="976891" cy="35939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5" name="Ellipse 124"/>
          <p:cNvSpPr/>
          <p:nvPr/>
        </p:nvSpPr>
        <p:spPr>
          <a:xfrm>
            <a:off x="4247476" y="2586938"/>
            <a:ext cx="460637" cy="423156"/>
          </a:xfrm>
          <a:prstGeom prst="ellipse">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73" name="Espace réservé du numéro de diapositive 3072"/>
          <p:cNvSpPr>
            <a:spLocks noGrp="1"/>
          </p:cNvSpPr>
          <p:nvPr>
            <p:ph type="sldNum" sz="quarter" idx="12"/>
          </p:nvPr>
        </p:nvSpPr>
        <p:spPr/>
        <p:txBody>
          <a:bodyPr/>
          <a:lstStyle/>
          <a:p>
            <a:fld id="{F1E29388-C2A6-42F4-8376-DF2F821CBB61}" type="slidenum">
              <a:rPr lang="fr-FR" smtClean="0"/>
              <a:t>103</a:t>
            </a:fld>
            <a:endParaRPr lang="fr-FR"/>
          </a:p>
        </p:txBody>
      </p:sp>
      <p:sp>
        <p:nvSpPr>
          <p:cNvPr id="131" name="Rectangle 130"/>
          <p:cNvSpPr/>
          <p:nvPr/>
        </p:nvSpPr>
        <p:spPr>
          <a:xfrm>
            <a:off x="101724" y="461665"/>
            <a:ext cx="6270476" cy="400110"/>
          </a:xfrm>
          <a:prstGeom prst="rect">
            <a:avLst/>
          </a:prstGeom>
        </p:spPr>
        <p:txBody>
          <a:bodyPr wrap="square">
            <a:spAutoFit/>
          </a:bodyPr>
          <a:lstStyle/>
          <a:p>
            <a:r>
              <a:rPr lang="fr-FR" sz="2000" b="1" dirty="0">
                <a:solidFill>
                  <a:schemeClr val="tx2">
                    <a:lumMod val="60000"/>
                    <a:lumOff val="40000"/>
                  </a:schemeClr>
                </a:solidFill>
              </a:rPr>
              <a:t>Méthode - Exemple</a:t>
            </a:r>
          </a:p>
        </p:txBody>
      </p:sp>
      <p:sp>
        <p:nvSpPr>
          <p:cNvPr id="132" name="Rectangle 131"/>
          <p:cNvSpPr/>
          <p:nvPr/>
        </p:nvSpPr>
        <p:spPr>
          <a:xfrm>
            <a:off x="0" y="0"/>
            <a:ext cx="7407605" cy="461665"/>
          </a:xfrm>
          <a:prstGeom prst="rect">
            <a:avLst/>
          </a:prstGeom>
        </p:spPr>
        <p:txBody>
          <a:bodyPr wrap="none">
            <a:spAutoFit/>
          </a:bodyPr>
          <a:lstStyle/>
          <a:p>
            <a:r>
              <a:rPr lang="fr-FR" sz="2400" b="1" dirty="0"/>
              <a:t>2 – Programmation par contraintes avec IBM ILOG </a:t>
            </a:r>
            <a:r>
              <a:rPr lang="fr-FR" sz="2400" b="1" dirty="0" err="1"/>
              <a:t>Solver</a:t>
            </a:r>
            <a:endParaRPr lang="fr-FR" sz="2400" b="1" dirty="0"/>
          </a:p>
        </p:txBody>
      </p:sp>
    </p:spTree>
    <p:extLst>
      <p:ext uri="{BB962C8B-B14F-4D97-AF65-F5344CB8AC3E}">
        <p14:creationId xmlns:p14="http://schemas.microsoft.com/office/powerpoint/2010/main" val="25621973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6033126" cy="461665"/>
          </a:xfrm>
          <a:prstGeom prst="rect">
            <a:avLst/>
          </a:prstGeom>
        </p:spPr>
        <p:txBody>
          <a:bodyPr wrap="none">
            <a:spAutoFit/>
          </a:bodyPr>
          <a:lstStyle/>
          <a:p>
            <a:r>
              <a:rPr lang="fr-FR" sz="2400" b="1" dirty="0"/>
              <a:t>3 – Modélisation et Résolution d’un problème</a:t>
            </a:r>
          </a:p>
        </p:txBody>
      </p:sp>
      <p:sp>
        <p:nvSpPr>
          <p:cNvPr id="7" name="Rectangle 6"/>
          <p:cNvSpPr/>
          <p:nvPr/>
        </p:nvSpPr>
        <p:spPr>
          <a:xfrm>
            <a:off x="101724" y="461665"/>
            <a:ext cx="6270476" cy="400110"/>
          </a:xfrm>
          <a:prstGeom prst="rect">
            <a:avLst/>
          </a:prstGeom>
        </p:spPr>
        <p:txBody>
          <a:bodyPr wrap="square">
            <a:spAutoFit/>
          </a:bodyPr>
          <a:lstStyle/>
          <a:p>
            <a:r>
              <a:rPr lang="fr-FR" sz="2000" b="1" dirty="0">
                <a:solidFill>
                  <a:schemeClr val="tx2">
                    <a:lumMod val="60000"/>
                    <a:lumOff val="40000"/>
                  </a:schemeClr>
                </a:solidFill>
              </a:rPr>
              <a:t>Construction de l’environnement</a:t>
            </a:r>
          </a:p>
        </p:txBody>
      </p:sp>
      <p:sp>
        <p:nvSpPr>
          <p:cNvPr id="42" name="Rectangle 41"/>
          <p:cNvSpPr/>
          <p:nvPr/>
        </p:nvSpPr>
        <p:spPr>
          <a:xfrm>
            <a:off x="971600" y="936010"/>
            <a:ext cx="6552728" cy="5509200"/>
          </a:xfrm>
          <a:prstGeom prst="rect">
            <a:avLst/>
          </a:prstGeom>
        </p:spPr>
        <p:txBody>
          <a:bodyPr wrap="square">
            <a:spAutoFit/>
          </a:bodyPr>
          <a:lstStyle/>
          <a:p>
            <a:endParaRPr lang="fr-FR" b="1" dirty="0"/>
          </a:p>
          <a:p>
            <a:endParaRPr lang="fr-FR" b="1" dirty="0"/>
          </a:p>
          <a:p>
            <a:pPr algn="just"/>
            <a:r>
              <a:rPr lang="fr-FR" dirty="0"/>
              <a:t>A un problème de satisfaction de contraintes correspond un environnement.</a:t>
            </a:r>
          </a:p>
          <a:p>
            <a:pPr algn="just"/>
            <a:endParaRPr lang="fr-FR" dirty="0"/>
          </a:p>
          <a:p>
            <a:pPr algn="just"/>
            <a:r>
              <a:rPr lang="fr-FR" dirty="0"/>
              <a:t>Un environnement est une instance de la classe</a:t>
            </a:r>
            <a:r>
              <a:rPr lang="fr-FR" b="1" dirty="0"/>
              <a:t> </a:t>
            </a:r>
            <a:r>
              <a:rPr lang="fr-FR" b="1" dirty="0" err="1"/>
              <a:t>IloEnv</a:t>
            </a:r>
            <a:endParaRPr lang="fr-FR" b="1" dirty="0"/>
          </a:p>
          <a:p>
            <a:pPr algn="just"/>
            <a:endParaRPr lang="fr-FR" dirty="0"/>
          </a:p>
          <a:p>
            <a:pPr algn="just"/>
            <a:r>
              <a:rPr lang="fr-FR" dirty="0"/>
              <a:t>Il assure une gestion optimisée de la mémoire pour les objets des classes du modèle.</a:t>
            </a:r>
          </a:p>
          <a:p>
            <a:pPr algn="just"/>
            <a:endParaRPr lang="fr-FR" dirty="0"/>
          </a:p>
          <a:p>
            <a:pPr algn="just"/>
            <a:r>
              <a:rPr lang="fr-FR" dirty="0"/>
              <a:t>Un objet environnement</a:t>
            </a:r>
            <a:r>
              <a:rPr lang="fr-FR" b="1" dirty="0"/>
              <a:t> </a:t>
            </a:r>
            <a:r>
              <a:rPr lang="fr-FR" dirty="0"/>
              <a:t>se créé en déclarant une variable de type </a:t>
            </a:r>
            <a:r>
              <a:rPr lang="fr-FR" b="1" dirty="0" err="1"/>
              <a:t>IloEnv</a:t>
            </a:r>
            <a:r>
              <a:rPr lang="fr-FR" dirty="0"/>
              <a:t>. Par exemple, pour créer un environnement nommé </a:t>
            </a:r>
            <a:r>
              <a:rPr lang="fr-FR" b="1" i="1" dirty="0" err="1"/>
              <a:t>env</a:t>
            </a:r>
            <a:r>
              <a:rPr lang="fr-FR" dirty="0"/>
              <a:t>, la syntaxe est:</a:t>
            </a:r>
          </a:p>
          <a:p>
            <a:pPr algn="just"/>
            <a:endParaRPr lang="fr-FR" dirty="0"/>
          </a:p>
          <a:p>
            <a:r>
              <a:rPr lang="fr-FR" sz="1400" dirty="0" err="1">
                <a:latin typeface="Consolas"/>
              </a:rPr>
              <a:t>IloEnv</a:t>
            </a:r>
            <a:r>
              <a:rPr lang="fr-FR" sz="1400" dirty="0">
                <a:latin typeface="Consolas"/>
              </a:rPr>
              <a:t> </a:t>
            </a:r>
            <a:r>
              <a:rPr lang="fr-FR" sz="1400" dirty="0" err="1">
                <a:latin typeface="Consolas"/>
              </a:rPr>
              <a:t>env</a:t>
            </a:r>
            <a:r>
              <a:rPr lang="fr-FR" sz="1400" dirty="0">
                <a:latin typeface="Consolas"/>
              </a:rPr>
              <a:t>;</a:t>
            </a:r>
          </a:p>
          <a:p>
            <a:pPr algn="just"/>
            <a:endParaRPr lang="fr-FR" dirty="0"/>
          </a:p>
          <a:p>
            <a:pPr algn="just"/>
            <a:r>
              <a:rPr lang="fr-FR" dirty="0"/>
              <a:t>La méthode </a:t>
            </a:r>
            <a:r>
              <a:rPr lang="fr-FR" b="1" dirty="0"/>
              <a:t>end() </a:t>
            </a:r>
            <a:r>
              <a:rPr lang="fr-FR" dirty="0"/>
              <a:t>de l’environnement doit être appelée pour terminer proprement le calcul et libérer la mémoire associée.</a:t>
            </a:r>
          </a:p>
          <a:p>
            <a:pPr algn="just"/>
            <a:endParaRPr lang="fr-FR" dirty="0"/>
          </a:p>
          <a:p>
            <a:r>
              <a:rPr lang="fr-FR" sz="1400" dirty="0" err="1">
                <a:latin typeface="Consolas"/>
              </a:rPr>
              <a:t>env.end</a:t>
            </a:r>
            <a:r>
              <a:rPr lang="fr-FR" sz="1400" dirty="0">
                <a:latin typeface="Consolas"/>
              </a:rPr>
              <a:t>();</a:t>
            </a:r>
          </a:p>
        </p:txBody>
      </p:sp>
      <p:sp>
        <p:nvSpPr>
          <p:cNvPr id="2" name="Rectangle 1"/>
          <p:cNvSpPr/>
          <p:nvPr/>
        </p:nvSpPr>
        <p:spPr>
          <a:xfrm>
            <a:off x="1041182" y="4797152"/>
            <a:ext cx="6483146" cy="2880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1037030" y="6108536"/>
            <a:ext cx="6483146" cy="2880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Espace réservé du numéro de diapositive 2"/>
          <p:cNvSpPr>
            <a:spLocks noGrp="1"/>
          </p:cNvSpPr>
          <p:nvPr>
            <p:ph type="sldNum" sz="quarter" idx="12"/>
          </p:nvPr>
        </p:nvSpPr>
        <p:spPr/>
        <p:txBody>
          <a:bodyPr/>
          <a:lstStyle/>
          <a:p>
            <a:fld id="{F1E29388-C2A6-42F4-8376-DF2F821CBB61}" type="slidenum">
              <a:rPr lang="fr-FR" smtClean="0"/>
              <a:t>104</a:t>
            </a:fld>
            <a:endParaRPr lang="fr-FR"/>
          </a:p>
        </p:txBody>
      </p:sp>
    </p:spTree>
    <p:extLst>
      <p:ext uri="{BB962C8B-B14F-4D97-AF65-F5344CB8AC3E}">
        <p14:creationId xmlns:p14="http://schemas.microsoft.com/office/powerpoint/2010/main" val="11891528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971600" y="930052"/>
            <a:ext cx="6552728" cy="3908762"/>
          </a:xfrm>
          <a:prstGeom prst="rect">
            <a:avLst/>
          </a:prstGeom>
        </p:spPr>
        <p:txBody>
          <a:bodyPr wrap="square">
            <a:spAutoFit/>
          </a:bodyPr>
          <a:lstStyle/>
          <a:p>
            <a:endParaRPr lang="fr-FR" b="1" dirty="0"/>
          </a:p>
          <a:p>
            <a:endParaRPr lang="fr-FR" b="1" dirty="0"/>
          </a:p>
          <a:p>
            <a:pPr algn="just"/>
            <a:r>
              <a:rPr lang="fr-FR" dirty="0"/>
              <a:t>Le modèle permet de créer un ensemble d'objets de modélisation (Variables, contraintes,…) et plus généralement l’état du CSP (recherche,…)</a:t>
            </a:r>
          </a:p>
          <a:p>
            <a:pPr algn="just"/>
            <a:endParaRPr lang="fr-FR" dirty="0"/>
          </a:p>
          <a:p>
            <a:pPr algn="just"/>
            <a:r>
              <a:rPr lang="fr-FR" dirty="0"/>
              <a:t>Un modèle est une instance de la classe</a:t>
            </a:r>
            <a:r>
              <a:rPr lang="fr-FR" b="1" dirty="0"/>
              <a:t> </a:t>
            </a:r>
            <a:r>
              <a:rPr lang="fr-FR" b="1" dirty="0" err="1"/>
              <a:t>IloModel</a:t>
            </a:r>
            <a:endParaRPr lang="fr-FR" b="1" dirty="0"/>
          </a:p>
          <a:p>
            <a:pPr algn="just"/>
            <a:endParaRPr lang="fr-FR" dirty="0"/>
          </a:p>
          <a:p>
            <a:pPr algn="just"/>
            <a:r>
              <a:rPr lang="fr-FR" dirty="0"/>
              <a:t>Pour créer un objet de modélisation nommé </a:t>
            </a:r>
            <a:r>
              <a:rPr lang="fr-FR" b="1" i="1" dirty="0"/>
              <a:t>model</a:t>
            </a:r>
            <a:r>
              <a:rPr lang="fr-FR" dirty="0"/>
              <a:t> dans un environnement existant nommé</a:t>
            </a:r>
            <a:r>
              <a:rPr lang="fr-FR" i="1" dirty="0"/>
              <a:t> </a:t>
            </a:r>
            <a:r>
              <a:rPr lang="fr-FR" b="1" i="1" dirty="0" err="1"/>
              <a:t>env</a:t>
            </a:r>
            <a:r>
              <a:rPr lang="fr-FR" dirty="0"/>
              <a:t> la syntaxe est :</a:t>
            </a:r>
          </a:p>
          <a:p>
            <a:endParaRPr lang="fr-FR" dirty="0"/>
          </a:p>
          <a:p>
            <a:r>
              <a:rPr lang="fr-FR" sz="1400" dirty="0" err="1">
                <a:latin typeface="Consolas"/>
              </a:rPr>
              <a:t>IloModel</a:t>
            </a:r>
            <a:r>
              <a:rPr lang="fr-FR" sz="1400" dirty="0">
                <a:latin typeface="Consolas"/>
              </a:rPr>
              <a:t> model(</a:t>
            </a:r>
            <a:r>
              <a:rPr lang="fr-FR" sz="1400" dirty="0" err="1">
                <a:latin typeface="Consolas"/>
              </a:rPr>
              <a:t>env</a:t>
            </a:r>
            <a:r>
              <a:rPr lang="fr-FR" sz="1400" dirty="0">
                <a:latin typeface="Consolas"/>
              </a:rPr>
              <a:t>);</a:t>
            </a:r>
          </a:p>
          <a:p>
            <a:endParaRPr lang="fr-FR" dirty="0"/>
          </a:p>
          <a:p>
            <a:endParaRPr lang="fr-FR" dirty="0"/>
          </a:p>
        </p:txBody>
      </p:sp>
      <p:sp>
        <p:nvSpPr>
          <p:cNvPr id="46" name="Rectangle 45"/>
          <p:cNvSpPr/>
          <p:nvPr/>
        </p:nvSpPr>
        <p:spPr>
          <a:xfrm>
            <a:off x="1041182" y="3954388"/>
            <a:ext cx="6483146" cy="2880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F1E29388-C2A6-42F4-8376-DF2F821CBB61}" type="slidenum">
              <a:rPr lang="fr-FR" smtClean="0"/>
              <a:t>105</a:t>
            </a:fld>
            <a:endParaRPr lang="fr-FR"/>
          </a:p>
        </p:txBody>
      </p:sp>
      <p:sp>
        <p:nvSpPr>
          <p:cNvPr id="47" name="Rectangle 46"/>
          <p:cNvSpPr/>
          <p:nvPr/>
        </p:nvSpPr>
        <p:spPr>
          <a:xfrm>
            <a:off x="0" y="0"/>
            <a:ext cx="6033126" cy="461665"/>
          </a:xfrm>
          <a:prstGeom prst="rect">
            <a:avLst/>
          </a:prstGeom>
        </p:spPr>
        <p:txBody>
          <a:bodyPr wrap="none">
            <a:spAutoFit/>
          </a:bodyPr>
          <a:lstStyle/>
          <a:p>
            <a:r>
              <a:rPr lang="fr-FR" sz="2400" b="1" dirty="0"/>
              <a:t>3 – Modélisation et Résolution d’un problème</a:t>
            </a:r>
          </a:p>
        </p:txBody>
      </p:sp>
      <p:sp>
        <p:nvSpPr>
          <p:cNvPr id="48" name="Rectangle 47"/>
          <p:cNvSpPr/>
          <p:nvPr/>
        </p:nvSpPr>
        <p:spPr>
          <a:xfrm>
            <a:off x="101724" y="461665"/>
            <a:ext cx="6270476" cy="400110"/>
          </a:xfrm>
          <a:prstGeom prst="rect">
            <a:avLst/>
          </a:prstGeom>
        </p:spPr>
        <p:txBody>
          <a:bodyPr wrap="square">
            <a:spAutoFit/>
          </a:bodyPr>
          <a:lstStyle/>
          <a:p>
            <a:r>
              <a:rPr lang="fr-FR" sz="2000" b="1" dirty="0">
                <a:solidFill>
                  <a:schemeClr val="tx2">
                    <a:lumMod val="60000"/>
                    <a:lumOff val="40000"/>
                  </a:schemeClr>
                </a:solidFill>
              </a:rPr>
              <a:t>Création d'un modèle</a:t>
            </a:r>
          </a:p>
        </p:txBody>
      </p:sp>
    </p:spTree>
    <p:extLst>
      <p:ext uri="{BB962C8B-B14F-4D97-AF65-F5344CB8AC3E}">
        <p14:creationId xmlns:p14="http://schemas.microsoft.com/office/powerpoint/2010/main" val="35342050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971600" y="908720"/>
            <a:ext cx="6552728" cy="5016758"/>
          </a:xfrm>
          <a:prstGeom prst="rect">
            <a:avLst/>
          </a:prstGeom>
          <a:noFill/>
        </p:spPr>
        <p:txBody>
          <a:bodyPr wrap="square">
            <a:spAutoFit/>
          </a:bodyPr>
          <a:lstStyle/>
          <a:p>
            <a:endParaRPr lang="fr-FR" b="1" dirty="0"/>
          </a:p>
          <a:p>
            <a:pPr algn="just"/>
            <a:r>
              <a:rPr lang="fr-FR" dirty="0"/>
              <a:t>Les variables de décision se créent en tant qu'objets de classe </a:t>
            </a:r>
            <a:r>
              <a:rPr lang="fr-FR" b="1" dirty="0" err="1"/>
              <a:t>IloNumVar</a:t>
            </a:r>
            <a:endParaRPr lang="fr-FR" dirty="0"/>
          </a:p>
          <a:p>
            <a:endParaRPr lang="fr-FR" dirty="0"/>
          </a:p>
          <a:p>
            <a:r>
              <a:rPr lang="fr-FR" sz="1400" dirty="0" err="1">
                <a:latin typeface="Consolas"/>
              </a:rPr>
              <a:t>IloNumVar</a:t>
            </a:r>
            <a:r>
              <a:rPr lang="fr-FR" sz="1400" dirty="0">
                <a:latin typeface="Consolas"/>
              </a:rPr>
              <a:t> x1(</a:t>
            </a:r>
            <a:r>
              <a:rPr lang="fr-FR" sz="1400" b="1" dirty="0" err="1">
                <a:latin typeface="Consolas"/>
              </a:rPr>
              <a:t>env</a:t>
            </a:r>
            <a:r>
              <a:rPr lang="fr-FR" sz="1400" dirty="0">
                <a:latin typeface="Consolas"/>
              </a:rPr>
              <a:t>, lb= </a:t>
            </a:r>
            <a:r>
              <a:rPr lang="fr-FR" sz="1400" b="1" dirty="0">
                <a:latin typeface="Consolas"/>
              </a:rPr>
              <a:t>0</a:t>
            </a:r>
            <a:r>
              <a:rPr lang="fr-FR" sz="1400" dirty="0">
                <a:latin typeface="Consolas"/>
              </a:rPr>
              <a:t>, </a:t>
            </a:r>
            <a:r>
              <a:rPr lang="fr-FR" sz="1400" dirty="0" err="1">
                <a:latin typeface="Consolas"/>
              </a:rPr>
              <a:t>ub</a:t>
            </a:r>
            <a:r>
              <a:rPr lang="fr-FR" sz="1400" dirty="0">
                <a:latin typeface="Consolas"/>
              </a:rPr>
              <a:t> = </a:t>
            </a:r>
            <a:r>
              <a:rPr lang="fr-FR" sz="1400" b="1" dirty="0">
                <a:latin typeface="Consolas"/>
              </a:rPr>
              <a:t>40</a:t>
            </a:r>
            <a:r>
              <a:rPr lang="fr-FR" sz="1400" dirty="0">
                <a:latin typeface="Consolas"/>
              </a:rPr>
              <a:t>);</a:t>
            </a:r>
          </a:p>
          <a:p>
            <a:endParaRPr lang="fr-FR" dirty="0"/>
          </a:p>
          <a:p>
            <a:pPr algn="just"/>
            <a:r>
              <a:rPr lang="fr-FR" dirty="0"/>
              <a:t>Le premier paramètre de la classe est toujours l’environnement.</a:t>
            </a:r>
          </a:p>
          <a:p>
            <a:pPr algn="just"/>
            <a:r>
              <a:rPr lang="fr-FR" dirty="0"/>
              <a:t>Le deuxième et troisième paramètre sont les bornes inférieures et supérieure</a:t>
            </a:r>
          </a:p>
          <a:p>
            <a:pPr algn="just"/>
            <a:endParaRPr lang="fr-FR" dirty="0"/>
          </a:p>
          <a:p>
            <a:pPr algn="just"/>
            <a:r>
              <a:rPr lang="fr-FR" dirty="0"/>
              <a:t>Cette définition crée la variable de décision </a:t>
            </a:r>
            <a:r>
              <a:rPr lang="fr-FR" b="1" dirty="0"/>
              <a:t>réelle</a:t>
            </a:r>
            <a:r>
              <a:rPr lang="fr-FR" dirty="0"/>
              <a:t> </a:t>
            </a:r>
            <a:r>
              <a:rPr lang="fr-FR" sz="1400" dirty="0">
                <a:latin typeface="Consolas"/>
              </a:rPr>
              <a:t>x1</a:t>
            </a:r>
            <a:r>
              <a:rPr lang="fr-FR" dirty="0"/>
              <a:t> dont le domaine de définition est [0, 40].</a:t>
            </a:r>
          </a:p>
          <a:p>
            <a:pPr algn="just"/>
            <a:endParaRPr lang="fr-FR" dirty="0"/>
          </a:p>
          <a:p>
            <a:pPr algn="just"/>
            <a:r>
              <a:rPr lang="fr-FR" dirty="0"/>
              <a:t>Les variables de décision de nombres entiers sont des objets de la classe </a:t>
            </a:r>
            <a:r>
              <a:rPr lang="fr-FR" b="1" dirty="0" err="1"/>
              <a:t>IloIntVar</a:t>
            </a:r>
            <a:endParaRPr lang="fr-FR" dirty="0"/>
          </a:p>
          <a:p>
            <a:pPr algn="just"/>
            <a:endParaRPr lang="fr-FR" dirty="0"/>
          </a:p>
          <a:p>
            <a:pPr algn="just"/>
            <a:r>
              <a:rPr lang="fr-FR" dirty="0"/>
              <a:t>Par défaut </a:t>
            </a:r>
            <a:r>
              <a:rPr lang="fr-FR" sz="1400" dirty="0" err="1">
                <a:latin typeface="Consolas"/>
              </a:rPr>
              <a:t>IloIntVar</a:t>
            </a:r>
            <a:r>
              <a:rPr lang="fr-FR" sz="1400" dirty="0">
                <a:latin typeface="Consolas"/>
              </a:rPr>
              <a:t> x1(</a:t>
            </a:r>
            <a:r>
              <a:rPr lang="fr-FR" sz="1400" dirty="0" err="1">
                <a:latin typeface="Consolas"/>
              </a:rPr>
              <a:t>env</a:t>
            </a:r>
            <a:r>
              <a:rPr lang="fr-FR" sz="1400" dirty="0">
                <a:latin typeface="Consolas"/>
              </a:rPr>
              <a:t>) </a:t>
            </a:r>
            <a:r>
              <a:rPr lang="fr-FR" dirty="0"/>
              <a:t>est un entier dont la limite </a:t>
            </a:r>
            <a:r>
              <a:rPr lang="fr-FR" i="1" dirty="0" err="1"/>
              <a:t>inf</a:t>
            </a:r>
            <a:r>
              <a:rPr lang="fr-FR" dirty="0"/>
              <a:t> est 0 et la limite </a:t>
            </a:r>
            <a:r>
              <a:rPr lang="fr-FR" i="1" dirty="0"/>
              <a:t>sup </a:t>
            </a:r>
            <a:r>
              <a:rPr lang="fr-FR" dirty="0"/>
              <a:t>le plus grand entier positif possible sur la plateforme</a:t>
            </a:r>
          </a:p>
        </p:txBody>
      </p:sp>
      <p:sp>
        <p:nvSpPr>
          <p:cNvPr id="5" name="Rectangle 4"/>
          <p:cNvSpPr/>
          <p:nvPr/>
        </p:nvSpPr>
        <p:spPr>
          <a:xfrm>
            <a:off x="971600" y="2037988"/>
            <a:ext cx="6483146" cy="2880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F1E29388-C2A6-42F4-8376-DF2F821CBB61}" type="slidenum">
              <a:rPr lang="fr-FR" smtClean="0"/>
              <a:t>106</a:t>
            </a:fld>
            <a:endParaRPr lang="fr-FR"/>
          </a:p>
        </p:txBody>
      </p:sp>
      <p:sp>
        <p:nvSpPr>
          <p:cNvPr id="8" name="Rectangle 7"/>
          <p:cNvSpPr/>
          <p:nvPr/>
        </p:nvSpPr>
        <p:spPr>
          <a:xfrm>
            <a:off x="0" y="0"/>
            <a:ext cx="6033126" cy="461665"/>
          </a:xfrm>
          <a:prstGeom prst="rect">
            <a:avLst/>
          </a:prstGeom>
        </p:spPr>
        <p:txBody>
          <a:bodyPr wrap="none">
            <a:spAutoFit/>
          </a:bodyPr>
          <a:lstStyle/>
          <a:p>
            <a:r>
              <a:rPr lang="fr-FR" sz="2400" b="1" dirty="0"/>
              <a:t>3 – Modélisation et Résolution d’un problème</a:t>
            </a:r>
          </a:p>
        </p:txBody>
      </p:sp>
      <p:sp>
        <p:nvSpPr>
          <p:cNvPr id="9" name="Rectangle 8"/>
          <p:cNvSpPr/>
          <p:nvPr/>
        </p:nvSpPr>
        <p:spPr>
          <a:xfrm>
            <a:off x="101724" y="461665"/>
            <a:ext cx="6270476" cy="400110"/>
          </a:xfrm>
          <a:prstGeom prst="rect">
            <a:avLst/>
          </a:prstGeom>
        </p:spPr>
        <p:txBody>
          <a:bodyPr wrap="square">
            <a:spAutoFit/>
          </a:bodyPr>
          <a:lstStyle/>
          <a:p>
            <a:r>
              <a:rPr lang="fr-FR" sz="2000" b="1" dirty="0">
                <a:solidFill>
                  <a:schemeClr val="tx2">
                    <a:lumMod val="60000"/>
                    <a:lumOff val="40000"/>
                  </a:schemeClr>
                </a:solidFill>
              </a:rPr>
              <a:t>Déclaration des variables de décision </a:t>
            </a:r>
          </a:p>
        </p:txBody>
      </p:sp>
      <p:sp>
        <p:nvSpPr>
          <p:cNvPr id="3" name="ZoneTexte 2">
            <a:extLst>
              <a:ext uri="{FF2B5EF4-FFF2-40B4-BE49-F238E27FC236}">
                <a16:creationId xmlns:a16="http://schemas.microsoft.com/office/drawing/2014/main" id="{A87D63D0-A109-43CD-835C-C23D51D40663}"/>
              </a:ext>
            </a:extLst>
          </p:cNvPr>
          <p:cNvSpPr txBox="1"/>
          <p:nvPr/>
        </p:nvSpPr>
        <p:spPr>
          <a:xfrm>
            <a:off x="971600" y="6275599"/>
            <a:ext cx="3096344" cy="461665"/>
          </a:xfrm>
          <a:prstGeom prst="rect">
            <a:avLst/>
          </a:prstGeom>
          <a:noFill/>
        </p:spPr>
        <p:txBody>
          <a:bodyPr wrap="square" rtlCol="0">
            <a:spAutoFit/>
          </a:bodyPr>
          <a:lstStyle/>
          <a:p>
            <a:r>
              <a:rPr lang="fr-FR" sz="1200" i="1" dirty="0"/>
              <a:t>Lb : </a:t>
            </a:r>
            <a:r>
              <a:rPr lang="fr-FR" sz="1200" i="1" dirty="0" err="1"/>
              <a:t>lower</a:t>
            </a:r>
            <a:r>
              <a:rPr lang="fr-FR" sz="1200" i="1" dirty="0"/>
              <a:t> </a:t>
            </a:r>
            <a:r>
              <a:rPr lang="fr-FR" sz="1200" i="1" dirty="0" err="1"/>
              <a:t>bound</a:t>
            </a:r>
            <a:endParaRPr lang="fr-FR" sz="1200" i="1" dirty="0"/>
          </a:p>
          <a:p>
            <a:r>
              <a:rPr lang="fr-FR" sz="1200" i="1" dirty="0"/>
              <a:t>Ub : </a:t>
            </a:r>
            <a:r>
              <a:rPr lang="fr-FR" sz="1200" i="1" dirty="0" err="1"/>
              <a:t>upper</a:t>
            </a:r>
            <a:r>
              <a:rPr lang="fr-FR" sz="1200" i="1" dirty="0"/>
              <a:t> </a:t>
            </a:r>
            <a:r>
              <a:rPr lang="fr-FR" sz="1200" i="1" dirty="0" err="1"/>
              <a:t>bound</a:t>
            </a:r>
            <a:endParaRPr lang="fr-FR" sz="1200" i="1" dirty="0"/>
          </a:p>
        </p:txBody>
      </p:sp>
    </p:spTree>
    <p:extLst>
      <p:ext uri="{BB962C8B-B14F-4D97-AF65-F5344CB8AC3E}">
        <p14:creationId xmlns:p14="http://schemas.microsoft.com/office/powerpoint/2010/main" val="424689203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971600" y="836712"/>
            <a:ext cx="6552728" cy="4739759"/>
          </a:xfrm>
          <a:prstGeom prst="rect">
            <a:avLst/>
          </a:prstGeom>
          <a:noFill/>
        </p:spPr>
        <p:txBody>
          <a:bodyPr wrap="square">
            <a:spAutoFit/>
          </a:bodyPr>
          <a:lstStyle/>
          <a:p>
            <a:endParaRPr lang="fr-FR" b="1" dirty="0"/>
          </a:p>
          <a:p>
            <a:r>
              <a:rPr lang="fr-FR" dirty="0"/>
              <a:t>Pour ajouter des contraintes au modèle, on utilise la fonction membre </a:t>
            </a:r>
            <a:r>
              <a:rPr lang="fr-FR" b="1" dirty="0" err="1"/>
              <a:t>IloModel</a:t>
            </a:r>
            <a:r>
              <a:rPr lang="fr-FR" b="1" dirty="0"/>
              <a:t>::</a:t>
            </a:r>
            <a:r>
              <a:rPr lang="fr-FR" b="1" dirty="0" err="1"/>
              <a:t>add</a:t>
            </a:r>
            <a:r>
              <a:rPr lang="fr-FR" dirty="0"/>
              <a:t> </a:t>
            </a:r>
          </a:p>
          <a:p>
            <a:endParaRPr lang="fr-FR" dirty="0"/>
          </a:p>
          <a:p>
            <a:r>
              <a:rPr lang="fr-FR" dirty="0"/>
              <a:t>Une contrainte est ajoutée au modèle nommé </a:t>
            </a:r>
            <a:r>
              <a:rPr lang="fr-FR" b="1" dirty="0"/>
              <a:t>model</a:t>
            </a:r>
            <a:r>
              <a:rPr lang="fr-FR" dirty="0"/>
              <a:t> avec la méthode </a:t>
            </a:r>
            <a:r>
              <a:rPr lang="fr-FR" b="1" dirty="0" err="1"/>
              <a:t>add</a:t>
            </a:r>
            <a:r>
              <a:rPr lang="fr-FR" b="1" dirty="0"/>
              <a:t>() </a:t>
            </a:r>
            <a:r>
              <a:rPr lang="fr-FR" dirty="0"/>
              <a:t>:</a:t>
            </a:r>
          </a:p>
          <a:p>
            <a:endParaRPr lang="fr-FR" dirty="0"/>
          </a:p>
          <a:p>
            <a:r>
              <a:rPr lang="fr-FR" sz="1400" dirty="0" err="1">
                <a:latin typeface="Consolas"/>
              </a:rPr>
              <a:t>model.add</a:t>
            </a:r>
            <a:r>
              <a:rPr lang="fr-FR" sz="1400" dirty="0">
                <a:latin typeface="Consolas"/>
              </a:rPr>
              <a:t>(x1==0) ;</a:t>
            </a:r>
          </a:p>
          <a:p>
            <a:endParaRPr lang="fr-FR" dirty="0"/>
          </a:p>
          <a:p>
            <a:r>
              <a:rPr lang="fr-FR" dirty="0" err="1"/>
              <a:t>Ilog</a:t>
            </a:r>
            <a:r>
              <a:rPr lang="fr-FR" dirty="0"/>
              <a:t> permet d’ exprimer les contraintes en utilisant les opérateurs:</a:t>
            </a:r>
          </a:p>
          <a:p>
            <a:endParaRPr lang="fr-FR" dirty="0"/>
          </a:p>
          <a:p>
            <a:r>
              <a:rPr lang="fr-FR" sz="1400" dirty="0">
                <a:latin typeface="Consolas"/>
              </a:rPr>
              <a:t>== </a:t>
            </a:r>
            <a:r>
              <a:rPr lang="fr-FR" dirty="0"/>
              <a:t>égalité</a:t>
            </a:r>
          </a:p>
          <a:p>
            <a:r>
              <a:rPr lang="fr-FR" sz="1400" dirty="0">
                <a:latin typeface="Consolas"/>
              </a:rPr>
              <a:t>!=</a:t>
            </a:r>
            <a:r>
              <a:rPr lang="fr-FR" dirty="0"/>
              <a:t>  différent</a:t>
            </a:r>
          </a:p>
          <a:p>
            <a:r>
              <a:rPr lang="fr-FR" sz="1400" dirty="0">
                <a:latin typeface="Consolas"/>
              </a:rPr>
              <a:t>&lt;=</a:t>
            </a:r>
            <a:r>
              <a:rPr lang="fr-FR" dirty="0"/>
              <a:t>  inférieur ou égal</a:t>
            </a:r>
          </a:p>
          <a:p>
            <a:r>
              <a:rPr lang="fr-FR" sz="1400" dirty="0">
                <a:latin typeface="Consolas"/>
              </a:rPr>
              <a:t>&gt;= </a:t>
            </a:r>
            <a:r>
              <a:rPr lang="fr-FR" dirty="0"/>
              <a:t>supérieur ou égal</a:t>
            </a:r>
          </a:p>
          <a:p>
            <a:r>
              <a:rPr lang="fr-FR" sz="1400" dirty="0">
                <a:latin typeface="Consolas"/>
              </a:rPr>
              <a:t>&lt;</a:t>
            </a:r>
            <a:r>
              <a:rPr lang="fr-FR" dirty="0"/>
              <a:t>    inférieur</a:t>
            </a:r>
          </a:p>
          <a:p>
            <a:r>
              <a:rPr lang="fr-FR" sz="1400" dirty="0">
                <a:latin typeface="Consolas"/>
              </a:rPr>
              <a:t>&gt;</a:t>
            </a:r>
            <a:r>
              <a:rPr lang="fr-FR" dirty="0"/>
              <a:t>    supérieur</a:t>
            </a:r>
          </a:p>
        </p:txBody>
      </p:sp>
      <p:sp>
        <p:nvSpPr>
          <p:cNvPr id="5" name="Rectangle 4"/>
          <p:cNvSpPr/>
          <p:nvPr/>
        </p:nvSpPr>
        <p:spPr>
          <a:xfrm>
            <a:off x="971600" y="2780928"/>
            <a:ext cx="6483146" cy="31683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F1E29388-C2A6-42F4-8376-DF2F821CBB61}" type="slidenum">
              <a:rPr lang="fr-FR" smtClean="0"/>
              <a:t>107</a:t>
            </a:fld>
            <a:endParaRPr lang="fr-FR"/>
          </a:p>
        </p:txBody>
      </p:sp>
      <p:sp>
        <p:nvSpPr>
          <p:cNvPr id="8" name="Rectangle 7"/>
          <p:cNvSpPr/>
          <p:nvPr/>
        </p:nvSpPr>
        <p:spPr>
          <a:xfrm>
            <a:off x="0" y="0"/>
            <a:ext cx="6033126" cy="461665"/>
          </a:xfrm>
          <a:prstGeom prst="rect">
            <a:avLst/>
          </a:prstGeom>
        </p:spPr>
        <p:txBody>
          <a:bodyPr wrap="none">
            <a:spAutoFit/>
          </a:bodyPr>
          <a:lstStyle/>
          <a:p>
            <a:r>
              <a:rPr lang="fr-FR" sz="2400" b="1" dirty="0"/>
              <a:t>3 – Modélisation et Résolution d’un problème</a:t>
            </a:r>
          </a:p>
        </p:txBody>
      </p:sp>
      <p:sp>
        <p:nvSpPr>
          <p:cNvPr id="9" name="Rectangle 8"/>
          <p:cNvSpPr/>
          <p:nvPr/>
        </p:nvSpPr>
        <p:spPr>
          <a:xfrm>
            <a:off x="101724" y="461665"/>
            <a:ext cx="6270476" cy="400110"/>
          </a:xfrm>
          <a:prstGeom prst="rect">
            <a:avLst/>
          </a:prstGeom>
        </p:spPr>
        <p:txBody>
          <a:bodyPr wrap="square">
            <a:spAutoFit/>
          </a:bodyPr>
          <a:lstStyle/>
          <a:p>
            <a:r>
              <a:rPr lang="fr-FR" sz="2000" b="1" dirty="0">
                <a:solidFill>
                  <a:schemeClr val="tx2">
                    <a:lumMod val="60000"/>
                    <a:lumOff val="40000"/>
                  </a:schemeClr>
                </a:solidFill>
              </a:rPr>
              <a:t>Expression des contraintes  </a:t>
            </a:r>
          </a:p>
        </p:txBody>
      </p:sp>
      <p:sp>
        <p:nvSpPr>
          <p:cNvPr id="3" name="Rectangle 2">
            <a:extLst>
              <a:ext uri="{FF2B5EF4-FFF2-40B4-BE49-F238E27FC236}">
                <a16:creationId xmlns:a16="http://schemas.microsoft.com/office/drawing/2014/main" id="{53E32432-B2E4-4845-A708-07651FCEB933}"/>
              </a:ext>
            </a:extLst>
          </p:cNvPr>
          <p:cNvSpPr/>
          <p:nvPr/>
        </p:nvSpPr>
        <p:spPr>
          <a:xfrm>
            <a:off x="93326" y="5615495"/>
            <a:ext cx="8637464" cy="1200329"/>
          </a:xfrm>
          <a:prstGeom prst="rect">
            <a:avLst/>
          </a:prstGeom>
        </p:spPr>
        <p:txBody>
          <a:bodyPr wrap="square">
            <a:spAutoFit/>
          </a:bodyPr>
          <a:lstStyle/>
          <a:p>
            <a:r>
              <a:rPr lang="fr-FR" dirty="0"/>
              <a:t>On pourra aussi exprimé les principales fonctions mathématiques en utilisant les fonctions disponibles dans la librairies :</a:t>
            </a:r>
          </a:p>
          <a:p>
            <a:r>
              <a:rPr lang="fr-FR" dirty="0" err="1"/>
              <a:t>IloPower</a:t>
            </a:r>
            <a:r>
              <a:rPr lang="fr-FR" dirty="0"/>
              <a:t>(variables, puissance)-&gt; fonction puissance; </a:t>
            </a:r>
            <a:r>
              <a:rPr lang="fr-FR" dirty="0" err="1"/>
              <a:t>IloLog</a:t>
            </a:r>
            <a:r>
              <a:rPr lang="fr-FR" dirty="0"/>
              <a:t>(expression)-&gt; fonction LN</a:t>
            </a:r>
          </a:p>
          <a:p>
            <a:r>
              <a:rPr lang="fr-FR" dirty="0"/>
              <a:t>…</a:t>
            </a:r>
          </a:p>
        </p:txBody>
      </p:sp>
    </p:spTree>
    <p:extLst>
      <p:ext uri="{BB962C8B-B14F-4D97-AF65-F5344CB8AC3E}">
        <p14:creationId xmlns:p14="http://schemas.microsoft.com/office/powerpoint/2010/main" val="326664380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971600" y="1196752"/>
            <a:ext cx="6552728" cy="3662541"/>
          </a:xfrm>
          <a:prstGeom prst="rect">
            <a:avLst/>
          </a:prstGeom>
          <a:noFill/>
        </p:spPr>
        <p:txBody>
          <a:bodyPr wrap="square">
            <a:spAutoFit/>
          </a:bodyPr>
          <a:lstStyle/>
          <a:p>
            <a:endParaRPr lang="fr-FR" b="1" dirty="0"/>
          </a:p>
          <a:p>
            <a:endParaRPr lang="fr-FR" b="1" dirty="0"/>
          </a:p>
          <a:p>
            <a:r>
              <a:rPr lang="fr-FR" dirty="0"/>
              <a:t>Les Paramètres et constantes du modèle sont des objets de la classe </a:t>
            </a:r>
            <a:r>
              <a:rPr lang="fr-FR" b="1" dirty="0" err="1"/>
              <a:t>IloInt</a:t>
            </a:r>
            <a:r>
              <a:rPr lang="fr-FR" b="1" dirty="0"/>
              <a:t> </a:t>
            </a:r>
            <a:r>
              <a:rPr lang="fr-FR" dirty="0"/>
              <a:t>(nombres entier) et </a:t>
            </a:r>
            <a:r>
              <a:rPr lang="fr-FR" b="1" dirty="0" err="1"/>
              <a:t>IloNum</a:t>
            </a:r>
            <a:r>
              <a:rPr lang="fr-FR" b="1" dirty="0"/>
              <a:t> </a:t>
            </a:r>
            <a:r>
              <a:rPr lang="fr-FR" dirty="0"/>
              <a:t>(nombres réels).</a:t>
            </a:r>
          </a:p>
          <a:p>
            <a:endParaRPr lang="fr-FR" dirty="0"/>
          </a:p>
          <a:p>
            <a:r>
              <a:rPr lang="fr-FR" dirty="0"/>
              <a:t>Ex:</a:t>
            </a:r>
          </a:p>
          <a:p>
            <a:endParaRPr lang="fr-FR" dirty="0"/>
          </a:p>
          <a:p>
            <a:r>
              <a:rPr lang="fr-FR" sz="1400" dirty="0" err="1">
                <a:latin typeface="Consolas"/>
              </a:rPr>
              <a:t>IloInt</a:t>
            </a:r>
            <a:r>
              <a:rPr lang="fr-FR" sz="1400" dirty="0">
                <a:latin typeface="Consolas"/>
              </a:rPr>
              <a:t> i=0;</a:t>
            </a:r>
          </a:p>
          <a:p>
            <a:endParaRPr lang="fr-FR" sz="1400" dirty="0">
              <a:latin typeface="Consolas"/>
            </a:endParaRPr>
          </a:p>
          <a:p>
            <a:r>
              <a:rPr lang="fr-FR" sz="1400" dirty="0" err="1">
                <a:latin typeface="Consolas"/>
              </a:rPr>
              <a:t>IloNum</a:t>
            </a:r>
            <a:r>
              <a:rPr lang="fr-FR" sz="1400" dirty="0">
                <a:latin typeface="Consolas"/>
              </a:rPr>
              <a:t> Pi=3.14;  On pourra </a:t>
            </a:r>
            <a:r>
              <a:rPr lang="fr-FR" sz="1400" dirty="0" err="1">
                <a:latin typeface="Consolas"/>
              </a:rPr>
              <a:t>utliser</a:t>
            </a:r>
            <a:r>
              <a:rPr lang="fr-FR" sz="1400" dirty="0">
                <a:latin typeface="Consolas"/>
              </a:rPr>
              <a:t> </a:t>
            </a:r>
            <a:r>
              <a:rPr lang="fr-FR" sz="1400" dirty="0" err="1">
                <a:latin typeface="Consolas"/>
              </a:rPr>
              <a:t>IloPi</a:t>
            </a:r>
            <a:r>
              <a:rPr lang="fr-FR" sz="1400" dirty="0">
                <a:latin typeface="Consolas"/>
              </a:rPr>
              <a:t>() </a:t>
            </a:r>
          </a:p>
          <a:p>
            <a:endParaRPr lang="fr-FR" sz="1400" dirty="0">
              <a:latin typeface="Consolas"/>
            </a:endParaRPr>
          </a:p>
          <a:p>
            <a:endParaRPr lang="fr-FR" sz="1400" dirty="0">
              <a:latin typeface="Consolas"/>
            </a:endParaRPr>
          </a:p>
          <a:p>
            <a:endParaRPr lang="fr-FR" dirty="0"/>
          </a:p>
          <a:p>
            <a:endParaRPr lang="fr-FR" dirty="0"/>
          </a:p>
        </p:txBody>
      </p:sp>
      <p:sp>
        <p:nvSpPr>
          <p:cNvPr id="2" name="Espace réservé du numéro de diapositive 1"/>
          <p:cNvSpPr>
            <a:spLocks noGrp="1"/>
          </p:cNvSpPr>
          <p:nvPr>
            <p:ph type="sldNum" sz="quarter" idx="12"/>
          </p:nvPr>
        </p:nvSpPr>
        <p:spPr/>
        <p:txBody>
          <a:bodyPr/>
          <a:lstStyle/>
          <a:p>
            <a:fld id="{F1E29388-C2A6-42F4-8376-DF2F821CBB61}" type="slidenum">
              <a:rPr lang="fr-FR" smtClean="0"/>
              <a:t>108</a:t>
            </a:fld>
            <a:endParaRPr lang="fr-FR"/>
          </a:p>
        </p:txBody>
      </p:sp>
      <p:sp>
        <p:nvSpPr>
          <p:cNvPr id="8" name="Rectangle 7"/>
          <p:cNvSpPr/>
          <p:nvPr/>
        </p:nvSpPr>
        <p:spPr>
          <a:xfrm>
            <a:off x="0" y="0"/>
            <a:ext cx="6033126" cy="461665"/>
          </a:xfrm>
          <a:prstGeom prst="rect">
            <a:avLst/>
          </a:prstGeom>
        </p:spPr>
        <p:txBody>
          <a:bodyPr wrap="none">
            <a:spAutoFit/>
          </a:bodyPr>
          <a:lstStyle/>
          <a:p>
            <a:r>
              <a:rPr lang="fr-FR" sz="2400" b="1" dirty="0"/>
              <a:t>3 – Modélisation et Résolution d’un problème</a:t>
            </a:r>
          </a:p>
        </p:txBody>
      </p:sp>
      <p:sp>
        <p:nvSpPr>
          <p:cNvPr id="9" name="Rectangle 8"/>
          <p:cNvSpPr/>
          <p:nvPr/>
        </p:nvSpPr>
        <p:spPr>
          <a:xfrm>
            <a:off x="101724" y="461665"/>
            <a:ext cx="6270476" cy="400110"/>
          </a:xfrm>
          <a:prstGeom prst="rect">
            <a:avLst/>
          </a:prstGeom>
        </p:spPr>
        <p:txBody>
          <a:bodyPr wrap="square">
            <a:spAutoFit/>
          </a:bodyPr>
          <a:lstStyle/>
          <a:p>
            <a:r>
              <a:rPr lang="fr-FR" sz="2000" b="1" dirty="0">
                <a:solidFill>
                  <a:schemeClr val="tx2">
                    <a:lumMod val="60000"/>
                    <a:lumOff val="40000"/>
                  </a:schemeClr>
                </a:solidFill>
              </a:rPr>
              <a:t>Définition des Paramètres et Constantes  </a:t>
            </a:r>
          </a:p>
        </p:txBody>
      </p:sp>
    </p:spTree>
    <p:extLst>
      <p:ext uri="{BB962C8B-B14F-4D97-AF65-F5344CB8AC3E}">
        <p14:creationId xmlns:p14="http://schemas.microsoft.com/office/powerpoint/2010/main" val="163310539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971600" y="1196752"/>
            <a:ext cx="6552728" cy="4562788"/>
          </a:xfrm>
          <a:prstGeom prst="rect">
            <a:avLst/>
          </a:prstGeom>
          <a:noFill/>
        </p:spPr>
        <p:txBody>
          <a:bodyPr wrap="square">
            <a:spAutoFit/>
          </a:bodyPr>
          <a:lstStyle/>
          <a:p>
            <a:endParaRPr lang="fr-FR" b="1" dirty="0"/>
          </a:p>
          <a:p>
            <a:endParaRPr lang="fr-FR" b="1" dirty="0"/>
          </a:p>
          <a:p>
            <a:r>
              <a:rPr lang="fr-FR" dirty="0"/>
              <a:t>Pour résoudre un problème exprimé dans un modèle il faut créer une instance de la classe </a:t>
            </a:r>
            <a:r>
              <a:rPr lang="fr-FR" b="1" dirty="0" err="1"/>
              <a:t>IloSolver</a:t>
            </a:r>
            <a:endParaRPr lang="fr-FR" b="1" dirty="0"/>
          </a:p>
          <a:p>
            <a:endParaRPr lang="fr-FR" dirty="0"/>
          </a:p>
          <a:p>
            <a:pPr algn="just"/>
            <a:r>
              <a:rPr lang="fr-FR" dirty="0"/>
              <a:t>Pour créer un objet « solveur » nommé </a:t>
            </a:r>
            <a:r>
              <a:rPr lang="fr-FR" b="1" i="1" dirty="0" err="1"/>
              <a:t>solver</a:t>
            </a:r>
            <a:r>
              <a:rPr lang="fr-FR" dirty="0"/>
              <a:t> dans un modèle existant nommé</a:t>
            </a:r>
            <a:r>
              <a:rPr lang="fr-FR" i="1" dirty="0"/>
              <a:t> </a:t>
            </a:r>
            <a:r>
              <a:rPr lang="fr-FR" b="1" i="1" dirty="0"/>
              <a:t>model</a:t>
            </a:r>
            <a:r>
              <a:rPr lang="fr-FR" dirty="0"/>
              <a:t> la syntaxe est :</a:t>
            </a:r>
          </a:p>
          <a:p>
            <a:endParaRPr lang="fr-FR" dirty="0"/>
          </a:p>
          <a:p>
            <a:r>
              <a:rPr lang="fr-FR" sz="1400" dirty="0" err="1">
                <a:latin typeface="Consolas"/>
              </a:rPr>
              <a:t>IloSolver</a:t>
            </a:r>
            <a:r>
              <a:rPr lang="fr-FR" sz="1400" dirty="0">
                <a:latin typeface="Consolas"/>
              </a:rPr>
              <a:t> </a:t>
            </a:r>
            <a:r>
              <a:rPr lang="fr-FR" sz="1400" dirty="0" err="1">
                <a:latin typeface="Consolas"/>
              </a:rPr>
              <a:t>solver</a:t>
            </a:r>
            <a:r>
              <a:rPr lang="fr-FR" sz="1400" dirty="0">
                <a:latin typeface="Consolas"/>
              </a:rPr>
              <a:t>(model); </a:t>
            </a:r>
          </a:p>
          <a:p>
            <a:endParaRPr lang="fr-FR" dirty="0"/>
          </a:p>
          <a:p>
            <a:r>
              <a:rPr lang="fr-FR" dirty="0"/>
              <a:t>Pour lancer la recherche </a:t>
            </a:r>
            <a:r>
              <a:rPr lang="fr-FR" b="1" dirty="0"/>
              <a:t>d’une solution</a:t>
            </a:r>
            <a:r>
              <a:rPr lang="fr-FR" dirty="0"/>
              <a:t>, on utilise la méthode </a:t>
            </a:r>
            <a:r>
              <a:rPr lang="fr-FR" b="1" dirty="0"/>
              <a:t>solve()</a:t>
            </a:r>
            <a:r>
              <a:rPr lang="fr-FR" dirty="0"/>
              <a:t>, la syntaxe utilisée est: </a:t>
            </a:r>
          </a:p>
          <a:p>
            <a:endParaRPr lang="fr-FR" dirty="0"/>
          </a:p>
          <a:p>
            <a:r>
              <a:rPr lang="fr-FR" sz="1400" dirty="0">
                <a:latin typeface="Consolas"/>
              </a:rPr>
              <a:t>If (</a:t>
            </a:r>
            <a:r>
              <a:rPr lang="fr-FR" sz="1400" dirty="0" err="1">
                <a:latin typeface="Consolas"/>
              </a:rPr>
              <a:t>solver.solve</a:t>
            </a:r>
            <a:r>
              <a:rPr lang="fr-FR" sz="1400" dirty="0">
                <a:latin typeface="Consolas"/>
              </a:rPr>
              <a:t>()) </a:t>
            </a:r>
            <a:r>
              <a:rPr lang="fr-FR" sz="1050" dirty="0">
                <a:solidFill>
                  <a:srgbClr val="00B050"/>
                </a:solidFill>
                <a:latin typeface="Consolas"/>
              </a:rPr>
              <a:t>//utilisation d’une stratégie de résolution « GOAL »</a:t>
            </a:r>
          </a:p>
          <a:p>
            <a:r>
              <a:rPr lang="fr-FR" sz="1050" dirty="0">
                <a:solidFill>
                  <a:srgbClr val="00B050"/>
                </a:solidFill>
                <a:latin typeface="Consolas"/>
              </a:rPr>
              <a:t>par défaut</a:t>
            </a:r>
            <a:endParaRPr lang="fr-FR" dirty="0"/>
          </a:p>
          <a:p>
            <a:r>
              <a:rPr lang="fr-FR" dirty="0"/>
              <a:t>La méthode </a:t>
            </a:r>
            <a:r>
              <a:rPr lang="fr-FR" dirty="0" err="1"/>
              <a:t>solve</a:t>
            </a:r>
            <a:r>
              <a:rPr lang="fr-FR" dirty="0"/>
              <a:t>() renvoie un booléen (de type </a:t>
            </a:r>
            <a:r>
              <a:rPr lang="fr-FR" b="1" dirty="0" err="1"/>
              <a:t>IloBool</a:t>
            </a:r>
            <a:r>
              <a:rPr lang="fr-FR" dirty="0"/>
              <a:t>) si une solution est trouvée il renvoie un booléen de type </a:t>
            </a:r>
            <a:r>
              <a:rPr lang="fr-FR" b="1" dirty="0" err="1"/>
              <a:t>IloTrue</a:t>
            </a:r>
            <a:r>
              <a:rPr lang="fr-FR" dirty="0"/>
              <a:t>.</a:t>
            </a:r>
          </a:p>
        </p:txBody>
      </p:sp>
      <p:sp>
        <p:nvSpPr>
          <p:cNvPr id="2" name="Espace réservé du numéro de diapositive 1"/>
          <p:cNvSpPr>
            <a:spLocks noGrp="1"/>
          </p:cNvSpPr>
          <p:nvPr>
            <p:ph type="sldNum" sz="quarter" idx="12"/>
          </p:nvPr>
        </p:nvSpPr>
        <p:spPr/>
        <p:txBody>
          <a:bodyPr/>
          <a:lstStyle/>
          <a:p>
            <a:fld id="{F1E29388-C2A6-42F4-8376-DF2F821CBB61}" type="slidenum">
              <a:rPr lang="fr-FR" smtClean="0"/>
              <a:t>109</a:t>
            </a:fld>
            <a:endParaRPr lang="fr-FR"/>
          </a:p>
        </p:txBody>
      </p:sp>
      <p:sp>
        <p:nvSpPr>
          <p:cNvPr id="8" name="Rectangle 7"/>
          <p:cNvSpPr/>
          <p:nvPr/>
        </p:nvSpPr>
        <p:spPr>
          <a:xfrm>
            <a:off x="971600" y="3400197"/>
            <a:ext cx="6483146" cy="31683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0" y="0"/>
            <a:ext cx="6033126" cy="461665"/>
          </a:xfrm>
          <a:prstGeom prst="rect">
            <a:avLst/>
          </a:prstGeom>
        </p:spPr>
        <p:txBody>
          <a:bodyPr wrap="none">
            <a:spAutoFit/>
          </a:bodyPr>
          <a:lstStyle/>
          <a:p>
            <a:r>
              <a:rPr lang="fr-FR" sz="2400" b="1" dirty="0"/>
              <a:t>3 – Modélisation et Résolution d’un problème</a:t>
            </a:r>
          </a:p>
        </p:txBody>
      </p:sp>
      <p:sp>
        <p:nvSpPr>
          <p:cNvPr id="10" name="Rectangle 9"/>
          <p:cNvSpPr/>
          <p:nvPr/>
        </p:nvSpPr>
        <p:spPr>
          <a:xfrm>
            <a:off x="101724" y="461665"/>
            <a:ext cx="6270476" cy="400110"/>
          </a:xfrm>
          <a:prstGeom prst="rect">
            <a:avLst/>
          </a:prstGeom>
        </p:spPr>
        <p:txBody>
          <a:bodyPr wrap="square">
            <a:spAutoFit/>
          </a:bodyPr>
          <a:lstStyle/>
          <a:p>
            <a:r>
              <a:rPr lang="fr-FR" sz="2000" b="1" dirty="0">
                <a:solidFill>
                  <a:schemeClr val="tx2">
                    <a:lumMod val="60000"/>
                    <a:lumOff val="40000"/>
                  </a:schemeClr>
                </a:solidFill>
              </a:rPr>
              <a:t>Recherche des solutions</a:t>
            </a:r>
          </a:p>
        </p:txBody>
      </p:sp>
    </p:spTree>
    <p:extLst>
      <p:ext uri="{BB962C8B-B14F-4D97-AF65-F5344CB8AC3E}">
        <p14:creationId xmlns:p14="http://schemas.microsoft.com/office/powerpoint/2010/main" val="3947921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1724" y="461665"/>
            <a:ext cx="2885085" cy="400110"/>
          </a:xfrm>
          <a:prstGeom prst="rect">
            <a:avLst/>
          </a:prstGeom>
        </p:spPr>
        <p:txBody>
          <a:bodyPr wrap="none">
            <a:spAutoFit/>
          </a:bodyPr>
          <a:lstStyle/>
          <a:p>
            <a:r>
              <a:rPr lang="fr-FR" sz="2000" b="1" dirty="0">
                <a:solidFill>
                  <a:schemeClr val="tx2">
                    <a:lumMod val="60000"/>
                    <a:lumOff val="40000"/>
                  </a:schemeClr>
                </a:solidFill>
              </a:rPr>
              <a:t>Approches de conception</a:t>
            </a:r>
          </a:p>
        </p:txBody>
      </p:sp>
      <p:sp>
        <p:nvSpPr>
          <p:cNvPr id="6" name="Rectangle 5"/>
          <p:cNvSpPr/>
          <p:nvPr/>
        </p:nvSpPr>
        <p:spPr>
          <a:xfrm>
            <a:off x="0" y="0"/>
            <a:ext cx="7052636" cy="461665"/>
          </a:xfrm>
          <a:prstGeom prst="rect">
            <a:avLst/>
          </a:prstGeom>
        </p:spPr>
        <p:txBody>
          <a:bodyPr wrap="none">
            <a:spAutoFit/>
          </a:bodyPr>
          <a:lstStyle/>
          <a:p>
            <a:r>
              <a:rPr lang="fr-FR" sz="2400" b="1" dirty="0"/>
              <a:t>1 – Le processus de conception d'un produit industriel</a:t>
            </a:r>
          </a:p>
        </p:txBody>
      </p:sp>
      <p:sp>
        <p:nvSpPr>
          <p:cNvPr id="73" name="Rectangle 72"/>
          <p:cNvSpPr/>
          <p:nvPr/>
        </p:nvSpPr>
        <p:spPr>
          <a:xfrm>
            <a:off x="323528" y="1582340"/>
            <a:ext cx="7992888" cy="3693319"/>
          </a:xfrm>
          <a:prstGeom prst="rect">
            <a:avLst/>
          </a:prstGeom>
        </p:spPr>
        <p:txBody>
          <a:bodyPr wrap="square">
            <a:spAutoFit/>
          </a:bodyPr>
          <a:lstStyle/>
          <a:p>
            <a:r>
              <a:rPr lang="fr-FR" dirty="0"/>
              <a:t>2 grandes tendances en termes d’approches de conception </a:t>
            </a:r>
            <a:r>
              <a:rPr lang="fr-FR" sz="1200" i="1" u="sng" dirty="0"/>
              <a:t>[Sor06]</a:t>
            </a:r>
            <a:r>
              <a:rPr lang="fr-FR" dirty="0"/>
              <a:t>:</a:t>
            </a:r>
          </a:p>
          <a:p>
            <a:endParaRPr lang="fr-FR" dirty="0"/>
          </a:p>
          <a:p>
            <a:pPr marL="285750" indent="-285750">
              <a:buFont typeface="Arial" panose="020B0604020202020204" pitchFamily="34" charset="0"/>
              <a:buChar char="•"/>
            </a:pPr>
            <a:r>
              <a:rPr lang="fr-FR" dirty="0"/>
              <a:t>Le “</a:t>
            </a:r>
            <a:r>
              <a:rPr lang="fr-FR" i="1" dirty="0"/>
              <a:t>point </a:t>
            </a:r>
            <a:r>
              <a:rPr lang="fr-FR" i="1" dirty="0" err="1"/>
              <a:t>based</a:t>
            </a:r>
            <a:r>
              <a:rPr lang="fr-FR" i="1" dirty="0"/>
              <a:t> design</a:t>
            </a:r>
            <a:r>
              <a:rPr lang="fr-FR" dirty="0"/>
              <a:t>” (1) consiste à décider rapidement sur une solution réalisable qui sera optimisée pour trouver une meilleure alternative</a:t>
            </a:r>
          </a:p>
          <a:p>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 “</a:t>
            </a:r>
            <a:r>
              <a:rPr lang="fr-FR" i="1" dirty="0"/>
              <a:t>set </a:t>
            </a:r>
            <a:r>
              <a:rPr lang="fr-FR" i="1" dirty="0" err="1"/>
              <a:t>based</a:t>
            </a:r>
            <a:r>
              <a:rPr lang="fr-FR" i="1" dirty="0"/>
              <a:t> design</a:t>
            </a:r>
            <a:r>
              <a:rPr lang="fr-FR" dirty="0"/>
              <a:t>” (2) considère un ensemble de solutions potentielles qui sera réduit par les contraintes des différents métiers pour converger vers une solution satisfaisante (cas du système de production Toyota).</a:t>
            </a:r>
          </a:p>
          <a:p>
            <a:pPr marL="285750" indent="-285750">
              <a:buFont typeface="Arial" panose="020B0604020202020204" pitchFamily="34" charset="0"/>
              <a:buChar char="•"/>
            </a:pPr>
            <a:endParaRPr lang="fr-FR" dirty="0"/>
          </a:p>
          <a:p>
            <a:r>
              <a:rPr lang="fr-FR" dirty="0"/>
              <a:t>=&gt;L’expérience a montré que le “set </a:t>
            </a:r>
            <a:r>
              <a:rPr lang="fr-FR" dirty="0" err="1"/>
              <a:t>based</a:t>
            </a:r>
            <a:r>
              <a:rPr lang="fr-FR" dirty="0"/>
              <a:t> design” est plus adapté dans les phases amont de projet </a:t>
            </a:r>
            <a:r>
              <a:rPr lang="fr-FR" sz="1200" i="1" u="sng" dirty="0"/>
              <a:t>[Dag12]</a:t>
            </a:r>
            <a:endParaRPr lang="fr-FR" i="1" u="sng" dirty="0"/>
          </a:p>
        </p:txBody>
      </p:sp>
      <p:sp>
        <p:nvSpPr>
          <p:cNvPr id="2" name="Rectangle 1"/>
          <p:cNvSpPr/>
          <p:nvPr/>
        </p:nvSpPr>
        <p:spPr>
          <a:xfrm>
            <a:off x="-15056" y="6239053"/>
            <a:ext cx="9144000" cy="646331"/>
          </a:xfrm>
          <a:prstGeom prst="rect">
            <a:avLst/>
          </a:prstGeom>
        </p:spPr>
        <p:txBody>
          <a:bodyPr wrap="square">
            <a:spAutoFit/>
          </a:bodyPr>
          <a:lstStyle/>
          <a:p>
            <a:r>
              <a:rPr lang="fr-FR" sz="1200" dirty="0" err="1"/>
              <a:t>Ref</a:t>
            </a:r>
            <a:r>
              <a:rPr lang="fr-FR" sz="1200" dirty="0"/>
              <a:t>:</a:t>
            </a:r>
          </a:p>
          <a:p>
            <a:r>
              <a:rPr lang="en-US" sz="1200" dirty="0"/>
              <a:t>D. Sorensen, The automotive </a:t>
            </a:r>
            <a:r>
              <a:rPr lang="en-US" sz="1200" dirty="0" err="1"/>
              <a:t>develeppment</a:t>
            </a:r>
            <a:r>
              <a:rPr lang="en-US" sz="1200" dirty="0"/>
              <a:t> process : a real option analysis. </a:t>
            </a:r>
            <a:r>
              <a:rPr lang="en-US" sz="1200" dirty="0" err="1"/>
              <a:t>Deutcher</a:t>
            </a:r>
            <a:r>
              <a:rPr lang="en-US" sz="1200" dirty="0"/>
              <a:t> </a:t>
            </a:r>
            <a:r>
              <a:rPr lang="en-US" sz="1200" dirty="0" err="1"/>
              <a:t>Universitat</a:t>
            </a:r>
            <a:r>
              <a:rPr lang="en-US" sz="1200" dirty="0"/>
              <a:t> </a:t>
            </a:r>
            <a:r>
              <a:rPr lang="en-US" sz="1200" dirty="0" err="1"/>
              <a:t>Verlag</a:t>
            </a:r>
            <a:r>
              <a:rPr lang="en-US" sz="1200" dirty="0"/>
              <a:t>, 2006, p. 241. </a:t>
            </a:r>
            <a:endParaRPr lang="fr-FR" sz="1200" dirty="0"/>
          </a:p>
          <a:p>
            <a:r>
              <a:rPr lang="en-US" sz="1200" dirty="0"/>
              <a:t>R. Dag, “Industrial experiences of set- based concurrent engineering - Effects , results and applications,” 2012. </a:t>
            </a:r>
            <a:endParaRPr lang="fr-FR" sz="1200" dirty="0"/>
          </a:p>
        </p:txBody>
      </p:sp>
      <p:sp>
        <p:nvSpPr>
          <p:cNvPr id="3" name="Espace réservé du numéro de diapositive 2">
            <a:extLst>
              <a:ext uri="{FF2B5EF4-FFF2-40B4-BE49-F238E27FC236}">
                <a16:creationId xmlns:a16="http://schemas.microsoft.com/office/drawing/2014/main" id="{F5B3FD81-E168-495D-8198-B6A43CC9ECD6}"/>
              </a:ext>
            </a:extLst>
          </p:cNvPr>
          <p:cNvSpPr>
            <a:spLocks noGrp="1"/>
          </p:cNvSpPr>
          <p:nvPr>
            <p:ph type="sldNum" sz="quarter" idx="12"/>
          </p:nvPr>
        </p:nvSpPr>
        <p:spPr/>
        <p:txBody>
          <a:bodyPr/>
          <a:lstStyle/>
          <a:p>
            <a:fld id="{F1E29388-C2A6-42F4-8376-DF2F821CBB61}" type="slidenum">
              <a:rPr lang="fr-FR" smtClean="0"/>
              <a:t>11</a:t>
            </a:fld>
            <a:endParaRPr lang="fr-FR"/>
          </a:p>
        </p:txBody>
      </p:sp>
    </p:spTree>
    <p:extLst>
      <p:ext uri="{BB962C8B-B14F-4D97-AF65-F5344CB8AC3E}">
        <p14:creationId xmlns:p14="http://schemas.microsoft.com/office/powerpoint/2010/main" val="413334076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977340" y="900003"/>
            <a:ext cx="6552728" cy="4401205"/>
          </a:xfrm>
          <a:prstGeom prst="rect">
            <a:avLst/>
          </a:prstGeom>
          <a:noFill/>
        </p:spPr>
        <p:txBody>
          <a:bodyPr wrap="square">
            <a:spAutoFit/>
          </a:bodyPr>
          <a:lstStyle/>
          <a:p>
            <a:endParaRPr lang="fr-FR" b="1" dirty="0"/>
          </a:p>
          <a:p>
            <a:r>
              <a:rPr lang="fr-FR" dirty="0"/>
              <a:t>La méthode </a:t>
            </a:r>
            <a:r>
              <a:rPr lang="fr-FR" dirty="0" err="1"/>
              <a:t>getValue</a:t>
            </a:r>
            <a:r>
              <a:rPr lang="fr-FR" dirty="0"/>
              <a:t>() retourne la valeur trouvée pour la variable de décision recherchée</a:t>
            </a:r>
          </a:p>
          <a:p>
            <a:r>
              <a:rPr lang="fr-FR" dirty="0"/>
              <a:t>La syntaxe est :</a:t>
            </a:r>
          </a:p>
          <a:p>
            <a:endParaRPr lang="fr-FR" dirty="0"/>
          </a:p>
          <a:p>
            <a:r>
              <a:rPr lang="fr-FR" sz="1400" dirty="0" err="1">
                <a:latin typeface="Consolas"/>
              </a:rPr>
              <a:t>solver.getValue</a:t>
            </a:r>
            <a:r>
              <a:rPr lang="fr-FR" sz="1400" dirty="0">
                <a:latin typeface="Consolas"/>
              </a:rPr>
              <a:t>(</a:t>
            </a:r>
            <a:r>
              <a:rPr lang="fr-FR" sz="1400" dirty="0" err="1">
                <a:latin typeface="Consolas"/>
              </a:rPr>
              <a:t>IloNumVar</a:t>
            </a:r>
            <a:r>
              <a:rPr lang="fr-FR" sz="1400" dirty="0">
                <a:latin typeface="Consolas"/>
              </a:rPr>
              <a:t> x1); </a:t>
            </a:r>
          </a:p>
          <a:p>
            <a:endParaRPr lang="fr-FR" dirty="0"/>
          </a:p>
          <a:p>
            <a:r>
              <a:rPr lang="fr-FR" dirty="0"/>
              <a:t>-&gt;Retourne la valeur de la variables réelle </a:t>
            </a:r>
            <a:r>
              <a:rPr lang="fr-FR" sz="1400" dirty="0">
                <a:latin typeface="Consolas"/>
              </a:rPr>
              <a:t>x1</a:t>
            </a:r>
            <a:endParaRPr lang="fr-FR" dirty="0"/>
          </a:p>
          <a:p>
            <a:endParaRPr lang="fr-FR" dirty="0"/>
          </a:p>
          <a:p>
            <a:r>
              <a:rPr lang="fr-FR" dirty="0"/>
              <a:t>Pour afficher le résultat  on utilise la méthode out()</a:t>
            </a:r>
          </a:p>
          <a:p>
            <a:endParaRPr lang="fr-FR" dirty="0"/>
          </a:p>
          <a:p>
            <a:r>
              <a:rPr lang="fr-FR" dirty="0"/>
              <a:t>La syntaxe pour afficher la valeur de </a:t>
            </a:r>
            <a:r>
              <a:rPr lang="fr-FR" sz="1400" dirty="0">
                <a:latin typeface="Consolas"/>
              </a:rPr>
              <a:t>x1</a:t>
            </a:r>
            <a:r>
              <a:rPr lang="fr-FR" dirty="0"/>
              <a:t> devient:</a:t>
            </a:r>
          </a:p>
          <a:p>
            <a:endParaRPr lang="fr-FR" dirty="0"/>
          </a:p>
          <a:p>
            <a:r>
              <a:rPr lang="fr-FR" sz="1400" dirty="0" err="1">
                <a:latin typeface="Consolas"/>
              </a:rPr>
              <a:t>Solver.out</a:t>
            </a:r>
            <a:r>
              <a:rPr lang="fr-FR" sz="1400" dirty="0">
                <a:latin typeface="Consolas"/>
              </a:rPr>
              <a:t>() &lt;&lt; </a:t>
            </a:r>
            <a:r>
              <a:rPr lang="fr-FR" sz="1400" dirty="0">
                <a:solidFill>
                  <a:srgbClr val="C00000"/>
                </a:solidFill>
                <a:latin typeface="Consolas"/>
              </a:rPr>
              <a:t>" x1 : " </a:t>
            </a:r>
            <a:r>
              <a:rPr lang="fr-FR" sz="1400" dirty="0">
                <a:latin typeface="Consolas"/>
              </a:rPr>
              <a:t>&lt;&lt;</a:t>
            </a:r>
            <a:r>
              <a:rPr lang="fr-FR" sz="1400" dirty="0" err="1">
                <a:latin typeface="Consolas"/>
              </a:rPr>
              <a:t>solver.getValue</a:t>
            </a:r>
            <a:r>
              <a:rPr lang="fr-FR" sz="1400" dirty="0">
                <a:latin typeface="Consolas"/>
              </a:rPr>
              <a:t>(x1)&lt;&lt;</a:t>
            </a:r>
            <a:r>
              <a:rPr lang="fr-FR" sz="1400" dirty="0" err="1">
                <a:latin typeface="Consolas"/>
              </a:rPr>
              <a:t>endl</a:t>
            </a:r>
            <a:r>
              <a:rPr lang="fr-FR" sz="1400" dirty="0">
                <a:latin typeface="Consolas"/>
              </a:rPr>
              <a:t>; </a:t>
            </a:r>
          </a:p>
          <a:p>
            <a:endParaRPr lang="fr-FR" dirty="0"/>
          </a:p>
          <a:p>
            <a:endParaRPr lang="fr-FR" dirty="0"/>
          </a:p>
        </p:txBody>
      </p:sp>
      <p:sp>
        <p:nvSpPr>
          <p:cNvPr id="2" name="Espace réservé du numéro de diapositive 1"/>
          <p:cNvSpPr>
            <a:spLocks noGrp="1"/>
          </p:cNvSpPr>
          <p:nvPr>
            <p:ph type="sldNum" sz="quarter" idx="12"/>
          </p:nvPr>
        </p:nvSpPr>
        <p:spPr/>
        <p:txBody>
          <a:bodyPr/>
          <a:lstStyle/>
          <a:p>
            <a:fld id="{F1E29388-C2A6-42F4-8376-DF2F821CBB61}" type="slidenum">
              <a:rPr lang="fr-FR" smtClean="0"/>
              <a:t>110</a:t>
            </a:fld>
            <a:endParaRPr lang="fr-FR"/>
          </a:p>
        </p:txBody>
      </p:sp>
      <p:sp>
        <p:nvSpPr>
          <p:cNvPr id="8" name="Rectangle 7"/>
          <p:cNvSpPr/>
          <p:nvPr/>
        </p:nvSpPr>
        <p:spPr>
          <a:xfrm>
            <a:off x="1012131" y="2268155"/>
            <a:ext cx="6483146" cy="31683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1006391" y="4399592"/>
            <a:ext cx="6483146" cy="31683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0" y="0"/>
            <a:ext cx="6033126" cy="461665"/>
          </a:xfrm>
          <a:prstGeom prst="rect">
            <a:avLst/>
          </a:prstGeom>
        </p:spPr>
        <p:txBody>
          <a:bodyPr wrap="none">
            <a:spAutoFit/>
          </a:bodyPr>
          <a:lstStyle/>
          <a:p>
            <a:r>
              <a:rPr lang="fr-FR" sz="2400" b="1" dirty="0"/>
              <a:t>3 – Modélisation et Résolution d’un problème</a:t>
            </a:r>
          </a:p>
        </p:txBody>
      </p:sp>
      <p:sp>
        <p:nvSpPr>
          <p:cNvPr id="10" name="Rectangle 9">
            <a:extLst>
              <a:ext uri="{FF2B5EF4-FFF2-40B4-BE49-F238E27FC236}">
                <a16:creationId xmlns:a16="http://schemas.microsoft.com/office/drawing/2014/main" id="{B80307A8-1237-45D9-987A-0C4A86BA1482}"/>
              </a:ext>
            </a:extLst>
          </p:cNvPr>
          <p:cNvSpPr/>
          <p:nvPr/>
        </p:nvSpPr>
        <p:spPr>
          <a:xfrm>
            <a:off x="101724" y="461665"/>
            <a:ext cx="6270476" cy="400110"/>
          </a:xfrm>
          <a:prstGeom prst="rect">
            <a:avLst/>
          </a:prstGeom>
        </p:spPr>
        <p:txBody>
          <a:bodyPr wrap="square">
            <a:spAutoFit/>
          </a:bodyPr>
          <a:lstStyle/>
          <a:p>
            <a:r>
              <a:rPr lang="fr-FR" sz="2000" b="1" dirty="0">
                <a:solidFill>
                  <a:schemeClr val="tx2">
                    <a:lumMod val="60000"/>
                    <a:lumOff val="40000"/>
                  </a:schemeClr>
                </a:solidFill>
              </a:rPr>
              <a:t>Recherche des solutions</a:t>
            </a:r>
          </a:p>
        </p:txBody>
      </p:sp>
    </p:spTree>
    <p:extLst>
      <p:ext uri="{BB962C8B-B14F-4D97-AF65-F5344CB8AC3E}">
        <p14:creationId xmlns:p14="http://schemas.microsoft.com/office/powerpoint/2010/main" val="39857299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15"/>
          <p:cNvSpPr>
            <a:spLocks noGrp="1"/>
          </p:cNvSpPr>
          <p:nvPr>
            <p:ph type="sldNum" sz="quarter" idx="12"/>
          </p:nvPr>
        </p:nvSpPr>
        <p:spPr/>
        <p:txBody>
          <a:bodyPr/>
          <a:lstStyle/>
          <a:p>
            <a:fld id="{F1E29388-C2A6-42F4-8376-DF2F821CBB61}" type="slidenum">
              <a:rPr lang="fr-FR" smtClean="0"/>
              <a:t>111</a:t>
            </a:fld>
            <a:endParaRPr lang="fr-FR"/>
          </a:p>
        </p:txBody>
      </p:sp>
      <p:sp>
        <p:nvSpPr>
          <p:cNvPr id="18" name="Rectangle 17"/>
          <p:cNvSpPr/>
          <p:nvPr/>
        </p:nvSpPr>
        <p:spPr>
          <a:xfrm>
            <a:off x="0" y="0"/>
            <a:ext cx="6033126" cy="461665"/>
          </a:xfrm>
          <a:prstGeom prst="rect">
            <a:avLst/>
          </a:prstGeom>
        </p:spPr>
        <p:txBody>
          <a:bodyPr wrap="none">
            <a:spAutoFit/>
          </a:bodyPr>
          <a:lstStyle/>
          <a:p>
            <a:r>
              <a:rPr lang="fr-FR" sz="2400" b="1" dirty="0"/>
              <a:t>3 – Modélisation et Résolution d’un problème</a:t>
            </a:r>
          </a:p>
        </p:txBody>
      </p:sp>
      <p:sp>
        <p:nvSpPr>
          <p:cNvPr id="20" name="Rectangle 19">
            <a:extLst>
              <a:ext uri="{FF2B5EF4-FFF2-40B4-BE49-F238E27FC236}">
                <a16:creationId xmlns:a16="http://schemas.microsoft.com/office/drawing/2014/main" id="{D4A73966-C096-4FC9-823E-DD4C9CAD7DA9}"/>
              </a:ext>
            </a:extLst>
          </p:cNvPr>
          <p:cNvSpPr/>
          <p:nvPr/>
        </p:nvSpPr>
        <p:spPr>
          <a:xfrm>
            <a:off x="82046" y="450931"/>
            <a:ext cx="4442819" cy="400110"/>
          </a:xfrm>
          <a:prstGeom prst="rect">
            <a:avLst/>
          </a:prstGeom>
        </p:spPr>
        <p:txBody>
          <a:bodyPr wrap="none">
            <a:spAutoFit/>
          </a:bodyPr>
          <a:lstStyle/>
          <a:p>
            <a:r>
              <a:rPr lang="fr-FR" sz="2000" b="1" dirty="0">
                <a:solidFill>
                  <a:schemeClr val="tx2">
                    <a:lumMod val="60000"/>
                    <a:lumOff val="40000"/>
                  </a:schemeClr>
                </a:solidFill>
              </a:rPr>
              <a:t> La propagation de contraintes (Filtrage)</a:t>
            </a:r>
          </a:p>
        </p:txBody>
      </p:sp>
      <p:sp>
        <p:nvSpPr>
          <p:cNvPr id="21" name="Rectangle 20">
            <a:extLst>
              <a:ext uri="{FF2B5EF4-FFF2-40B4-BE49-F238E27FC236}">
                <a16:creationId xmlns:a16="http://schemas.microsoft.com/office/drawing/2014/main" id="{DB747EA7-E1F2-4BD7-9247-8047CB222D59}"/>
              </a:ext>
            </a:extLst>
          </p:cNvPr>
          <p:cNvSpPr/>
          <p:nvPr/>
        </p:nvSpPr>
        <p:spPr>
          <a:xfrm>
            <a:off x="82046" y="1196752"/>
            <a:ext cx="8738426" cy="2993127"/>
          </a:xfrm>
          <a:prstGeom prst="rect">
            <a:avLst/>
          </a:prstGeom>
          <a:noFill/>
        </p:spPr>
        <p:txBody>
          <a:bodyPr wrap="square">
            <a:spAutoFit/>
          </a:bodyPr>
          <a:lstStyle/>
          <a:p>
            <a:endParaRPr lang="fr-FR" dirty="0"/>
          </a:p>
          <a:p>
            <a:r>
              <a:rPr lang="fr-FR" dirty="0"/>
              <a:t>Pour propager les contraintes, on utilise la méthode </a:t>
            </a:r>
            <a:r>
              <a:rPr lang="fr-FR" b="1" dirty="0" err="1"/>
              <a:t>propagate</a:t>
            </a:r>
            <a:r>
              <a:rPr lang="fr-FR" b="1" dirty="0"/>
              <a:t>()</a:t>
            </a:r>
            <a:r>
              <a:rPr lang="fr-FR" dirty="0"/>
              <a:t>, la syntaxe utilisée est: </a:t>
            </a:r>
          </a:p>
          <a:p>
            <a:endParaRPr lang="fr-FR" dirty="0"/>
          </a:p>
          <a:p>
            <a:r>
              <a:rPr lang="fr-FR" sz="1400" dirty="0">
                <a:latin typeface="Consolas"/>
              </a:rPr>
              <a:t>cout&lt;&lt;</a:t>
            </a:r>
            <a:r>
              <a:rPr lang="fr-FR" sz="1400" dirty="0">
                <a:solidFill>
                  <a:srgbClr val="C00000"/>
                </a:solidFill>
                <a:latin typeface="Consolas"/>
              </a:rPr>
              <a:t> " propagation … " </a:t>
            </a:r>
            <a:r>
              <a:rPr lang="fr-FR" sz="1400" dirty="0">
                <a:latin typeface="Consolas"/>
              </a:rPr>
              <a:t>&lt;&lt;</a:t>
            </a:r>
            <a:r>
              <a:rPr lang="fr-FR" sz="1400" dirty="0" err="1">
                <a:latin typeface="Consolas"/>
              </a:rPr>
              <a:t>solver.propagate</a:t>
            </a:r>
            <a:r>
              <a:rPr lang="fr-FR" sz="1400" dirty="0">
                <a:latin typeface="Consolas"/>
              </a:rPr>
              <a:t>() &lt;&lt;</a:t>
            </a:r>
            <a:r>
              <a:rPr lang="fr-FR" sz="1400" dirty="0" err="1">
                <a:latin typeface="Consolas"/>
              </a:rPr>
              <a:t>endl</a:t>
            </a:r>
            <a:r>
              <a:rPr lang="fr-FR" sz="1400" dirty="0">
                <a:latin typeface="Consolas"/>
              </a:rPr>
              <a:t>;</a:t>
            </a:r>
          </a:p>
          <a:p>
            <a:endParaRPr lang="fr-FR" sz="1400" dirty="0">
              <a:latin typeface="Consolas"/>
            </a:endParaRPr>
          </a:p>
          <a:p>
            <a:endParaRPr lang="fr-FR" sz="1400" dirty="0">
              <a:latin typeface="Consolas"/>
            </a:endParaRPr>
          </a:p>
          <a:p>
            <a:endParaRPr lang="fr-FR" sz="1050" dirty="0">
              <a:solidFill>
                <a:srgbClr val="00B050"/>
              </a:solidFill>
              <a:latin typeface="Consolas"/>
            </a:endParaRPr>
          </a:p>
          <a:p>
            <a:r>
              <a:rPr lang="fr-FR" dirty="0"/>
              <a:t>Le nouvel espace de recherche est obtenu avec la méthode </a:t>
            </a:r>
            <a:r>
              <a:rPr lang="fr-FR" dirty="0" err="1"/>
              <a:t>getMin</a:t>
            </a:r>
            <a:r>
              <a:rPr lang="fr-FR" dirty="0"/>
              <a:t>()  et </a:t>
            </a:r>
            <a:r>
              <a:rPr lang="fr-FR" dirty="0" err="1"/>
              <a:t>getMin</a:t>
            </a:r>
            <a:r>
              <a:rPr lang="fr-FR" dirty="0"/>
              <a:t>() qui retourne les bornes de la variable de décision, la syntaxe est  :</a:t>
            </a:r>
          </a:p>
          <a:p>
            <a:endParaRPr lang="fr-FR" sz="1400" dirty="0">
              <a:latin typeface="Consolas"/>
            </a:endParaRPr>
          </a:p>
          <a:p>
            <a:r>
              <a:rPr lang="fr-FR" sz="1400" dirty="0">
                <a:latin typeface="Consolas"/>
              </a:rPr>
              <a:t>Cout &lt;&lt; </a:t>
            </a:r>
            <a:r>
              <a:rPr lang="fr-FR" sz="1400" dirty="0" err="1">
                <a:latin typeface="Consolas"/>
              </a:rPr>
              <a:t>solver.</a:t>
            </a:r>
            <a:r>
              <a:rPr lang="fr-FR" sz="1400" b="1" dirty="0" err="1">
                <a:latin typeface="Consolas"/>
              </a:rPr>
              <a:t>getMin</a:t>
            </a:r>
            <a:r>
              <a:rPr lang="fr-FR" sz="1400" dirty="0">
                <a:latin typeface="Consolas"/>
              </a:rPr>
              <a:t>(</a:t>
            </a:r>
            <a:r>
              <a:rPr lang="fr-FR" sz="1400" dirty="0" err="1">
                <a:latin typeface="Consolas"/>
              </a:rPr>
              <a:t>IloNumVar</a:t>
            </a:r>
            <a:r>
              <a:rPr lang="fr-FR" sz="1400" dirty="0">
                <a:latin typeface="Consolas"/>
              </a:rPr>
              <a:t> x1) &lt;&lt;</a:t>
            </a:r>
            <a:r>
              <a:rPr lang="fr-FR" sz="1400" dirty="0">
                <a:solidFill>
                  <a:srgbClr val="C00000"/>
                </a:solidFill>
                <a:latin typeface="Consolas"/>
              </a:rPr>
              <a:t> " &lt; x1 &lt; " </a:t>
            </a:r>
            <a:r>
              <a:rPr lang="fr-FR" sz="1400" dirty="0">
                <a:latin typeface="Consolas"/>
              </a:rPr>
              <a:t>&lt;&lt; </a:t>
            </a:r>
            <a:r>
              <a:rPr lang="fr-FR" sz="1400" dirty="0" err="1">
                <a:latin typeface="Consolas"/>
              </a:rPr>
              <a:t>solver.</a:t>
            </a:r>
            <a:r>
              <a:rPr lang="fr-FR" sz="1400" b="1" dirty="0" err="1">
                <a:latin typeface="Consolas"/>
              </a:rPr>
              <a:t>getMax</a:t>
            </a:r>
            <a:r>
              <a:rPr lang="fr-FR" sz="1400" dirty="0">
                <a:latin typeface="Consolas"/>
              </a:rPr>
              <a:t>(x1) &lt;&lt;</a:t>
            </a:r>
            <a:r>
              <a:rPr lang="fr-FR" sz="1400" dirty="0" err="1">
                <a:latin typeface="Consolas"/>
              </a:rPr>
              <a:t>endl</a:t>
            </a:r>
            <a:r>
              <a:rPr lang="fr-FR" sz="1400" dirty="0">
                <a:latin typeface="Consolas"/>
              </a:rPr>
              <a:t>;    </a:t>
            </a:r>
          </a:p>
          <a:p>
            <a:endParaRPr lang="fr-FR" dirty="0"/>
          </a:p>
        </p:txBody>
      </p:sp>
    </p:spTree>
    <p:extLst>
      <p:ext uri="{BB962C8B-B14F-4D97-AF65-F5344CB8AC3E}">
        <p14:creationId xmlns:p14="http://schemas.microsoft.com/office/powerpoint/2010/main" val="39907409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6033126" cy="461665"/>
          </a:xfrm>
          <a:prstGeom prst="rect">
            <a:avLst/>
          </a:prstGeom>
        </p:spPr>
        <p:txBody>
          <a:bodyPr wrap="none">
            <a:spAutoFit/>
          </a:bodyPr>
          <a:lstStyle/>
          <a:p>
            <a:r>
              <a:rPr lang="fr-FR" sz="2400" b="1" dirty="0"/>
              <a:t>3 – Modélisation et Résolution d’un problème</a:t>
            </a:r>
          </a:p>
        </p:txBody>
      </p:sp>
      <p:sp>
        <p:nvSpPr>
          <p:cNvPr id="5" name="ZoneTexte 4">
            <a:extLst>
              <a:ext uri="{FF2B5EF4-FFF2-40B4-BE49-F238E27FC236}">
                <a16:creationId xmlns:a16="http://schemas.microsoft.com/office/drawing/2014/main" id="{1229AB8B-382E-41FB-AC87-6D0BD7381A94}"/>
              </a:ext>
            </a:extLst>
          </p:cNvPr>
          <p:cNvSpPr txBox="1"/>
          <p:nvPr/>
        </p:nvSpPr>
        <p:spPr>
          <a:xfrm>
            <a:off x="460279" y="923330"/>
            <a:ext cx="5112568" cy="369332"/>
          </a:xfrm>
          <a:prstGeom prst="rect">
            <a:avLst/>
          </a:prstGeom>
          <a:noFill/>
        </p:spPr>
        <p:txBody>
          <a:bodyPr wrap="square" rtlCol="0">
            <a:spAutoFit/>
          </a:bodyPr>
          <a:lstStyle/>
          <a:p>
            <a:r>
              <a:rPr lang="fr-FR" dirty="0"/>
              <a:t>Dossier </a:t>
            </a:r>
            <a:r>
              <a:rPr lang="fr-FR" b="1" dirty="0"/>
              <a:t>Template</a:t>
            </a:r>
          </a:p>
        </p:txBody>
      </p:sp>
      <p:pic>
        <p:nvPicPr>
          <p:cNvPr id="6" name="Image 5">
            <a:extLst>
              <a:ext uri="{FF2B5EF4-FFF2-40B4-BE49-F238E27FC236}">
                <a16:creationId xmlns:a16="http://schemas.microsoft.com/office/drawing/2014/main" id="{E931B842-7C8D-4DE8-9BC0-C3939E7C6F8D}"/>
              </a:ext>
            </a:extLst>
          </p:cNvPr>
          <p:cNvPicPr>
            <a:picLocks noChangeAspect="1"/>
          </p:cNvPicPr>
          <p:nvPr/>
        </p:nvPicPr>
        <p:blipFill rotWithShape="1">
          <a:blip r:embed="rId3"/>
          <a:srcRect l="31888" t="8466" r="34020" b="70743"/>
          <a:stretch/>
        </p:blipFill>
        <p:spPr>
          <a:xfrm>
            <a:off x="488545" y="1354217"/>
            <a:ext cx="5177758" cy="1776298"/>
          </a:xfrm>
          <a:prstGeom prst="rect">
            <a:avLst/>
          </a:prstGeom>
        </p:spPr>
      </p:pic>
      <p:pic>
        <p:nvPicPr>
          <p:cNvPr id="17" name="Image 16">
            <a:extLst>
              <a:ext uri="{FF2B5EF4-FFF2-40B4-BE49-F238E27FC236}">
                <a16:creationId xmlns:a16="http://schemas.microsoft.com/office/drawing/2014/main" id="{D7BD1B46-FE5E-427A-99F5-AD6BCBDBC2D1}"/>
              </a:ext>
            </a:extLst>
          </p:cNvPr>
          <p:cNvPicPr>
            <a:picLocks noChangeAspect="1"/>
          </p:cNvPicPr>
          <p:nvPr/>
        </p:nvPicPr>
        <p:blipFill rotWithShape="1">
          <a:blip r:embed="rId4"/>
          <a:srcRect l="31888" t="8465" r="34020" b="76689"/>
          <a:stretch/>
        </p:blipFill>
        <p:spPr>
          <a:xfrm>
            <a:off x="611560" y="3622957"/>
            <a:ext cx="6397983" cy="1567209"/>
          </a:xfrm>
          <a:prstGeom prst="rect">
            <a:avLst/>
          </a:prstGeom>
          <a:ln>
            <a:solidFill>
              <a:schemeClr val="tx2"/>
            </a:solidFill>
          </a:ln>
        </p:spPr>
      </p:pic>
      <p:cxnSp>
        <p:nvCxnSpPr>
          <p:cNvPr id="26" name="Connecteur droit 25">
            <a:extLst>
              <a:ext uri="{FF2B5EF4-FFF2-40B4-BE49-F238E27FC236}">
                <a16:creationId xmlns:a16="http://schemas.microsoft.com/office/drawing/2014/main" id="{669D7E3F-B9E4-44ED-90FA-5C615C13CE42}"/>
              </a:ext>
            </a:extLst>
          </p:cNvPr>
          <p:cNvCxnSpPr/>
          <p:nvPr/>
        </p:nvCxnSpPr>
        <p:spPr>
          <a:xfrm flipH="1">
            <a:off x="251520" y="1844824"/>
            <a:ext cx="28803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Connecteur droit avec flèche 28">
            <a:extLst>
              <a:ext uri="{FF2B5EF4-FFF2-40B4-BE49-F238E27FC236}">
                <a16:creationId xmlns:a16="http://schemas.microsoft.com/office/drawing/2014/main" id="{4260834D-8818-49BB-8542-88E699EDEC96}"/>
              </a:ext>
            </a:extLst>
          </p:cNvPr>
          <p:cNvCxnSpPr>
            <a:cxnSpLocks/>
            <a:endCxn id="17" idx="1"/>
          </p:cNvCxnSpPr>
          <p:nvPr/>
        </p:nvCxnSpPr>
        <p:spPr>
          <a:xfrm>
            <a:off x="251520" y="4406562"/>
            <a:ext cx="3600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Connecteur droit 31">
            <a:extLst>
              <a:ext uri="{FF2B5EF4-FFF2-40B4-BE49-F238E27FC236}">
                <a16:creationId xmlns:a16="http://schemas.microsoft.com/office/drawing/2014/main" id="{6FF9C6D0-9739-40CA-8803-47A389728425}"/>
              </a:ext>
            </a:extLst>
          </p:cNvPr>
          <p:cNvCxnSpPr/>
          <p:nvPr/>
        </p:nvCxnSpPr>
        <p:spPr>
          <a:xfrm>
            <a:off x="251520" y="1844824"/>
            <a:ext cx="0" cy="2561737"/>
          </a:xfrm>
          <a:prstGeom prst="line">
            <a:avLst/>
          </a:prstGeom>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585AAA1A-E713-450A-BB76-F9DB966D5CB9}"/>
              </a:ext>
            </a:extLst>
          </p:cNvPr>
          <p:cNvSpPr/>
          <p:nvPr/>
        </p:nvSpPr>
        <p:spPr>
          <a:xfrm>
            <a:off x="611560" y="4725144"/>
            <a:ext cx="6192688" cy="21602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A6F7E57B-CB59-4819-BC47-4AE0FF52E5EF}"/>
              </a:ext>
            </a:extLst>
          </p:cNvPr>
          <p:cNvSpPr txBox="1"/>
          <p:nvPr/>
        </p:nvSpPr>
        <p:spPr>
          <a:xfrm>
            <a:off x="7092280" y="4648490"/>
            <a:ext cx="1656184" cy="369332"/>
          </a:xfrm>
          <a:prstGeom prst="rect">
            <a:avLst/>
          </a:prstGeom>
          <a:noFill/>
        </p:spPr>
        <p:txBody>
          <a:bodyPr wrap="square" rtlCol="0">
            <a:spAutoFit/>
          </a:bodyPr>
          <a:lstStyle/>
          <a:p>
            <a:r>
              <a:rPr lang="fr-FR" dirty="0"/>
              <a:t>Fichier à ouvrir</a:t>
            </a:r>
          </a:p>
        </p:txBody>
      </p:sp>
      <p:sp>
        <p:nvSpPr>
          <p:cNvPr id="13" name="Rectangle 12">
            <a:extLst>
              <a:ext uri="{FF2B5EF4-FFF2-40B4-BE49-F238E27FC236}">
                <a16:creationId xmlns:a16="http://schemas.microsoft.com/office/drawing/2014/main" id="{097BF01D-0C9B-4A6C-BEF9-BEAB28DFE0A9}"/>
              </a:ext>
            </a:extLst>
          </p:cNvPr>
          <p:cNvSpPr/>
          <p:nvPr/>
        </p:nvSpPr>
        <p:spPr>
          <a:xfrm>
            <a:off x="101724" y="461665"/>
            <a:ext cx="6270476" cy="400110"/>
          </a:xfrm>
          <a:prstGeom prst="rect">
            <a:avLst/>
          </a:prstGeom>
        </p:spPr>
        <p:txBody>
          <a:bodyPr wrap="square">
            <a:spAutoFit/>
          </a:bodyPr>
          <a:lstStyle/>
          <a:p>
            <a:r>
              <a:rPr lang="fr-FR" sz="2000" b="1" dirty="0">
                <a:solidFill>
                  <a:schemeClr val="tx2">
                    <a:lumMod val="60000"/>
                    <a:lumOff val="40000"/>
                  </a:schemeClr>
                </a:solidFill>
              </a:rPr>
              <a:t>Recherche des solutions : Application</a:t>
            </a:r>
          </a:p>
        </p:txBody>
      </p:sp>
    </p:spTree>
    <p:extLst>
      <p:ext uri="{BB962C8B-B14F-4D97-AF65-F5344CB8AC3E}">
        <p14:creationId xmlns:p14="http://schemas.microsoft.com/office/powerpoint/2010/main" val="18439845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6033126" cy="461665"/>
          </a:xfrm>
          <a:prstGeom prst="rect">
            <a:avLst/>
          </a:prstGeom>
        </p:spPr>
        <p:txBody>
          <a:bodyPr wrap="none">
            <a:spAutoFit/>
          </a:bodyPr>
          <a:lstStyle/>
          <a:p>
            <a:r>
              <a:rPr lang="fr-FR" sz="2400" b="1" dirty="0"/>
              <a:t>3 – Modélisation et Résolution d’un problème</a:t>
            </a:r>
          </a:p>
        </p:txBody>
      </p:sp>
      <p:sp>
        <p:nvSpPr>
          <p:cNvPr id="5" name="ZoneTexte 4">
            <a:extLst>
              <a:ext uri="{FF2B5EF4-FFF2-40B4-BE49-F238E27FC236}">
                <a16:creationId xmlns:a16="http://schemas.microsoft.com/office/drawing/2014/main" id="{1229AB8B-382E-41FB-AC87-6D0BD7381A94}"/>
              </a:ext>
            </a:extLst>
          </p:cNvPr>
          <p:cNvSpPr txBox="1"/>
          <p:nvPr/>
        </p:nvSpPr>
        <p:spPr>
          <a:xfrm>
            <a:off x="460279" y="923330"/>
            <a:ext cx="5112568" cy="369332"/>
          </a:xfrm>
          <a:prstGeom prst="rect">
            <a:avLst/>
          </a:prstGeom>
          <a:noFill/>
        </p:spPr>
        <p:txBody>
          <a:bodyPr wrap="square" rtlCol="0">
            <a:spAutoFit/>
          </a:bodyPr>
          <a:lstStyle/>
          <a:p>
            <a:r>
              <a:rPr lang="fr-FR" dirty="0"/>
              <a:t>Fichier solution (à ne jamais renommer)</a:t>
            </a:r>
            <a:endParaRPr lang="fr-FR" b="1" dirty="0"/>
          </a:p>
        </p:txBody>
      </p:sp>
      <p:pic>
        <p:nvPicPr>
          <p:cNvPr id="17" name="Image 16">
            <a:extLst>
              <a:ext uri="{FF2B5EF4-FFF2-40B4-BE49-F238E27FC236}">
                <a16:creationId xmlns:a16="http://schemas.microsoft.com/office/drawing/2014/main" id="{D7BD1B46-FE5E-427A-99F5-AD6BCBDBC2D1}"/>
              </a:ext>
            </a:extLst>
          </p:cNvPr>
          <p:cNvPicPr>
            <a:picLocks noChangeAspect="1"/>
          </p:cNvPicPr>
          <p:nvPr/>
        </p:nvPicPr>
        <p:blipFill rotWithShape="1">
          <a:blip r:embed="rId3"/>
          <a:srcRect l="31888" t="19215" r="34020" b="79421"/>
          <a:stretch/>
        </p:blipFill>
        <p:spPr>
          <a:xfrm>
            <a:off x="899592" y="1354217"/>
            <a:ext cx="6397983" cy="144016"/>
          </a:xfrm>
          <a:prstGeom prst="rect">
            <a:avLst/>
          </a:prstGeom>
          <a:ln>
            <a:noFill/>
          </a:ln>
        </p:spPr>
      </p:pic>
      <p:pic>
        <p:nvPicPr>
          <p:cNvPr id="2" name="Image 1">
            <a:extLst>
              <a:ext uri="{FF2B5EF4-FFF2-40B4-BE49-F238E27FC236}">
                <a16:creationId xmlns:a16="http://schemas.microsoft.com/office/drawing/2014/main" id="{B1210B37-095B-4DFB-B9B5-EA34B7CB0E9D}"/>
              </a:ext>
            </a:extLst>
          </p:cNvPr>
          <p:cNvPicPr>
            <a:picLocks noChangeAspect="1"/>
          </p:cNvPicPr>
          <p:nvPr/>
        </p:nvPicPr>
        <p:blipFill rotWithShape="1">
          <a:blip r:embed="rId4"/>
          <a:srcRect l="3538" b="-400"/>
          <a:stretch/>
        </p:blipFill>
        <p:spPr>
          <a:xfrm>
            <a:off x="251520" y="1779250"/>
            <a:ext cx="6372200" cy="3737982"/>
          </a:xfrm>
          <a:prstGeom prst="rect">
            <a:avLst/>
          </a:prstGeom>
        </p:spPr>
      </p:pic>
      <p:sp>
        <p:nvSpPr>
          <p:cNvPr id="3" name="ZoneTexte 2">
            <a:extLst>
              <a:ext uri="{FF2B5EF4-FFF2-40B4-BE49-F238E27FC236}">
                <a16:creationId xmlns:a16="http://schemas.microsoft.com/office/drawing/2014/main" id="{BE13F58D-D83D-43B8-8F97-099A5040F3F4}"/>
              </a:ext>
            </a:extLst>
          </p:cNvPr>
          <p:cNvSpPr txBox="1"/>
          <p:nvPr/>
        </p:nvSpPr>
        <p:spPr>
          <a:xfrm>
            <a:off x="7084880" y="2612254"/>
            <a:ext cx="1440160" cy="430887"/>
          </a:xfrm>
          <a:prstGeom prst="rect">
            <a:avLst/>
          </a:prstGeom>
          <a:noFill/>
        </p:spPr>
        <p:txBody>
          <a:bodyPr wrap="square" rtlCol="0">
            <a:spAutoFit/>
          </a:bodyPr>
          <a:lstStyle/>
          <a:p>
            <a:r>
              <a:rPr lang="fr-FR" sz="1050" dirty="0"/>
              <a:t>Fichier source </a:t>
            </a:r>
            <a:r>
              <a:rPr lang="fr-FR" sz="1050" b="1" i="1" dirty="0"/>
              <a:t>Main.cpp</a:t>
            </a:r>
          </a:p>
        </p:txBody>
      </p:sp>
      <p:pic>
        <p:nvPicPr>
          <p:cNvPr id="14" name="Image 13">
            <a:extLst>
              <a:ext uri="{FF2B5EF4-FFF2-40B4-BE49-F238E27FC236}">
                <a16:creationId xmlns:a16="http://schemas.microsoft.com/office/drawing/2014/main" id="{3847D960-D930-48AB-B283-68904A6F54FB}"/>
              </a:ext>
            </a:extLst>
          </p:cNvPr>
          <p:cNvPicPr>
            <a:picLocks noChangeAspect="1"/>
          </p:cNvPicPr>
          <p:nvPr/>
        </p:nvPicPr>
        <p:blipFill rotWithShape="1">
          <a:blip r:embed="rId3"/>
          <a:srcRect l="31888" t="8465" r="60438" b="76689"/>
          <a:stretch/>
        </p:blipFill>
        <p:spPr>
          <a:xfrm>
            <a:off x="6876256" y="3301951"/>
            <a:ext cx="1440160" cy="1567209"/>
          </a:xfrm>
          <a:prstGeom prst="rect">
            <a:avLst/>
          </a:prstGeom>
          <a:ln>
            <a:solidFill>
              <a:schemeClr val="tx2"/>
            </a:solidFill>
          </a:ln>
        </p:spPr>
      </p:pic>
      <p:cxnSp>
        <p:nvCxnSpPr>
          <p:cNvPr id="10" name="Connecteur droit avec flèche 9">
            <a:extLst>
              <a:ext uri="{FF2B5EF4-FFF2-40B4-BE49-F238E27FC236}">
                <a16:creationId xmlns:a16="http://schemas.microsoft.com/office/drawing/2014/main" id="{51124208-1CE7-4DCA-BDAC-39F456D7D150}"/>
              </a:ext>
            </a:extLst>
          </p:cNvPr>
          <p:cNvCxnSpPr>
            <a:cxnSpLocks/>
          </p:cNvCxnSpPr>
          <p:nvPr/>
        </p:nvCxnSpPr>
        <p:spPr>
          <a:xfrm>
            <a:off x="6732240" y="3956150"/>
            <a:ext cx="21602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Connecteur droit 11">
            <a:extLst>
              <a:ext uri="{FF2B5EF4-FFF2-40B4-BE49-F238E27FC236}">
                <a16:creationId xmlns:a16="http://schemas.microsoft.com/office/drawing/2014/main" id="{92A5B74A-E6DE-4370-BC8A-52103496E8AB}"/>
              </a:ext>
            </a:extLst>
          </p:cNvPr>
          <p:cNvCxnSpPr>
            <a:cxnSpLocks/>
          </p:cNvCxnSpPr>
          <p:nvPr/>
        </p:nvCxnSpPr>
        <p:spPr>
          <a:xfrm flipH="1" flipV="1">
            <a:off x="6743919" y="2875449"/>
            <a:ext cx="216024"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Connecteur droit 14">
            <a:extLst>
              <a:ext uri="{FF2B5EF4-FFF2-40B4-BE49-F238E27FC236}">
                <a16:creationId xmlns:a16="http://schemas.microsoft.com/office/drawing/2014/main" id="{85A1D35E-BDAF-4E30-BCCC-27FAEB966B61}"/>
              </a:ext>
            </a:extLst>
          </p:cNvPr>
          <p:cNvCxnSpPr/>
          <p:nvPr/>
        </p:nvCxnSpPr>
        <p:spPr>
          <a:xfrm>
            <a:off x="6732240" y="2875449"/>
            <a:ext cx="0" cy="1080701"/>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62CD6784-1745-4A22-981A-202076F8E4C5}"/>
              </a:ext>
            </a:extLst>
          </p:cNvPr>
          <p:cNvSpPr/>
          <p:nvPr/>
        </p:nvSpPr>
        <p:spPr>
          <a:xfrm>
            <a:off x="323528" y="4869160"/>
            <a:ext cx="5544616" cy="576064"/>
          </a:xfrm>
          <a:prstGeom prst="rect">
            <a:avLst/>
          </a:prstGeom>
          <a:no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0" name="Image 19">
            <a:extLst>
              <a:ext uri="{FF2B5EF4-FFF2-40B4-BE49-F238E27FC236}">
                <a16:creationId xmlns:a16="http://schemas.microsoft.com/office/drawing/2014/main" id="{ACE07BDB-FAC7-4747-B421-3C7DCEFDC59D}"/>
              </a:ext>
            </a:extLst>
          </p:cNvPr>
          <p:cNvPicPr>
            <a:picLocks noChangeAspect="1"/>
          </p:cNvPicPr>
          <p:nvPr/>
        </p:nvPicPr>
        <p:blipFill rotWithShape="1">
          <a:blip r:embed="rId5"/>
          <a:srcRect l="17712" r="65417" b="64011"/>
          <a:stretch/>
        </p:blipFill>
        <p:spPr>
          <a:xfrm>
            <a:off x="3821460" y="2604804"/>
            <a:ext cx="1542628" cy="1851088"/>
          </a:xfrm>
          <a:prstGeom prst="rect">
            <a:avLst/>
          </a:prstGeom>
        </p:spPr>
      </p:pic>
      <p:sp>
        <p:nvSpPr>
          <p:cNvPr id="21" name="Rectangle 20">
            <a:extLst>
              <a:ext uri="{FF2B5EF4-FFF2-40B4-BE49-F238E27FC236}">
                <a16:creationId xmlns:a16="http://schemas.microsoft.com/office/drawing/2014/main" id="{82D898F0-3852-4231-B44D-B4C0575AA6B6}"/>
              </a:ext>
            </a:extLst>
          </p:cNvPr>
          <p:cNvSpPr/>
          <p:nvPr/>
        </p:nvSpPr>
        <p:spPr>
          <a:xfrm>
            <a:off x="3821460" y="3064514"/>
            <a:ext cx="1512168" cy="7200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2" name="Image 21">
            <a:extLst>
              <a:ext uri="{FF2B5EF4-FFF2-40B4-BE49-F238E27FC236}">
                <a16:creationId xmlns:a16="http://schemas.microsoft.com/office/drawing/2014/main" id="{5CEC61EB-0BB0-4151-A5BF-12AF42FE6157}"/>
              </a:ext>
            </a:extLst>
          </p:cNvPr>
          <p:cNvPicPr>
            <a:picLocks noChangeAspect="1"/>
          </p:cNvPicPr>
          <p:nvPr/>
        </p:nvPicPr>
        <p:blipFill rotWithShape="1">
          <a:blip r:embed="rId6"/>
          <a:srcRect l="14563" t="2393" r="68900" b="72400"/>
          <a:stretch/>
        </p:blipFill>
        <p:spPr>
          <a:xfrm>
            <a:off x="2211240" y="3165855"/>
            <a:ext cx="1512168" cy="1296496"/>
          </a:xfrm>
          <a:prstGeom prst="rect">
            <a:avLst/>
          </a:prstGeom>
        </p:spPr>
      </p:pic>
      <p:sp>
        <p:nvSpPr>
          <p:cNvPr id="23" name="Rectangle 22">
            <a:extLst>
              <a:ext uri="{FF2B5EF4-FFF2-40B4-BE49-F238E27FC236}">
                <a16:creationId xmlns:a16="http://schemas.microsoft.com/office/drawing/2014/main" id="{D41B60CB-F758-4FCD-A5BC-468BEC19D5DF}"/>
              </a:ext>
            </a:extLst>
          </p:cNvPr>
          <p:cNvSpPr/>
          <p:nvPr/>
        </p:nvSpPr>
        <p:spPr>
          <a:xfrm>
            <a:off x="1155874" y="1871112"/>
            <a:ext cx="216024" cy="4571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5B1BDCE-B8CD-4ED6-BC72-CF3020DD3848}"/>
              </a:ext>
            </a:extLst>
          </p:cNvPr>
          <p:cNvSpPr/>
          <p:nvPr/>
        </p:nvSpPr>
        <p:spPr>
          <a:xfrm>
            <a:off x="955725" y="1871113"/>
            <a:ext cx="182116" cy="4571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5" name="Connecteur droit avec flèche 24">
            <a:extLst>
              <a:ext uri="{FF2B5EF4-FFF2-40B4-BE49-F238E27FC236}">
                <a16:creationId xmlns:a16="http://schemas.microsoft.com/office/drawing/2014/main" id="{724C291E-38A4-4D99-913A-43D836502B18}"/>
              </a:ext>
            </a:extLst>
          </p:cNvPr>
          <p:cNvCxnSpPr>
            <a:stCxn id="23" idx="2"/>
          </p:cNvCxnSpPr>
          <p:nvPr/>
        </p:nvCxnSpPr>
        <p:spPr>
          <a:xfrm>
            <a:off x="1263886" y="1916831"/>
            <a:ext cx="2557574" cy="86409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8C9D5EAC-464D-4F85-BA65-21ED49DD10C5}"/>
              </a:ext>
            </a:extLst>
          </p:cNvPr>
          <p:cNvSpPr/>
          <p:nvPr/>
        </p:nvSpPr>
        <p:spPr>
          <a:xfrm>
            <a:off x="2211240" y="3594007"/>
            <a:ext cx="1512168" cy="7200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8" name="Connecteur droit avec flèche 27">
            <a:extLst>
              <a:ext uri="{FF2B5EF4-FFF2-40B4-BE49-F238E27FC236}">
                <a16:creationId xmlns:a16="http://schemas.microsoft.com/office/drawing/2014/main" id="{90DF26D9-60F2-4B37-9FE7-C070C7DF5395}"/>
              </a:ext>
            </a:extLst>
          </p:cNvPr>
          <p:cNvCxnSpPr/>
          <p:nvPr/>
        </p:nvCxnSpPr>
        <p:spPr>
          <a:xfrm>
            <a:off x="1046783" y="1916831"/>
            <a:ext cx="1220961" cy="124902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6" name="ZoneTexte 35">
            <a:extLst>
              <a:ext uri="{FF2B5EF4-FFF2-40B4-BE49-F238E27FC236}">
                <a16:creationId xmlns:a16="http://schemas.microsoft.com/office/drawing/2014/main" id="{C144B7B0-7A38-4B89-98B3-5CE5F94C0588}"/>
              </a:ext>
            </a:extLst>
          </p:cNvPr>
          <p:cNvSpPr txBox="1"/>
          <p:nvPr/>
        </p:nvSpPr>
        <p:spPr>
          <a:xfrm>
            <a:off x="683568" y="4890503"/>
            <a:ext cx="2664296" cy="415498"/>
          </a:xfrm>
          <a:prstGeom prst="rect">
            <a:avLst/>
          </a:prstGeom>
          <a:noFill/>
        </p:spPr>
        <p:txBody>
          <a:bodyPr wrap="square" rtlCol="0">
            <a:spAutoFit/>
          </a:bodyPr>
          <a:lstStyle/>
          <a:p>
            <a:r>
              <a:rPr lang="fr-FR" sz="1050" dirty="0"/>
              <a:t>Zone d’information sur la génération de la solution (affiche les erreurs de compilation)</a:t>
            </a:r>
            <a:endParaRPr lang="fr-FR" sz="1050" b="1" i="1" dirty="0"/>
          </a:p>
        </p:txBody>
      </p:sp>
      <p:cxnSp>
        <p:nvCxnSpPr>
          <p:cNvPr id="37" name="Connecteur droit avec flèche 36">
            <a:extLst>
              <a:ext uri="{FF2B5EF4-FFF2-40B4-BE49-F238E27FC236}">
                <a16:creationId xmlns:a16="http://schemas.microsoft.com/office/drawing/2014/main" id="{82FC4666-9CCB-4B7B-8026-C045AFA65BF4}"/>
              </a:ext>
            </a:extLst>
          </p:cNvPr>
          <p:cNvCxnSpPr>
            <a:cxnSpLocks/>
          </p:cNvCxnSpPr>
          <p:nvPr/>
        </p:nvCxnSpPr>
        <p:spPr>
          <a:xfrm>
            <a:off x="6497452" y="2722278"/>
            <a:ext cx="504056"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B39FD96F-A80F-4F53-87E1-5A7EC6A787B9}"/>
              </a:ext>
            </a:extLst>
          </p:cNvPr>
          <p:cNvSpPr/>
          <p:nvPr/>
        </p:nvSpPr>
        <p:spPr>
          <a:xfrm>
            <a:off x="101724" y="461665"/>
            <a:ext cx="6270476" cy="400110"/>
          </a:xfrm>
          <a:prstGeom prst="rect">
            <a:avLst/>
          </a:prstGeom>
        </p:spPr>
        <p:txBody>
          <a:bodyPr wrap="square">
            <a:spAutoFit/>
          </a:bodyPr>
          <a:lstStyle/>
          <a:p>
            <a:r>
              <a:rPr lang="fr-FR" sz="2000" b="1" dirty="0">
                <a:solidFill>
                  <a:schemeClr val="tx2">
                    <a:lumMod val="60000"/>
                    <a:lumOff val="40000"/>
                  </a:schemeClr>
                </a:solidFill>
              </a:rPr>
              <a:t>Recherche des solutions : Application</a:t>
            </a:r>
          </a:p>
        </p:txBody>
      </p:sp>
    </p:spTree>
    <p:extLst>
      <p:ext uri="{BB962C8B-B14F-4D97-AF65-F5344CB8AC3E}">
        <p14:creationId xmlns:p14="http://schemas.microsoft.com/office/powerpoint/2010/main" val="66659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30" grpId="0" animBg="1"/>
      <p:bldP spid="35"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6033126" cy="461665"/>
          </a:xfrm>
          <a:prstGeom prst="rect">
            <a:avLst/>
          </a:prstGeom>
        </p:spPr>
        <p:txBody>
          <a:bodyPr wrap="none">
            <a:spAutoFit/>
          </a:bodyPr>
          <a:lstStyle/>
          <a:p>
            <a:r>
              <a:rPr lang="fr-FR" sz="2400" b="1" dirty="0"/>
              <a:t>3 – Modélisation et Résolution d’un problème</a:t>
            </a:r>
          </a:p>
        </p:txBody>
      </p:sp>
      <p:sp>
        <p:nvSpPr>
          <p:cNvPr id="24" name="Rectangle 23">
            <a:extLst>
              <a:ext uri="{FF2B5EF4-FFF2-40B4-BE49-F238E27FC236}">
                <a16:creationId xmlns:a16="http://schemas.microsoft.com/office/drawing/2014/main" id="{B39FD96F-A80F-4F53-87E1-5A7EC6A787B9}"/>
              </a:ext>
            </a:extLst>
          </p:cNvPr>
          <p:cNvSpPr/>
          <p:nvPr/>
        </p:nvSpPr>
        <p:spPr>
          <a:xfrm>
            <a:off x="101724" y="461665"/>
            <a:ext cx="6270476" cy="400110"/>
          </a:xfrm>
          <a:prstGeom prst="rect">
            <a:avLst/>
          </a:prstGeom>
        </p:spPr>
        <p:txBody>
          <a:bodyPr wrap="square">
            <a:spAutoFit/>
          </a:bodyPr>
          <a:lstStyle/>
          <a:p>
            <a:r>
              <a:rPr lang="fr-FR" sz="2000" b="1" dirty="0">
                <a:solidFill>
                  <a:schemeClr val="tx2">
                    <a:lumMod val="60000"/>
                    <a:lumOff val="40000"/>
                  </a:schemeClr>
                </a:solidFill>
              </a:rPr>
              <a:t>Recherche des solutions : Application</a:t>
            </a:r>
          </a:p>
        </p:txBody>
      </p:sp>
      <p:pic>
        <p:nvPicPr>
          <p:cNvPr id="4" name="Image 3">
            <a:extLst>
              <a:ext uri="{FF2B5EF4-FFF2-40B4-BE49-F238E27FC236}">
                <a16:creationId xmlns:a16="http://schemas.microsoft.com/office/drawing/2014/main" id="{8F7DFF69-0FF4-498C-B32E-C09505246333}"/>
              </a:ext>
            </a:extLst>
          </p:cNvPr>
          <p:cNvPicPr>
            <a:picLocks noChangeAspect="1"/>
          </p:cNvPicPr>
          <p:nvPr/>
        </p:nvPicPr>
        <p:blipFill rotWithShape="1">
          <a:blip r:embed="rId3"/>
          <a:srcRect l="3264" t="88"/>
          <a:stretch/>
        </p:blipFill>
        <p:spPr>
          <a:xfrm>
            <a:off x="149225" y="764704"/>
            <a:ext cx="8845550" cy="5138975"/>
          </a:xfrm>
          <a:prstGeom prst="rect">
            <a:avLst/>
          </a:prstGeom>
        </p:spPr>
      </p:pic>
    </p:spTree>
    <p:extLst>
      <p:ext uri="{BB962C8B-B14F-4D97-AF65-F5344CB8AC3E}">
        <p14:creationId xmlns:p14="http://schemas.microsoft.com/office/powerpoint/2010/main" val="13213396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7504" y="340341"/>
            <a:ext cx="7931388" cy="400110"/>
          </a:xfrm>
          <a:prstGeom prst="rect">
            <a:avLst/>
          </a:prstGeom>
        </p:spPr>
        <p:txBody>
          <a:bodyPr wrap="square">
            <a:spAutoFit/>
          </a:bodyPr>
          <a:lstStyle/>
          <a:p>
            <a:r>
              <a:rPr lang="fr-FR" sz="2000" b="1" dirty="0">
                <a:solidFill>
                  <a:schemeClr val="tx2">
                    <a:lumMod val="60000"/>
                    <a:lumOff val="40000"/>
                  </a:schemeClr>
                </a:solidFill>
              </a:rPr>
              <a:t> La propagation de contraintes (Filtrage) : Application</a:t>
            </a:r>
          </a:p>
        </p:txBody>
      </p:sp>
      <p:sp>
        <p:nvSpPr>
          <p:cNvPr id="42" name="Rectangle 41"/>
          <p:cNvSpPr/>
          <p:nvPr/>
        </p:nvSpPr>
        <p:spPr>
          <a:xfrm>
            <a:off x="179512" y="633932"/>
            <a:ext cx="6552728" cy="954107"/>
          </a:xfrm>
          <a:prstGeom prst="rect">
            <a:avLst/>
          </a:prstGeom>
          <a:noFill/>
        </p:spPr>
        <p:txBody>
          <a:bodyPr wrap="square">
            <a:spAutoFit/>
          </a:bodyPr>
          <a:lstStyle/>
          <a:p>
            <a:r>
              <a:rPr lang="fr-FR" sz="1400" dirty="0"/>
              <a:t>Le problème est de trouver des valeurs pour x et y tel que</a:t>
            </a:r>
          </a:p>
          <a:p>
            <a:r>
              <a:rPr lang="fr-FR" sz="1400" dirty="0"/>
              <a:t>x + y = 17</a:t>
            </a:r>
          </a:p>
          <a:p>
            <a:r>
              <a:rPr lang="fr-FR" sz="1400" dirty="0"/>
              <a:t>x – y = 5</a:t>
            </a:r>
          </a:p>
          <a:p>
            <a:r>
              <a:rPr lang="fr-FR" sz="1400" dirty="0"/>
              <a:t>Avec x ∈ [5 , 12] et y ∈ [2 , 17]</a:t>
            </a:r>
          </a:p>
        </p:txBody>
      </p:sp>
      <p:sp>
        <p:nvSpPr>
          <p:cNvPr id="12" name="Rectangle 11"/>
          <p:cNvSpPr/>
          <p:nvPr/>
        </p:nvSpPr>
        <p:spPr>
          <a:xfrm>
            <a:off x="2838554" y="1077824"/>
            <a:ext cx="7931388" cy="5924699"/>
          </a:xfrm>
          <a:prstGeom prst="rect">
            <a:avLst/>
          </a:prstGeom>
        </p:spPr>
        <p:txBody>
          <a:bodyPr wrap="square">
            <a:spAutoFit/>
          </a:bodyPr>
          <a:lstStyle/>
          <a:p>
            <a:r>
              <a:rPr lang="fr-FR" sz="1200" dirty="0">
                <a:solidFill>
                  <a:srgbClr val="0000FF"/>
                </a:solidFill>
                <a:latin typeface="Consolas"/>
              </a:rPr>
              <a:t>#</a:t>
            </a:r>
            <a:r>
              <a:rPr lang="fr-FR" sz="1200" dirty="0" err="1">
                <a:solidFill>
                  <a:srgbClr val="0000FF"/>
                </a:solidFill>
                <a:latin typeface="Consolas"/>
              </a:rPr>
              <a:t>include</a:t>
            </a:r>
            <a:r>
              <a:rPr lang="fr-FR" sz="1200" dirty="0">
                <a:solidFill>
                  <a:prstClr val="black"/>
                </a:solidFill>
                <a:latin typeface="Consolas"/>
              </a:rPr>
              <a:t> </a:t>
            </a:r>
            <a:r>
              <a:rPr lang="fr-FR" sz="1200" dirty="0">
                <a:solidFill>
                  <a:srgbClr val="A31515"/>
                </a:solidFill>
                <a:latin typeface="Consolas"/>
              </a:rPr>
              <a:t>&lt;</a:t>
            </a:r>
            <a:r>
              <a:rPr lang="fr-FR" sz="1200" dirty="0" err="1">
                <a:solidFill>
                  <a:srgbClr val="A31515"/>
                </a:solidFill>
                <a:latin typeface="Consolas"/>
              </a:rPr>
              <a:t>ilsolver</a:t>
            </a:r>
            <a:r>
              <a:rPr lang="fr-FR" sz="1200" dirty="0">
                <a:solidFill>
                  <a:srgbClr val="A31515"/>
                </a:solidFill>
                <a:latin typeface="Consolas"/>
              </a:rPr>
              <a:t>/</a:t>
            </a:r>
            <a:r>
              <a:rPr lang="fr-FR" sz="1200" dirty="0" err="1">
                <a:solidFill>
                  <a:srgbClr val="A31515"/>
                </a:solidFill>
                <a:latin typeface="Consolas"/>
              </a:rPr>
              <a:t>ilosolverint.h</a:t>
            </a:r>
            <a:r>
              <a:rPr lang="fr-FR" sz="1200" dirty="0">
                <a:solidFill>
                  <a:srgbClr val="A31515"/>
                </a:solidFill>
                <a:latin typeface="Consolas"/>
              </a:rPr>
              <a:t>&gt; </a:t>
            </a:r>
            <a:r>
              <a:rPr lang="fr-FR" sz="1200" dirty="0">
                <a:latin typeface="Consolas"/>
              </a:rPr>
              <a:t>;</a:t>
            </a:r>
            <a:r>
              <a:rPr lang="fr-FR" sz="1200" dirty="0">
                <a:solidFill>
                  <a:srgbClr val="00B050"/>
                </a:solidFill>
                <a:latin typeface="Consolas"/>
              </a:rPr>
              <a:t>//</a:t>
            </a:r>
            <a:r>
              <a:rPr lang="fr-FR" sz="1200" dirty="0">
                <a:solidFill>
                  <a:srgbClr val="008000"/>
                </a:solidFill>
                <a:latin typeface="Consolas"/>
              </a:rPr>
              <a:t>Librairies ILOG</a:t>
            </a:r>
            <a:endParaRPr lang="fr-FR" sz="1200" dirty="0">
              <a:solidFill>
                <a:prstClr val="black"/>
              </a:solidFill>
              <a:latin typeface="Consolas"/>
            </a:endParaRPr>
          </a:p>
          <a:p>
            <a:r>
              <a:rPr lang="fr-FR" sz="1200" dirty="0">
                <a:solidFill>
                  <a:prstClr val="black"/>
                </a:solidFill>
                <a:latin typeface="Consolas"/>
              </a:rPr>
              <a:t>ILOSTLBEGIN</a:t>
            </a:r>
          </a:p>
          <a:p>
            <a:endParaRPr lang="fr-FR" sz="1000" dirty="0">
              <a:solidFill>
                <a:prstClr val="black"/>
              </a:solidFill>
              <a:latin typeface="Consolas"/>
            </a:endParaRPr>
          </a:p>
          <a:p>
            <a:r>
              <a:rPr lang="fr-FR" sz="1200" dirty="0" err="1">
                <a:solidFill>
                  <a:srgbClr val="0000FF"/>
                </a:solidFill>
                <a:latin typeface="Consolas"/>
              </a:rPr>
              <a:t>int</a:t>
            </a:r>
            <a:r>
              <a:rPr lang="fr-FR" sz="1200" dirty="0">
                <a:solidFill>
                  <a:prstClr val="black"/>
                </a:solidFill>
                <a:latin typeface="Consolas"/>
              </a:rPr>
              <a:t> main(){</a:t>
            </a:r>
          </a:p>
          <a:p>
            <a:endParaRPr lang="fr-FR" sz="1000" dirty="0">
              <a:solidFill>
                <a:prstClr val="black"/>
              </a:solidFill>
              <a:latin typeface="Consolas"/>
            </a:endParaRPr>
          </a:p>
          <a:p>
            <a:r>
              <a:rPr lang="fr-FR" sz="1200" dirty="0" err="1">
                <a:latin typeface="Consolas"/>
              </a:rPr>
              <a:t>IloEnv</a:t>
            </a:r>
            <a:r>
              <a:rPr lang="fr-FR" sz="1200" dirty="0">
                <a:latin typeface="Consolas"/>
              </a:rPr>
              <a:t> </a:t>
            </a:r>
            <a:r>
              <a:rPr lang="fr-FR" sz="1200" dirty="0" err="1">
                <a:latin typeface="Consolas"/>
              </a:rPr>
              <a:t>env</a:t>
            </a:r>
            <a:r>
              <a:rPr lang="fr-FR" sz="1200" dirty="0">
                <a:latin typeface="Consolas"/>
              </a:rPr>
              <a:t>;</a:t>
            </a:r>
            <a:r>
              <a:rPr lang="fr-FR" sz="1200" dirty="0">
                <a:solidFill>
                  <a:srgbClr val="008000"/>
                </a:solidFill>
                <a:latin typeface="Consolas"/>
              </a:rPr>
              <a:t>//Construction de l'environnement </a:t>
            </a:r>
          </a:p>
          <a:p>
            <a:endParaRPr lang="fr-FR" sz="1000" dirty="0">
              <a:solidFill>
                <a:srgbClr val="008000"/>
              </a:solidFill>
              <a:latin typeface="Consolas"/>
            </a:endParaRPr>
          </a:p>
          <a:p>
            <a:r>
              <a:rPr lang="fr-FR" sz="1200" dirty="0" err="1">
                <a:solidFill>
                  <a:srgbClr val="0000FF"/>
                </a:solidFill>
                <a:latin typeface="Consolas"/>
              </a:rPr>
              <a:t>try</a:t>
            </a:r>
            <a:r>
              <a:rPr lang="fr-FR" sz="1200" dirty="0">
                <a:solidFill>
                  <a:prstClr val="black"/>
                </a:solidFill>
                <a:latin typeface="Consolas"/>
              </a:rPr>
              <a:t> {</a:t>
            </a:r>
          </a:p>
          <a:p>
            <a:endParaRPr lang="fr-FR" sz="1000" dirty="0">
              <a:solidFill>
                <a:prstClr val="black"/>
              </a:solidFill>
              <a:latin typeface="Consolas"/>
            </a:endParaRPr>
          </a:p>
          <a:p>
            <a:r>
              <a:rPr lang="fr-FR" sz="1200" dirty="0" err="1">
                <a:latin typeface="Consolas"/>
              </a:rPr>
              <a:t>IloModel</a:t>
            </a:r>
            <a:r>
              <a:rPr lang="fr-FR" sz="1200" dirty="0">
                <a:latin typeface="Consolas"/>
              </a:rPr>
              <a:t> mod(</a:t>
            </a:r>
            <a:r>
              <a:rPr lang="fr-FR" sz="1200" dirty="0" err="1">
                <a:latin typeface="Consolas"/>
              </a:rPr>
              <a:t>env</a:t>
            </a:r>
            <a:r>
              <a:rPr lang="fr-FR" sz="1200" dirty="0">
                <a:latin typeface="Consolas"/>
              </a:rPr>
              <a:t>);</a:t>
            </a:r>
            <a:r>
              <a:rPr lang="fr-FR" sz="1200" dirty="0">
                <a:solidFill>
                  <a:srgbClr val="008000"/>
                </a:solidFill>
                <a:latin typeface="Consolas"/>
              </a:rPr>
              <a:t>//Création d'un modèle </a:t>
            </a:r>
          </a:p>
          <a:p>
            <a:endParaRPr lang="fr-FR" sz="1000" dirty="0">
              <a:solidFill>
                <a:prstClr val="black"/>
              </a:solidFill>
              <a:latin typeface="Consolas"/>
            </a:endParaRPr>
          </a:p>
          <a:p>
            <a:r>
              <a:rPr lang="fr-FR" sz="1200" dirty="0" err="1">
                <a:latin typeface="Consolas"/>
              </a:rPr>
              <a:t>IloIntVar</a:t>
            </a:r>
            <a:r>
              <a:rPr lang="fr-FR" sz="1200" dirty="0">
                <a:latin typeface="Consolas"/>
              </a:rPr>
              <a:t> x(</a:t>
            </a:r>
            <a:r>
              <a:rPr lang="fr-FR" sz="1200" dirty="0" err="1">
                <a:latin typeface="Consolas"/>
              </a:rPr>
              <a:t>env</a:t>
            </a:r>
            <a:r>
              <a:rPr lang="fr-FR" sz="1200" dirty="0">
                <a:latin typeface="Consolas"/>
              </a:rPr>
              <a:t>, 5, 12);</a:t>
            </a:r>
            <a:r>
              <a:rPr lang="fr-FR" sz="1200" dirty="0">
                <a:solidFill>
                  <a:srgbClr val="008000"/>
                </a:solidFill>
                <a:latin typeface="Consolas"/>
              </a:rPr>
              <a:t> //Définition des variables</a:t>
            </a:r>
            <a:endParaRPr lang="fr-FR" sz="1200" dirty="0">
              <a:latin typeface="Consolas"/>
            </a:endParaRPr>
          </a:p>
          <a:p>
            <a:r>
              <a:rPr lang="fr-FR" sz="1200" dirty="0" err="1">
                <a:latin typeface="Consolas"/>
              </a:rPr>
              <a:t>IloIntVar</a:t>
            </a:r>
            <a:r>
              <a:rPr lang="fr-FR" sz="1200" dirty="0">
                <a:latin typeface="Consolas"/>
              </a:rPr>
              <a:t> y(</a:t>
            </a:r>
            <a:r>
              <a:rPr lang="fr-FR" sz="1200" dirty="0" err="1">
                <a:latin typeface="Consolas"/>
              </a:rPr>
              <a:t>env</a:t>
            </a:r>
            <a:r>
              <a:rPr lang="fr-FR" sz="1200" dirty="0">
                <a:latin typeface="Consolas"/>
              </a:rPr>
              <a:t>, 2, 17);</a:t>
            </a:r>
          </a:p>
          <a:p>
            <a:endParaRPr lang="fr-FR" sz="1000" dirty="0">
              <a:solidFill>
                <a:prstClr val="black"/>
              </a:solidFill>
              <a:latin typeface="Consolas"/>
            </a:endParaRPr>
          </a:p>
          <a:p>
            <a:r>
              <a:rPr lang="fr-FR" sz="1200" dirty="0" err="1">
                <a:latin typeface="Consolas"/>
              </a:rPr>
              <a:t>mod.add</a:t>
            </a:r>
            <a:r>
              <a:rPr lang="fr-FR" sz="1200" dirty="0">
                <a:latin typeface="Consolas"/>
              </a:rPr>
              <a:t>(x + y == 17);</a:t>
            </a:r>
            <a:r>
              <a:rPr lang="fr-FR" sz="1200" dirty="0">
                <a:solidFill>
                  <a:srgbClr val="008000"/>
                </a:solidFill>
                <a:latin typeface="Consolas"/>
              </a:rPr>
              <a:t> //Définition des contraintes</a:t>
            </a:r>
            <a:endParaRPr lang="fr-FR" sz="1200" dirty="0">
              <a:latin typeface="Consolas"/>
            </a:endParaRPr>
          </a:p>
          <a:p>
            <a:r>
              <a:rPr lang="fr-FR" sz="1200" dirty="0" err="1">
                <a:latin typeface="Consolas"/>
              </a:rPr>
              <a:t>mod.add</a:t>
            </a:r>
            <a:r>
              <a:rPr lang="fr-FR" sz="1200" dirty="0">
                <a:latin typeface="Consolas"/>
              </a:rPr>
              <a:t>(x - y == 5);</a:t>
            </a:r>
          </a:p>
          <a:p>
            <a:endParaRPr lang="fr-FR" sz="1200" dirty="0">
              <a:latin typeface="Consolas"/>
            </a:endParaRPr>
          </a:p>
          <a:p>
            <a:r>
              <a:rPr lang="fr-FR" sz="1200" dirty="0" err="1">
                <a:latin typeface="Consolas"/>
              </a:rPr>
              <a:t>IloSolver</a:t>
            </a:r>
            <a:r>
              <a:rPr lang="fr-FR" sz="1200" dirty="0">
                <a:latin typeface="Consolas"/>
              </a:rPr>
              <a:t> solver(mod);</a:t>
            </a:r>
          </a:p>
          <a:p>
            <a:endParaRPr lang="fr-FR" sz="900" dirty="0">
              <a:latin typeface="Consolas" panose="020B0609020204030204" pitchFamily="49" charset="0"/>
            </a:endParaRPr>
          </a:p>
          <a:p>
            <a:r>
              <a:rPr lang="fr-FR" sz="1200" dirty="0">
                <a:latin typeface="Consolas" panose="020B0609020204030204" pitchFamily="49" charset="0"/>
              </a:rPr>
              <a:t>cout &lt;&lt; </a:t>
            </a:r>
            <a:r>
              <a:rPr lang="fr-FR" sz="1200" dirty="0">
                <a:solidFill>
                  <a:srgbClr val="A31515"/>
                </a:solidFill>
                <a:latin typeface="Consolas" panose="020B0609020204030204" pitchFamily="49" charset="0"/>
              </a:rPr>
              <a:t>"Propagation... "</a:t>
            </a:r>
            <a:r>
              <a:rPr lang="fr-FR" sz="1200" dirty="0">
                <a:solidFill>
                  <a:prstClr val="black"/>
                </a:solidFill>
                <a:latin typeface="Consolas" panose="020B0609020204030204" pitchFamily="49" charset="0"/>
              </a:rPr>
              <a:t>&lt;&lt; </a:t>
            </a:r>
            <a:r>
              <a:rPr lang="fr-FR" sz="1200" dirty="0" err="1">
                <a:solidFill>
                  <a:prstClr val="black"/>
                </a:solidFill>
                <a:latin typeface="Consolas" panose="020B0609020204030204" pitchFamily="49" charset="0"/>
              </a:rPr>
              <a:t>solver.propagate</a:t>
            </a:r>
            <a:r>
              <a:rPr lang="fr-FR" sz="1200" dirty="0">
                <a:solidFill>
                  <a:prstClr val="black"/>
                </a:solidFill>
                <a:latin typeface="Consolas" panose="020B0609020204030204" pitchFamily="49" charset="0"/>
              </a:rPr>
              <a:t>() &lt;&lt; </a:t>
            </a:r>
            <a:r>
              <a:rPr lang="fr-FR" sz="1200" dirty="0" err="1">
                <a:solidFill>
                  <a:prstClr val="black"/>
                </a:solidFill>
                <a:latin typeface="Consolas" panose="020B0609020204030204" pitchFamily="49" charset="0"/>
              </a:rPr>
              <a:t>endl</a:t>
            </a:r>
            <a:r>
              <a:rPr lang="fr-FR" sz="1200" dirty="0">
                <a:solidFill>
                  <a:prstClr val="black"/>
                </a:solidFill>
                <a:latin typeface="Consolas" panose="020B0609020204030204" pitchFamily="49" charset="0"/>
              </a:rPr>
              <a:t>;</a:t>
            </a:r>
          </a:p>
          <a:p>
            <a:endParaRPr lang="fr-FR" sz="1000" dirty="0">
              <a:latin typeface="Consolas" panose="020B0609020204030204" pitchFamily="49" charset="0"/>
            </a:endParaRPr>
          </a:p>
          <a:p>
            <a:r>
              <a:rPr lang="fr-FR" sz="1200" dirty="0" err="1">
                <a:latin typeface="Consolas" panose="020B0609020204030204" pitchFamily="49" charset="0"/>
              </a:rPr>
              <a:t>solver.out</a:t>
            </a:r>
            <a:r>
              <a:rPr lang="fr-FR" sz="1200" dirty="0">
                <a:latin typeface="Consolas" panose="020B0609020204030204" pitchFamily="49" charset="0"/>
              </a:rPr>
              <a:t>()&lt;&lt;</a:t>
            </a:r>
            <a:r>
              <a:rPr lang="fr-FR" sz="1200" dirty="0" err="1">
                <a:latin typeface="Consolas" panose="020B0609020204030204" pitchFamily="49" charset="0"/>
              </a:rPr>
              <a:t>solver.getMin</a:t>
            </a:r>
            <a:r>
              <a:rPr lang="fr-FR" sz="1200" dirty="0">
                <a:latin typeface="Consolas" panose="020B0609020204030204" pitchFamily="49" charset="0"/>
              </a:rPr>
              <a:t>(x)&lt;&lt;</a:t>
            </a:r>
            <a:r>
              <a:rPr lang="fr-FR" sz="1200" dirty="0">
                <a:solidFill>
                  <a:srgbClr val="A31515"/>
                </a:solidFill>
                <a:latin typeface="Consolas" panose="020B0609020204030204" pitchFamily="49" charset="0"/>
              </a:rPr>
              <a:t>"&lt; x &lt;"</a:t>
            </a:r>
            <a:r>
              <a:rPr lang="fr-FR" sz="1200" dirty="0">
                <a:solidFill>
                  <a:prstClr val="black"/>
                </a:solidFill>
                <a:latin typeface="Consolas" panose="020B0609020204030204" pitchFamily="49" charset="0"/>
              </a:rPr>
              <a:t>&lt;&lt;</a:t>
            </a:r>
            <a:r>
              <a:rPr lang="fr-FR" sz="1200" dirty="0" err="1">
                <a:solidFill>
                  <a:prstClr val="black"/>
                </a:solidFill>
                <a:latin typeface="Consolas" panose="020B0609020204030204" pitchFamily="49" charset="0"/>
              </a:rPr>
              <a:t>solver.getMax</a:t>
            </a:r>
            <a:r>
              <a:rPr lang="fr-FR" sz="1200" dirty="0">
                <a:solidFill>
                  <a:prstClr val="black"/>
                </a:solidFill>
                <a:latin typeface="Consolas" panose="020B0609020204030204" pitchFamily="49" charset="0"/>
              </a:rPr>
              <a:t>(x)&lt;&lt;</a:t>
            </a:r>
            <a:r>
              <a:rPr lang="fr-FR" sz="1200" dirty="0" err="1">
                <a:solidFill>
                  <a:prstClr val="black"/>
                </a:solidFill>
                <a:latin typeface="Consolas" panose="020B0609020204030204" pitchFamily="49" charset="0"/>
              </a:rPr>
              <a:t>endl</a:t>
            </a:r>
            <a:r>
              <a:rPr lang="fr-FR" sz="1200" dirty="0">
                <a:solidFill>
                  <a:prstClr val="black"/>
                </a:solidFill>
                <a:latin typeface="Consolas" panose="020B0609020204030204" pitchFamily="49" charset="0"/>
              </a:rPr>
              <a:t>; </a:t>
            </a:r>
          </a:p>
          <a:p>
            <a:r>
              <a:rPr lang="es-ES" sz="1200" dirty="0" err="1">
                <a:solidFill>
                  <a:prstClr val="black"/>
                </a:solidFill>
                <a:latin typeface="Consolas" panose="020B0609020204030204" pitchFamily="49" charset="0"/>
              </a:rPr>
              <a:t>solver.out</a:t>
            </a:r>
            <a:r>
              <a:rPr lang="es-ES" sz="1200" dirty="0">
                <a:solidFill>
                  <a:prstClr val="black"/>
                </a:solidFill>
                <a:latin typeface="Consolas" panose="020B0609020204030204" pitchFamily="49" charset="0"/>
              </a:rPr>
              <a:t>()&lt;&lt;</a:t>
            </a:r>
            <a:r>
              <a:rPr lang="es-ES" sz="1200" dirty="0" err="1">
                <a:solidFill>
                  <a:prstClr val="black"/>
                </a:solidFill>
                <a:latin typeface="Consolas" panose="020B0609020204030204" pitchFamily="49" charset="0"/>
              </a:rPr>
              <a:t>solver.getMin</a:t>
            </a:r>
            <a:r>
              <a:rPr lang="es-ES" sz="1200" dirty="0">
                <a:solidFill>
                  <a:prstClr val="black"/>
                </a:solidFill>
                <a:latin typeface="Consolas" panose="020B0609020204030204" pitchFamily="49" charset="0"/>
              </a:rPr>
              <a:t>(y)&lt;&lt;</a:t>
            </a:r>
            <a:r>
              <a:rPr lang="es-ES" sz="1200" dirty="0">
                <a:solidFill>
                  <a:srgbClr val="A31515"/>
                </a:solidFill>
                <a:latin typeface="Consolas" panose="020B0609020204030204" pitchFamily="49" charset="0"/>
              </a:rPr>
              <a:t>"&lt; y &lt;"</a:t>
            </a:r>
            <a:r>
              <a:rPr lang="es-ES" sz="1200" dirty="0">
                <a:solidFill>
                  <a:prstClr val="black"/>
                </a:solidFill>
                <a:latin typeface="Consolas" panose="020B0609020204030204" pitchFamily="49" charset="0"/>
              </a:rPr>
              <a:t>&lt;&lt;</a:t>
            </a:r>
            <a:r>
              <a:rPr lang="es-ES" sz="1200" dirty="0" err="1">
                <a:solidFill>
                  <a:prstClr val="black"/>
                </a:solidFill>
                <a:latin typeface="Consolas" panose="020B0609020204030204" pitchFamily="49" charset="0"/>
              </a:rPr>
              <a:t>solver.getMax</a:t>
            </a:r>
            <a:r>
              <a:rPr lang="es-ES" sz="1200" dirty="0">
                <a:solidFill>
                  <a:prstClr val="black"/>
                </a:solidFill>
                <a:latin typeface="Consolas" panose="020B0609020204030204" pitchFamily="49" charset="0"/>
              </a:rPr>
              <a:t>(y)&lt;&lt;</a:t>
            </a:r>
            <a:r>
              <a:rPr lang="es-ES" sz="1200" dirty="0" err="1">
                <a:solidFill>
                  <a:prstClr val="black"/>
                </a:solidFill>
                <a:latin typeface="Consolas" panose="020B0609020204030204" pitchFamily="49" charset="0"/>
              </a:rPr>
              <a:t>endl</a:t>
            </a:r>
            <a:r>
              <a:rPr lang="es-ES" sz="1200" dirty="0">
                <a:solidFill>
                  <a:prstClr val="black"/>
                </a:solidFill>
                <a:latin typeface="Consolas" panose="020B0609020204030204" pitchFamily="49" charset="0"/>
              </a:rPr>
              <a:t>;</a:t>
            </a:r>
          </a:p>
          <a:p>
            <a:endParaRPr lang="fr-FR" sz="1000" dirty="0">
              <a:latin typeface="Consolas" panose="020B0609020204030204" pitchFamily="49" charset="0"/>
            </a:endParaRPr>
          </a:p>
          <a:p>
            <a:r>
              <a:rPr lang="fr-FR" sz="1200" dirty="0" err="1">
                <a:latin typeface="Consolas" panose="020B0609020204030204" pitchFamily="49" charset="0"/>
              </a:rPr>
              <a:t>solver.printInformation</a:t>
            </a:r>
            <a:r>
              <a:rPr lang="fr-FR" sz="1200" dirty="0">
                <a:latin typeface="Consolas" panose="020B0609020204030204" pitchFamily="49" charset="0"/>
              </a:rPr>
              <a:t>(); </a:t>
            </a:r>
            <a:r>
              <a:rPr lang="fr-FR" sz="1200" dirty="0">
                <a:solidFill>
                  <a:srgbClr val="008000"/>
                </a:solidFill>
                <a:latin typeface="Consolas" panose="020B0609020204030204" pitchFamily="49" charset="0"/>
              </a:rPr>
              <a:t>//Affichage des informations sur la solution</a:t>
            </a:r>
          </a:p>
          <a:p>
            <a:r>
              <a:rPr lang="fr-FR" sz="1000" dirty="0">
                <a:latin typeface="Consolas"/>
              </a:rPr>
              <a:t>}</a:t>
            </a:r>
          </a:p>
          <a:p>
            <a:r>
              <a:rPr lang="fr-FR" sz="1200" dirty="0">
                <a:solidFill>
                  <a:srgbClr val="0000FF"/>
                </a:solidFill>
                <a:latin typeface="Consolas"/>
              </a:rPr>
              <a:t>catch</a:t>
            </a:r>
            <a:r>
              <a:rPr lang="fr-FR" sz="1200" dirty="0">
                <a:solidFill>
                  <a:prstClr val="black"/>
                </a:solidFill>
                <a:latin typeface="Consolas"/>
              </a:rPr>
              <a:t> (</a:t>
            </a:r>
            <a:r>
              <a:rPr lang="fr-FR" sz="1200" dirty="0" err="1">
                <a:solidFill>
                  <a:prstClr val="black"/>
                </a:solidFill>
                <a:latin typeface="Consolas"/>
              </a:rPr>
              <a:t>IloException</a:t>
            </a:r>
            <a:r>
              <a:rPr lang="fr-FR" sz="1200" dirty="0">
                <a:solidFill>
                  <a:prstClr val="black"/>
                </a:solidFill>
                <a:latin typeface="Consolas"/>
              </a:rPr>
              <a:t>&amp; ex) {</a:t>
            </a:r>
          </a:p>
          <a:p>
            <a:r>
              <a:rPr lang="fr-FR" sz="1200" dirty="0">
                <a:solidFill>
                  <a:prstClr val="black"/>
                </a:solidFill>
                <a:latin typeface="Consolas"/>
              </a:rPr>
              <a:t>cout &lt;&lt; </a:t>
            </a:r>
            <a:r>
              <a:rPr lang="fr-FR" sz="1200" dirty="0">
                <a:solidFill>
                  <a:srgbClr val="A31515"/>
                </a:solidFill>
                <a:latin typeface="Consolas"/>
              </a:rPr>
              <a:t>"</a:t>
            </a:r>
            <a:r>
              <a:rPr lang="fr-FR" sz="1200" dirty="0" err="1">
                <a:solidFill>
                  <a:srgbClr val="A31515"/>
                </a:solidFill>
                <a:latin typeface="Consolas"/>
              </a:rPr>
              <a:t>Error</a:t>
            </a:r>
            <a:r>
              <a:rPr lang="fr-FR" sz="1200" dirty="0">
                <a:solidFill>
                  <a:srgbClr val="A31515"/>
                </a:solidFill>
                <a:latin typeface="Consolas"/>
              </a:rPr>
              <a:t>: "</a:t>
            </a:r>
            <a:r>
              <a:rPr lang="fr-FR" sz="1200" dirty="0">
                <a:solidFill>
                  <a:prstClr val="black"/>
                </a:solidFill>
                <a:latin typeface="Consolas"/>
              </a:rPr>
              <a:t> &lt;&lt; ex &lt;&lt; </a:t>
            </a:r>
            <a:r>
              <a:rPr lang="fr-FR" sz="1200" dirty="0" err="1">
                <a:solidFill>
                  <a:prstClr val="black"/>
                </a:solidFill>
                <a:latin typeface="Consolas"/>
              </a:rPr>
              <a:t>endl</a:t>
            </a:r>
            <a:r>
              <a:rPr lang="fr-FR" sz="1200" dirty="0">
                <a:solidFill>
                  <a:prstClr val="black"/>
                </a:solidFill>
                <a:latin typeface="Consolas"/>
              </a:rPr>
              <a:t>;</a:t>
            </a:r>
          </a:p>
          <a:p>
            <a:r>
              <a:rPr lang="fr-FR" sz="1200" dirty="0">
                <a:solidFill>
                  <a:prstClr val="black"/>
                </a:solidFill>
                <a:latin typeface="Consolas"/>
              </a:rPr>
              <a:t>}</a:t>
            </a:r>
          </a:p>
          <a:p>
            <a:r>
              <a:rPr lang="fr-FR" sz="1100" dirty="0" err="1">
                <a:latin typeface="Consolas" panose="020B0609020204030204" pitchFamily="49" charset="0"/>
              </a:rPr>
              <a:t>env.end</a:t>
            </a:r>
            <a:r>
              <a:rPr lang="fr-FR" sz="1100" dirty="0">
                <a:latin typeface="Consolas" panose="020B0609020204030204" pitchFamily="49" charset="0"/>
              </a:rPr>
              <a:t>();</a:t>
            </a:r>
            <a:r>
              <a:rPr lang="fr-FR" sz="1100" dirty="0">
                <a:solidFill>
                  <a:srgbClr val="008000"/>
                </a:solidFill>
                <a:latin typeface="Consolas" panose="020B0609020204030204" pitchFamily="49" charset="0"/>
              </a:rPr>
              <a:t>//Destruction de l'environnement</a:t>
            </a:r>
            <a:endParaRPr lang="fr-FR" sz="1100" dirty="0">
              <a:solidFill>
                <a:prstClr val="black"/>
              </a:solidFill>
              <a:latin typeface="Consolas" panose="020B0609020204030204" pitchFamily="49" charset="0"/>
            </a:endParaRPr>
          </a:p>
          <a:p>
            <a:r>
              <a:rPr lang="fr-FR" sz="1100" dirty="0" err="1">
                <a:solidFill>
                  <a:prstClr val="black"/>
                </a:solidFill>
                <a:latin typeface="Consolas" panose="020B0609020204030204" pitchFamily="49" charset="0"/>
              </a:rPr>
              <a:t>getchar</a:t>
            </a:r>
            <a:r>
              <a:rPr lang="fr-FR" sz="1100" dirty="0">
                <a:solidFill>
                  <a:prstClr val="black"/>
                </a:solidFill>
                <a:latin typeface="Consolas" panose="020B0609020204030204" pitchFamily="49" charset="0"/>
              </a:rPr>
              <a:t>();</a:t>
            </a:r>
            <a:r>
              <a:rPr lang="fr-FR" sz="1100" dirty="0">
                <a:solidFill>
                  <a:srgbClr val="008000"/>
                </a:solidFill>
                <a:latin typeface="Consolas" panose="020B0609020204030204" pitchFamily="49" charset="0"/>
              </a:rPr>
              <a:t>//</a:t>
            </a:r>
            <a:endParaRPr lang="fr-FR" sz="1100" dirty="0">
              <a:solidFill>
                <a:prstClr val="black"/>
              </a:solidFill>
              <a:latin typeface="Consolas" panose="020B0609020204030204" pitchFamily="49" charset="0"/>
            </a:endParaRPr>
          </a:p>
          <a:p>
            <a:r>
              <a:rPr lang="fr-FR" sz="1100" dirty="0">
                <a:solidFill>
                  <a:srgbClr val="0000FF"/>
                </a:solidFill>
                <a:latin typeface="Consolas" panose="020B0609020204030204" pitchFamily="49" charset="0"/>
              </a:rPr>
              <a:t>return</a:t>
            </a:r>
            <a:r>
              <a:rPr lang="fr-FR" sz="1100" dirty="0">
                <a:solidFill>
                  <a:prstClr val="black"/>
                </a:solidFill>
                <a:latin typeface="Consolas" panose="020B0609020204030204" pitchFamily="49" charset="0"/>
              </a:rPr>
              <a:t> 0;</a:t>
            </a:r>
          </a:p>
          <a:p>
            <a:r>
              <a:rPr lang="fr-FR" sz="1100" dirty="0">
                <a:solidFill>
                  <a:prstClr val="black"/>
                </a:solidFill>
                <a:latin typeface="Consolas" panose="020B0609020204030204" pitchFamily="49" charset="0"/>
              </a:rPr>
              <a:t>}</a:t>
            </a:r>
          </a:p>
        </p:txBody>
      </p:sp>
      <p:sp>
        <p:nvSpPr>
          <p:cNvPr id="18" name="Rectangle 17"/>
          <p:cNvSpPr/>
          <p:nvPr/>
        </p:nvSpPr>
        <p:spPr>
          <a:xfrm>
            <a:off x="0" y="0"/>
            <a:ext cx="6033126" cy="461665"/>
          </a:xfrm>
          <a:prstGeom prst="rect">
            <a:avLst/>
          </a:prstGeom>
        </p:spPr>
        <p:txBody>
          <a:bodyPr wrap="none">
            <a:spAutoFit/>
          </a:bodyPr>
          <a:lstStyle/>
          <a:p>
            <a:r>
              <a:rPr lang="fr-FR" sz="2400" b="1" dirty="0"/>
              <a:t>3 – Modélisation et Résolution d’un problème</a:t>
            </a:r>
          </a:p>
        </p:txBody>
      </p:sp>
      <p:sp>
        <p:nvSpPr>
          <p:cNvPr id="19" name="Rectangle 18"/>
          <p:cNvSpPr>
            <a:spLocks noGrp="1" noChangeArrowheads="1"/>
          </p:cNvSpPr>
          <p:nvPr/>
        </p:nvSpPr>
        <p:spPr bwMode="auto">
          <a:xfrm>
            <a:off x="2813248" y="838377"/>
            <a:ext cx="586028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609600" indent="-609600">
              <a:lnSpc>
                <a:spcPct val="80000"/>
              </a:lnSpc>
              <a:buFont typeface="Wingdings" pitchFamily="2" charset="2"/>
              <a:buNone/>
            </a:pPr>
            <a:r>
              <a:rPr lang="fr-FR" altLang="fr-FR" sz="2000" u="sng" dirty="0"/>
              <a:t>Prototype de code source</a:t>
            </a:r>
          </a:p>
        </p:txBody>
      </p:sp>
      <p:sp>
        <p:nvSpPr>
          <p:cNvPr id="20" name="Rectangle 19">
            <a:extLst>
              <a:ext uri="{FF2B5EF4-FFF2-40B4-BE49-F238E27FC236}">
                <a16:creationId xmlns:a16="http://schemas.microsoft.com/office/drawing/2014/main" id="{4D6747E4-1D8E-4624-BB05-E6C5849448A7}"/>
              </a:ext>
            </a:extLst>
          </p:cNvPr>
          <p:cNvSpPr/>
          <p:nvPr/>
        </p:nvSpPr>
        <p:spPr>
          <a:xfrm>
            <a:off x="2866230" y="4401269"/>
            <a:ext cx="5754317" cy="683915"/>
          </a:xfrm>
          <a:prstGeom prst="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6496D637-4BB2-409C-8E76-AEA0BCC4F595}"/>
              </a:ext>
            </a:extLst>
          </p:cNvPr>
          <p:cNvSpPr txBox="1"/>
          <p:nvPr/>
        </p:nvSpPr>
        <p:spPr>
          <a:xfrm>
            <a:off x="664726" y="3939604"/>
            <a:ext cx="1838602" cy="923330"/>
          </a:xfrm>
          <a:prstGeom prst="rect">
            <a:avLst/>
          </a:prstGeom>
          <a:noFill/>
        </p:spPr>
        <p:txBody>
          <a:bodyPr wrap="square" rtlCol="0">
            <a:spAutoFit/>
          </a:bodyPr>
          <a:lstStyle/>
          <a:p>
            <a:r>
              <a:rPr lang="fr-FR" dirty="0">
                <a:solidFill>
                  <a:srgbClr val="00B050"/>
                </a:solidFill>
              </a:rPr>
              <a:t>Propagation des contraintes (filtrage)</a:t>
            </a:r>
          </a:p>
        </p:txBody>
      </p:sp>
    </p:spTree>
    <p:extLst>
      <p:ext uri="{BB962C8B-B14F-4D97-AF65-F5344CB8AC3E}">
        <p14:creationId xmlns:p14="http://schemas.microsoft.com/office/powerpoint/2010/main" val="35426464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15"/>
          <p:cNvSpPr>
            <a:spLocks noGrp="1"/>
          </p:cNvSpPr>
          <p:nvPr>
            <p:ph type="sldNum" sz="quarter" idx="12"/>
          </p:nvPr>
        </p:nvSpPr>
        <p:spPr>
          <a:xfrm>
            <a:off x="8129588" y="5734050"/>
            <a:ext cx="609600" cy="520700"/>
          </a:xfrm>
        </p:spPr>
        <p:txBody>
          <a:bodyPr/>
          <a:lstStyle/>
          <a:p>
            <a:fld id="{F1E29388-C2A6-42F4-8376-DF2F821CBB61}" type="slidenum">
              <a:rPr lang="fr-FR" sz="1100" smtClean="0"/>
              <a:t>116</a:t>
            </a:fld>
            <a:endParaRPr lang="fr-FR" sz="1100"/>
          </a:p>
        </p:txBody>
      </p:sp>
      <p:sp>
        <p:nvSpPr>
          <p:cNvPr id="18" name="Rectangle 17"/>
          <p:cNvSpPr/>
          <p:nvPr/>
        </p:nvSpPr>
        <p:spPr>
          <a:xfrm>
            <a:off x="0" y="0"/>
            <a:ext cx="6033126" cy="461665"/>
          </a:xfrm>
          <a:prstGeom prst="rect">
            <a:avLst/>
          </a:prstGeom>
        </p:spPr>
        <p:txBody>
          <a:bodyPr wrap="none">
            <a:spAutoFit/>
          </a:bodyPr>
          <a:lstStyle/>
          <a:p>
            <a:r>
              <a:rPr lang="fr-FR" sz="2400" b="1" dirty="0"/>
              <a:t>3 – Modélisation et Résolution d’un problème</a:t>
            </a:r>
          </a:p>
        </p:txBody>
      </p:sp>
      <p:sp>
        <p:nvSpPr>
          <p:cNvPr id="34" name="Espace réservé du numéro de diapositive 45">
            <a:extLst>
              <a:ext uri="{FF2B5EF4-FFF2-40B4-BE49-F238E27FC236}">
                <a16:creationId xmlns:a16="http://schemas.microsoft.com/office/drawing/2014/main" id="{D20E87FA-08E7-4D96-8DD4-EA19E530629B}"/>
              </a:ext>
            </a:extLst>
          </p:cNvPr>
          <p:cNvSpPr txBox="1">
            <a:spLocks/>
          </p:cNvSpPr>
          <p:nvPr/>
        </p:nvSpPr>
        <p:spPr>
          <a:xfrm>
            <a:off x="7678090" y="888869"/>
            <a:ext cx="609600" cy="520700"/>
          </a:xfrm>
          <a:prstGeom prst="rect">
            <a:avLst/>
          </a:prstGeom>
        </p:spPr>
        <p:txBody>
          <a:bodyPr vert="horz" wrap="square" lIns="91440" tIns="45720" rIns="91440" bIns="45720" numCol="1" anchor="ctr" anchorCtr="0" compatLnSpc="1">
            <a:prstTxWarp prst="textNoShape">
              <a:avLst/>
            </a:prstTxWarp>
          </a:bodyPr>
          <a:lstStyle>
            <a:defPPr>
              <a:defRPr lang="fr-FR"/>
            </a:defPPr>
            <a:lvl1pPr marL="0" algn="ctr" defTabSz="914400" rtl="0" eaLnBrk="1" latinLnBrk="0" hangingPunct="1">
              <a:defRPr sz="1400" b="1" kern="1200">
                <a:solidFill>
                  <a:srgbClr val="FFFFFF"/>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E29388-C2A6-42F4-8376-DF2F821CBB61}" type="slidenum">
              <a:rPr lang="fr-FR" sz="1100" smtClean="0"/>
              <a:pPr/>
              <a:t>116</a:t>
            </a:fld>
            <a:endParaRPr lang="fr-FR" sz="1100"/>
          </a:p>
        </p:txBody>
      </p:sp>
      <p:sp>
        <p:nvSpPr>
          <p:cNvPr id="76" name="Rectangle 75">
            <a:extLst>
              <a:ext uri="{FF2B5EF4-FFF2-40B4-BE49-F238E27FC236}">
                <a16:creationId xmlns:a16="http://schemas.microsoft.com/office/drawing/2014/main" id="{396BED0C-5430-4F9F-B4AD-006C1E6EA785}"/>
              </a:ext>
            </a:extLst>
          </p:cNvPr>
          <p:cNvSpPr/>
          <p:nvPr/>
        </p:nvSpPr>
        <p:spPr>
          <a:xfrm>
            <a:off x="101724" y="461665"/>
            <a:ext cx="7931388" cy="400110"/>
          </a:xfrm>
          <a:prstGeom prst="rect">
            <a:avLst/>
          </a:prstGeom>
        </p:spPr>
        <p:txBody>
          <a:bodyPr wrap="square">
            <a:spAutoFit/>
          </a:bodyPr>
          <a:lstStyle/>
          <a:p>
            <a:r>
              <a:rPr lang="fr-FR" sz="2000" b="1" dirty="0">
                <a:solidFill>
                  <a:schemeClr val="tx2">
                    <a:lumMod val="60000"/>
                    <a:lumOff val="40000"/>
                  </a:schemeClr>
                </a:solidFill>
              </a:rPr>
              <a:t> La propagation de contraintes (Filtrage) : Application</a:t>
            </a:r>
          </a:p>
        </p:txBody>
      </p:sp>
      <p:sp>
        <p:nvSpPr>
          <p:cNvPr id="27" name="Ellipse 26">
            <a:extLst>
              <a:ext uri="{FF2B5EF4-FFF2-40B4-BE49-F238E27FC236}">
                <a16:creationId xmlns:a16="http://schemas.microsoft.com/office/drawing/2014/main" id="{5DDD25C4-C219-4223-8675-946B33D63D8B}"/>
              </a:ext>
            </a:extLst>
          </p:cNvPr>
          <p:cNvSpPr/>
          <p:nvPr/>
        </p:nvSpPr>
        <p:spPr>
          <a:xfrm>
            <a:off x="115364" y="1102245"/>
            <a:ext cx="2976440" cy="64807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5,6,7,8, 9,10, 11, 12</a:t>
            </a:r>
          </a:p>
        </p:txBody>
      </p:sp>
      <p:sp>
        <p:nvSpPr>
          <p:cNvPr id="35" name="Ellipse 34">
            <a:extLst>
              <a:ext uri="{FF2B5EF4-FFF2-40B4-BE49-F238E27FC236}">
                <a16:creationId xmlns:a16="http://schemas.microsoft.com/office/drawing/2014/main" id="{8BB4C614-A0F3-429A-AB64-925FDFF4122C}"/>
              </a:ext>
            </a:extLst>
          </p:cNvPr>
          <p:cNvSpPr/>
          <p:nvPr/>
        </p:nvSpPr>
        <p:spPr>
          <a:xfrm>
            <a:off x="5731988" y="1018975"/>
            <a:ext cx="3007200" cy="81461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2,3,4,5,6,7,8,9,10,11,12,13,14,15,16,17</a:t>
            </a:r>
          </a:p>
        </p:txBody>
      </p:sp>
      <p:sp>
        <p:nvSpPr>
          <p:cNvPr id="36" name="Rectangle 35">
            <a:extLst>
              <a:ext uri="{FF2B5EF4-FFF2-40B4-BE49-F238E27FC236}">
                <a16:creationId xmlns:a16="http://schemas.microsoft.com/office/drawing/2014/main" id="{E1831FFE-0963-4965-A30B-C9854ACDC699}"/>
              </a:ext>
            </a:extLst>
          </p:cNvPr>
          <p:cNvSpPr/>
          <p:nvPr/>
        </p:nvSpPr>
        <p:spPr>
          <a:xfrm>
            <a:off x="3859780" y="1216582"/>
            <a:ext cx="1227538" cy="41404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x + y = 17</a:t>
            </a:r>
          </a:p>
        </p:txBody>
      </p:sp>
      <p:cxnSp>
        <p:nvCxnSpPr>
          <p:cNvPr id="37" name="Connecteur droit 36">
            <a:extLst>
              <a:ext uri="{FF2B5EF4-FFF2-40B4-BE49-F238E27FC236}">
                <a16:creationId xmlns:a16="http://schemas.microsoft.com/office/drawing/2014/main" id="{78D60527-8A9B-4732-A40D-AE3C423A7FEF}"/>
              </a:ext>
            </a:extLst>
          </p:cNvPr>
          <p:cNvCxnSpPr>
            <a:stCxn id="27" idx="6"/>
            <a:endCxn id="36" idx="1"/>
          </p:cNvCxnSpPr>
          <p:nvPr/>
        </p:nvCxnSpPr>
        <p:spPr>
          <a:xfrm flipV="1">
            <a:off x="3091804" y="1423605"/>
            <a:ext cx="767976" cy="26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10306A9D-7C14-4A2B-9D10-B78D61B78973}"/>
              </a:ext>
            </a:extLst>
          </p:cNvPr>
          <p:cNvCxnSpPr>
            <a:stCxn id="35" idx="2"/>
            <a:endCxn id="36" idx="3"/>
          </p:cNvCxnSpPr>
          <p:nvPr/>
        </p:nvCxnSpPr>
        <p:spPr>
          <a:xfrm flipH="1" flipV="1">
            <a:off x="5087318" y="1423605"/>
            <a:ext cx="644670" cy="26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D3D557E6-0345-4944-931D-2147377A593F}"/>
              </a:ext>
            </a:extLst>
          </p:cNvPr>
          <p:cNvCxnSpPr/>
          <p:nvPr/>
        </p:nvCxnSpPr>
        <p:spPr>
          <a:xfrm>
            <a:off x="6247619" y="1285750"/>
            <a:ext cx="50405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0" name="Connecteur droit 39">
            <a:extLst>
              <a:ext uri="{FF2B5EF4-FFF2-40B4-BE49-F238E27FC236}">
                <a16:creationId xmlns:a16="http://schemas.microsoft.com/office/drawing/2014/main" id="{42D1769A-9AE0-41F3-BC10-DE70527F1AE0}"/>
              </a:ext>
            </a:extLst>
          </p:cNvPr>
          <p:cNvCxnSpPr/>
          <p:nvPr/>
        </p:nvCxnSpPr>
        <p:spPr>
          <a:xfrm>
            <a:off x="6751675" y="1571224"/>
            <a:ext cx="135657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1" name="Ellipse 40">
            <a:extLst>
              <a:ext uri="{FF2B5EF4-FFF2-40B4-BE49-F238E27FC236}">
                <a16:creationId xmlns:a16="http://schemas.microsoft.com/office/drawing/2014/main" id="{B25B4194-C72B-4F89-BE47-B2D5E8BA8F0A}"/>
              </a:ext>
            </a:extLst>
          </p:cNvPr>
          <p:cNvSpPr/>
          <p:nvPr/>
        </p:nvSpPr>
        <p:spPr>
          <a:xfrm>
            <a:off x="115364" y="2018173"/>
            <a:ext cx="2976440" cy="64807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5,6,7,8, 9,10, 11, 12</a:t>
            </a:r>
          </a:p>
        </p:txBody>
      </p:sp>
      <p:sp>
        <p:nvSpPr>
          <p:cNvPr id="42" name="Ellipse 41">
            <a:extLst>
              <a:ext uri="{FF2B5EF4-FFF2-40B4-BE49-F238E27FC236}">
                <a16:creationId xmlns:a16="http://schemas.microsoft.com/office/drawing/2014/main" id="{4A8A8AE3-9512-47EB-AB6F-B2E1CBF4B8F0}"/>
              </a:ext>
            </a:extLst>
          </p:cNvPr>
          <p:cNvSpPr/>
          <p:nvPr/>
        </p:nvSpPr>
        <p:spPr>
          <a:xfrm>
            <a:off x="5731988" y="1934903"/>
            <a:ext cx="3007200" cy="81461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5,6,7,8,9,10,11,12</a:t>
            </a:r>
          </a:p>
        </p:txBody>
      </p:sp>
      <p:sp>
        <p:nvSpPr>
          <p:cNvPr id="43" name="Rectangle 42">
            <a:extLst>
              <a:ext uri="{FF2B5EF4-FFF2-40B4-BE49-F238E27FC236}">
                <a16:creationId xmlns:a16="http://schemas.microsoft.com/office/drawing/2014/main" id="{C5CB021E-7656-4C80-9A1E-2D8ECC631C88}"/>
              </a:ext>
            </a:extLst>
          </p:cNvPr>
          <p:cNvSpPr/>
          <p:nvPr/>
        </p:nvSpPr>
        <p:spPr>
          <a:xfrm>
            <a:off x="3876916" y="2132510"/>
            <a:ext cx="1227538" cy="41404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x – y = 5</a:t>
            </a:r>
          </a:p>
        </p:txBody>
      </p:sp>
      <p:cxnSp>
        <p:nvCxnSpPr>
          <p:cNvPr id="44" name="Connecteur droit 43">
            <a:extLst>
              <a:ext uri="{FF2B5EF4-FFF2-40B4-BE49-F238E27FC236}">
                <a16:creationId xmlns:a16="http://schemas.microsoft.com/office/drawing/2014/main" id="{A363A5BD-BBFA-4034-A731-00FB6B793FAE}"/>
              </a:ext>
            </a:extLst>
          </p:cNvPr>
          <p:cNvCxnSpPr>
            <a:stCxn id="41" idx="6"/>
            <a:endCxn id="43" idx="1"/>
          </p:cNvCxnSpPr>
          <p:nvPr/>
        </p:nvCxnSpPr>
        <p:spPr>
          <a:xfrm flipV="1">
            <a:off x="3091804" y="2339533"/>
            <a:ext cx="785112" cy="26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248A0C82-C006-4102-B6F8-C08CC5B21091}"/>
              </a:ext>
            </a:extLst>
          </p:cNvPr>
          <p:cNvCxnSpPr>
            <a:stCxn id="42" idx="2"/>
            <a:endCxn id="43" idx="3"/>
          </p:cNvCxnSpPr>
          <p:nvPr/>
        </p:nvCxnSpPr>
        <p:spPr>
          <a:xfrm flipH="1" flipV="1">
            <a:off x="5104454" y="2339533"/>
            <a:ext cx="627534" cy="26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3EC1A0A1-42E9-44CC-A7F4-B0AFABE41CCF}"/>
              </a:ext>
            </a:extLst>
          </p:cNvPr>
          <p:cNvCxnSpPr/>
          <p:nvPr/>
        </p:nvCxnSpPr>
        <p:spPr>
          <a:xfrm>
            <a:off x="619420" y="2339533"/>
            <a:ext cx="98416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7" name="Connecteur droit 46">
            <a:extLst>
              <a:ext uri="{FF2B5EF4-FFF2-40B4-BE49-F238E27FC236}">
                <a16:creationId xmlns:a16="http://schemas.microsoft.com/office/drawing/2014/main" id="{196D5DF1-AEC0-40FF-919A-69244DE08292}"/>
              </a:ext>
            </a:extLst>
          </p:cNvPr>
          <p:cNvCxnSpPr/>
          <p:nvPr/>
        </p:nvCxnSpPr>
        <p:spPr>
          <a:xfrm>
            <a:off x="6937881" y="2342209"/>
            <a:ext cx="117037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4" name="Ellipse 23">
            <a:extLst>
              <a:ext uri="{FF2B5EF4-FFF2-40B4-BE49-F238E27FC236}">
                <a16:creationId xmlns:a16="http://schemas.microsoft.com/office/drawing/2014/main" id="{E920794A-41B5-487C-B8CC-47B4FE5DF575}"/>
              </a:ext>
            </a:extLst>
          </p:cNvPr>
          <p:cNvSpPr/>
          <p:nvPr/>
        </p:nvSpPr>
        <p:spPr>
          <a:xfrm>
            <a:off x="3036007" y="1109331"/>
            <a:ext cx="899138" cy="693436"/>
          </a:xfrm>
          <a:prstGeom prst="ellipse">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D0B4E80F-703B-4D50-974F-FADCA0DFD258}"/>
              </a:ext>
            </a:extLst>
          </p:cNvPr>
          <p:cNvSpPr/>
          <p:nvPr/>
        </p:nvSpPr>
        <p:spPr>
          <a:xfrm>
            <a:off x="3026222" y="2002431"/>
            <a:ext cx="899138" cy="693436"/>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88ED289A-EE7F-487C-9ED5-6D59359EC7E5}"/>
              </a:ext>
            </a:extLst>
          </p:cNvPr>
          <p:cNvSpPr/>
          <p:nvPr/>
        </p:nvSpPr>
        <p:spPr>
          <a:xfrm>
            <a:off x="4980222" y="1992815"/>
            <a:ext cx="899138" cy="693436"/>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8202381D-A05E-4ECB-B8F6-C02F68F79D0A}"/>
              </a:ext>
            </a:extLst>
          </p:cNvPr>
          <p:cNvSpPr/>
          <p:nvPr/>
        </p:nvSpPr>
        <p:spPr>
          <a:xfrm>
            <a:off x="1403648" y="3820105"/>
            <a:ext cx="1622196" cy="64807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10, 11, 12</a:t>
            </a:r>
          </a:p>
        </p:txBody>
      </p:sp>
      <p:sp>
        <p:nvSpPr>
          <p:cNvPr id="32" name="Ellipse 31">
            <a:extLst>
              <a:ext uri="{FF2B5EF4-FFF2-40B4-BE49-F238E27FC236}">
                <a16:creationId xmlns:a16="http://schemas.microsoft.com/office/drawing/2014/main" id="{3004F042-EC11-4925-B922-2D0430ED44E1}"/>
              </a:ext>
            </a:extLst>
          </p:cNvPr>
          <p:cNvSpPr/>
          <p:nvPr/>
        </p:nvSpPr>
        <p:spPr>
          <a:xfrm>
            <a:off x="5724355" y="3820105"/>
            <a:ext cx="1426251" cy="63979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5,6,7</a:t>
            </a:r>
          </a:p>
        </p:txBody>
      </p:sp>
      <p:sp>
        <p:nvSpPr>
          <p:cNvPr id="33" name="Rectangle 32">
            <a:extLst>
              <a:ext uri="{FF2B5EF4-FFF2-40B4-BE49-F238E27FC236}">
                <a16:creationId xmlns:a16="http://schemas.microsoft.com/office/drawing/2014/main" id="{419D07FE-7629-459E-B7F9-51B436B7AC4F}"/>
              </a:ext>
            </a:extLst>
          </p:cNvPr>
          <p:cNvSpPr/>
          <p:nvPr/>
        </p:nvSpPr>
        <p:spPr>
          <a:xfrm>
            <a:off x="3810957" y="3934442"/>
            <a:ext cx="1227538" cy="41404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x – y = 5</a:t>
            </a:r>
          </a:p>
        </p:txBody>
      </p:sp>
      <p:cxnSp>
        <p:nvCxnSpPr>
          <p:cNvPr id="48" name="Connecteur droit 47">
            <a:extLst>
              <a:ext uri="{FF2B5EF4-FFF2-40B4-BE49-F238E27FC236}">
                <a16:creationId xmlns:a16="http://schemas.microsoft.com/office/drawing/2014/main" id="{A8F80248-ACA1-4E18-A864-6114A01063AB}"/>
              </a:ext>
            </a:extLst>
          </p:cNvPr>
          <p:cNvCxnSpPr>
            <a:cxnSpLocks/>
            <a:stCxn id="31" idx="6"/>
            <a:endCxn id="33" idx="1"/>
          </p:cNvCxnSpPr>
          <p:nvPr/>
        </p:nvCxnSpPr>
        <p:spPr>
          <a:xfrm flipV="1">
            <a:off x="3025844" y="4141465"/>
            <a:ext cx="785113" cy="26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19D23D80-01FE-4975-BC86-EB51191F3E10}"/>
              </a:ext>
            </a:extLst>
          </p:cNvPr>
          <p:cNvCxnSpPr>
            <a:cxnSpLocks/>
            <a:stCxn id="32" idx="2"/>
            <a:endCxn id="33" idx="3"/>
          </p:cNvCxnSpPr>
          <p:nvPr/>
        </p:nvCxnSpPr>
        <p:spPr>
          <a:xfrm flipH="1">
            <a:off x="5038495" y="4140000"/>
            <a:ext cx="685860" cy="1465"/>
          </a:xfrm>
          <a:prstGeom prst="line">
            <a:avLst/>
          </a:prstGeom>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733AD8F3-6DC3-4213-BA6B-B0C8DFEDD7DF}"/>
              </a:ext>
            </a:extLst>
          </p:cNvPr>
          <p:cNvSpPr/>
          <p:nvPr/>
        </p:nvSpPr>
        <p:spPr>
          <a:xfrm>
            <a:off x="3830624" y="3228804"/>
            <a:ext cx="1227538" cy="41404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x + y = 17</a:t>
            </a:r>
          </a:p>
        </p:txBody>
      </p:sp>
      <p:sp>
        <p:nvSpPr>
          <p:cNvPr id="56" name="Ellipse 55">
            <a:extLst>
              <a:ext uri="{FF2B5EF4-FFF2-40B4-BE49-F238E27FC236}">
                <a16:creationId xmlns:a16="http://schemas.microsoft.com/office/drawing/2014/main" id="{B9C648F2-3AA8-486A-B4C1-52C0AC0542AA}"/>
              </a:ext>
            </a:extLst>
          </p:cNvPr>
          <p:cNvSpPr/>
          <p:nvPr/>
        </p:nvSpPr>
        <p:spPr>
          <a:xfrm>
            <a:off x="1411281" y="3140968"/>
            <a:ext cx="1622196" cy="64807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10, 11, 12</a:t>
            </a:r>
          </a:p>
        </p:txBody>
      </p:sp>
      <p:sp>
        <p:nvSpPr>
          <p:cNvPr id="57" name="Ellipse 56">
            <a:extLst>
              <a:ext uri="{FF2B5EF4-FFF2-40B4-BE49-F238E27FC236}">
                <a16:creationId xmlns:a16="http://schemas.microsoft.com/office/drawing/2014/main" id="{1BEE44F1-2657-47FB-B6A1-DB23DC081568}"/>
              </a:ext>
            </a:extLst>
          </p:cNvPr>
          <p:cNvSpPr/>
          <p:nvPr/>
        </p:nvSpPr>
        <p:spPr>
          <a:xfrm>
            <a:off x="5731988" y="3140968"/>
            <a:ext cx="1426251" cy="63979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5,6,7</a:t>
            </a:r>
          </a:p>
        </p:txBody>
      </p:sp>
      <p:cxnSp>
        <p:nvCxnSpPr>
          <p:cNvPr id="58" name="Connecteur droit 57">
            <a:extLst>
              <a:ext uri="{FF2B5EF4-FFF2-40B4-BE49-F238E27FC236}">
                <a16:creationId xmlns:a16="http://schemas.microsoft.com/office/drawing/2014/main" id="{ECC367BF-DF42-4743-B35F-21955D634A66}"/>
              </a:ext>
            </a:extLst>
          </p:cNvPr>
          <p:cNvCxnSpPr>
            <a:cxnSpLocks/>
            <a:stCxn id="56" idx="6"/>
          </p:cNvCxnSpPr>
          <p:nvPr/>
        </p:nvCxnSpPr>
        <p:spPr>
          <a:xfrm flipV="1">
            <a:off x="3033477" y="3462328"/>
            <a:ext cx="785113" cy="26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a16="http://schemas.microsoft.com/office/drawing/2014/main" id="{67842266-3998-4F70-AEF4-664B89CD38CA}"/>
              </a:ext>
            </a:extLst>
          </p:cNvPr>
          <p:cNvCxnSpPr>
            <a:cxnSpLocks/>
            <a:stCxn id="57" idx="2"/>
          </p:cNvCxnSpPr>
          <p:nvPr/>
        </p:nvCxnSpPr>
        <p:spPr>
          <a:xfrm flipH="1">
            <a:off x="5046128" y="3460863"/>
            <a:ext cx="685860" cy="1465"/>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F5DC52F-39AB-41FA-9ACA-A14B4B17B079}"/>
              </a:ext>
            </a:extLst>
          </p:cNvPr>
          <p:cNvSpPr/>
          <p:nvPr/>
        </p:nvSpPr>
        <p:spPr>
          <a:xfrm>
            <a:off x="1043608" y="2918310"/>
            <a:ext cx="6689111" cy="1662818"/>
          </a:xfrm>
          <a:prstGeom prst="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Flèche : droite 10">
            <a:extLst>
              <a:ext uri="{FF2B5EF4-FFF2-40B4-BE49-F238E27FC236}">
                <a16:creationId xmlns:a16="http://schemas.microsoft.com/office/drawing/2014/main" id="{D50A2C08-9D0C-47DE-9061-69FCE6556FEE}"/>
              </a:ext>
            </a:extLst>
          </p:cNvPr>
          <p:cNvSpPr/>
          <p:nvPr/>
        </p:nvSpPr>
        <p:spPr>
          <a:xfrm>
            <a:off x="1403648" y="5434395"/>
            <a:ext cx="648072" cy="321360"/>
          </a:xfrm>
          <a:prstGeom prst="rightArrow">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2BE50B34-35F3-4649-9BCA-D61A806D9AF9}"/>
              </a:ext>
            </a:extLst>
          </p:cNvPr>
          <p:cNvPicPr>
            <a:picLocks noChangeAspect="1"/>
          </p:cNvPicPr>
          <p:nvPr/>
        </p:nvPicPr>
        <p:blipFill rotWithShape="1">
          <a:blip r:embed="rId3"/>
          <a:srcRect l="6354" t="4760" r="67946" b="67586"/>
          <a:stretch/>
        </p:blipFill>
        <p:spPr>
          <a:xfrm>
            <a:off x="2618973" y="4839122"/>
            <a:ext cx="3142855" cy="1902246"/>
          </a:xfrm>
          <a:prstGeom prst="rect">
            <a:avLst/>
          </a:prstGeom>
        </p:spPr>
      </p:pic>
      <p:sp>
        <p:nvSpPr>
          <p:cNvPr id="60" name="Ellipse 59">
            <a:extLst>
              <a:ext uri="{FF2B5EF4-FFF2-40B4-BE49-F238E27FC236}">
                <a16:creationId xmlns:a16="http://schemas.microsoft.com/office/drawing/2014/main" id="{D090B18B-DDAB-49B6-B1AE-4012403742BE}"/>
              </a:ext>
            </a:extLst>
          </p:cNvPr>
          <p:cNvSpPr/>
          <p:nvPr/>
        </p:nvSpPr>
        <p:spPr>
          <a:xfrm>
            <a:off x="4969006" y="1086541"/>
            <a:ext cx="899138" cy="693436"/>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833027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170094" y="882099"/>
            <a:ext cx="2745722" cy="1169551"/>
          </a:xfrm>
          <a:prstGeom prst="rect">
            <a:avLst/>
          </a:prstGeom>
          <a:noFill/>
        </p:spPr>
        <p:txBody>
          <a:bodyPr wrap="square">
            <a:spAutoFit/>
          </a:bodyPr>
          <a:lstStyle/>
          <a:p>
            <a:r>
              <a:rPr lang="fr-FR" sz="1400" dirty="0"/>
              <a:t>Le problème est de trouver des valeurs pour x et y tel que</a:t>
            </a:r>
          </a:p>
          <a:p>
            <a:r>
              <a:rPr lang="fr-FR" sz="1400" dirty="0"/>
              <a:t>x + y = 17</a:t>
            </a:r>
          </a:p>
          <a:p>
            <a:r>
              <a:rPr lang="fr-FR" sz="1400" dirty="0"/>
              <a:t>x – y = 5</a:t>
            </a:r>
          </a:p>
          <a:p>
            <a:r>
              <a:rPr lang="fr-FR" sz="1400" dirty="0"/>
              <a:t>Avec x ∈ [5 , 12] et y ∈ [2 , 17]</a:t>
            </a:r>
          </a:p>
        </p:txBody>
      </p:sp>
      <p:sp>
        <p:nvSpPr>
          <p:cNvPr id="2" name="Rectangle 1"/>
          <p:cNvSpPr/>
          <p:nvPr/>
        </p:nvSpPr>
        <p:spPr>
          <a:xfrm>
            <a:off x="1439029" y="4529028"/>
            <a:ext cx="8368856" cy="2362185"/>
          </a:xfrm>
          <a:prstGeom prst="rect">
            <a:avLst/>
          </a:prstGeom>
        </p:spPr>
        <p:txBody>
          <a:bodyPr wrap="square">
            <a:spAutoFit/>
          </a:bodyPr>
          <a:lstStyle/>
          <a:p>
            <a:r>
              <a:rPr lang="fr-FR" sz="1200" dirty="0">
                <a:solidFill>
                  <a:srgbClr val="0000FF"/>
                </a:solidFill>
                <a:latin typeface="Consolas"/>
              </a:rPr>
              <a:t>if</a:t>
            </a:r>
            <a:r>
              <a:rPr lang="fr-FR" sz="1200" dirty="0">
                <a:solidFill>
                  <a:prstClr val="black"/>
                </a:solidFill>
                <a:latin typeface="Consolas"/>
              </a:rPr>
              <a:t> (</a:t>
            </a:r>
            <a:r>
              <a:rPr lang="fr-FR" sz="1200" dirty="0" err="1">
                <a:solidFill>
                  <a:prstClr val="black"/>
                </a:solidFill>
                <a:latin typeface="Consolas"/>
              </a:rPr>
              <a:t>solver.solve</a:t>
            </a:r>
            <a:r>
              <a:rPr lang="fr-FR" sz="1200" dirty="0">
                <a:solidFill>
                  <a:prstClr val="black"/>
                </a:solidFill>
                <a:latin typeface="Consolas"/>
              </a:rPr>
              <a:t>()) {</a:t>
            </a:r>
          </a:p>
          <a:p>
            <a:r>
              <a:rPr lang="fr-FR" sz="1200" dirty="0" err="1">
                <a:solidFill>
                  <a:prstClr val="black"/>
                </a:solidFill>
                <a:latin typeface="Consolas"/>
              </a:rPr>
              <a:t>solver.out</a:t>
            </a:r>
            <a:r>
              <a:rPr lang="fr-FR" sz="1200" dirty="0">
                <a:solidFill>
                  <a:prstClr val="black"/>
                </a:solidFill>
                <a:latin typeface="Consolas"/>
              </a:rPr>
              <a:t>() &lt;&lt; </a:t>
            </a:r>
            <a:r>
              <a:rPr lang="fr-FR" sz="1200" dirty="0">
                <a:solidFill>
                  <a:srgbClr val="A31515"/>
                </a:solidFill>
                <a:latin typeface="Consolas"/>
              </a:rPr>
              <a:t>"x = "</a:t>
            </a:r>
            <a:r>
              <a:rPr lang="fr-FR" sz="1200" dirty="0">
                <a:solidFill>
                  <a:prstClr val="black"/>
                </a:solidFill>
                <a:latin typeface="Consolas"/>
              </a:rPr>
              <a:t> &lt;&lt;</a:t>
            </a:r>
            <a:r>
              <a:rPr lang="fr-FR" sz="1200" dirty="0" err="1">
                <a:solidFill>
                  <a:prstClr val="black"/>
                </a:solidFill>
                <a:latin typeface="Consolas"/>
              </a:rPr>
              <a:t>solver.getValue</a:t>
            </a:r>
            <a:r>
              <a:rPr lang="fr-FR" sz="1200" dirty="0">
                <a:solidFill>
                  <a:prstClr val="black"/>
                </a:solidFill>
                <a:latin typeface="Consolas"/>
              </a:rPr>
              <a:t>(x) &lt;&lt; </a:t>
            </a:r>
            <a:r>
              <a:rPr lang="fr-FR" sz="1200" dirty="0" err="1">
                <a:solidFill>
                  <a:prstClr val="black"/>
                </a:solidFill>
                <a:latin typeface="Consolas"/>
              </a:rPr>
              <a:t>endl</a:t>
            </a:r>
            <a:r>
              <a:rPr lang="fr-FR" sz="1200" dirty="0">
                <a:solidFill>
                  <a:prstClr val="black"/>
                </a:solidFill>
                <a:latin typeface="Consolas"/>
              </a:rPr>
              <a:t>;</a:t>
            </a:r>
            <a:r>
              <a:rPr lang="fr-FR" sz="1200" dirty="0">
                <a:latin typeface="Consolas"/>
              </a:rPr>
              <a:t> </a:t>
            </a:r>
            <a:r>
              <a:rPr lang="fr-FR" sz="1200" dirty="0">
                <a:solidFill>
                  <a:srgbClr val="008000"/>
                </a:solidFill>
                <a:latin typeface="Consolas"/>
              </a:rPr>
              <a:t>//Affichage des résultats</a:t>
            </a:r>
            <a:endParaRPr lang="fr-FR" sz="1200" dirty="0">
              <a:solidFill>
                <a:prstClr val="black"/>
              </a:solidFill>
              <a:latin typeface="Consolas"/>
            </a:endParaRPr>
          </a:p>
          <a:p>
            <a:r>
              <a:rPr lang="fr-FR" sz="1200" dirty="0" err="1">
                <a:solidFill>
                  <a:prstClr val="black"/>
                </a:solidFill>
                <a:latin typeface="Consolas"/>
              </a:rPr>
              <a:t>solver.out</a:t>
            </a:r>
            <a:r>
              <a:rPr lang="fr-FR" sz="1200" dirty="0">
                <a:solidFill>
                  <a:prstClr val="black"/>
                </a:solidFill>
                <a:latin typeface="Consolas"/>
              </a:rPr>
              <a:t>() &lt;&lt; </a:t>
            </a:r>
            <a:r>
              <a:rPr lang="fr-FR" sz="1200" dirty="0">
                <a:solidFill>
                  <a:srgbClr val="A31515"/>
                </a:solidFill>
                <a:latin typeface="Consolas"/>
              </a:rPr>
              <a:t>"y = "</a:t>
            </a:r>
            <a:r>
              <a:rPr lang="fr-FR" sz="1200" dirty="0">
                <a:solidFill>
                  <a:prstClr val="black"/>
                </a:solidFill>
                <a:latin typeface="Consolas"/>
              </a:rPr>
              <a:t> &lt;&lt;</a:t>
            </a:r>
            <a:r>
              <a:rPr lang="fr-FR" sz="1200" dirty="0" err="1">
                <a:solidFill>
                  <a:prstClr val="black"/>
                </a:solidFill>
                <a:latin typeface="Consolas"/>
              </a:rPr>
              <a:t>solver.getValue</a:t>
            </a:r>
            <a:r>
              <a:rPr lang="fr-FR" sz="1200" dirty="0">
                <a:solidFill>
                  <a:prstClr val="black"/>
                </a:solidFill>
                <a:latin typeface="Consolas"/>
              </a:rPr>
              <a:t>(y) &lt;&lt; </a:t>
            </a:r>
            <a:r>
              <a:rPr lang="fr-FR" sz="1200" dirty="0" err="1">
                <a:solidFill>
                  <a:prstClr val="black"/>
                </a:solidFill>
                <a:latin typeface="Consolas"/>
              </a:rPr>
              <a:t>endl</a:t>
            </a:r>
            <a:r>
              <a:rPr lang="fr-FR" sz="1200" dirty="0">
                <a:solidFill>
                  <a:prstClr val="black"/>
                </a:solidFill>
                <a:latin typeface="Consolas"/>
              </a:rPr>
              <a:t>; </a:t>
            </a:r>
          </a:p>
          <a:p>
            <a:r>
              <a:rPr lang="fr-FR" sz="1200" dirty="0">
                <a:solidFill>
                  <a:prstClr val="black"/>
                </a:solidFill>
                <a:latin typeface="Consolas"/>
              </a:rPr>
              <a:t>}</a:t>
            </a:r>
          </a:p>
          <a:p>
            <a:r>
              <a:rPr lang="fr-FR" sz="1200" dirty="0" err="1">
                <a:latin typeface="Consolas" panose="020B0609020204030204" pitchFamily="49" charset="0"/>
              </a:rPr>
              <a:t>solver.printInformation</a:t>
            </a:r>
            <a:r>
              <a:rPr lang="fr-FR" sz="1200" dirty="0">
                <a:latin typeface="Consolas" panose="020B0609020204030204" pitchFamily="49" charset="0"/>
              </a:rPr>
              <a:t>(); </a:t>
            </a:r>
            <a:r>
              <a:rPr lang="fr-FR" sz="1200" dirty="0">
                <a:solidFill>
                  <a:srgbClr val="008000"/>
                </a:solidFill>
                <a:latin typeface="Consolas" panose="020B0609020204030204" pitchFamily="49" charset="0"/>
              </a:rPr>
              <a:t>//Affichage des informations sur la solution</a:t>
            </a:r>
          </a:p>
          <a:p>
            <a:r>
              <a:rPr lang="fr-FR" sz="1050" dirty="0">
                <a:latin typeface="Consolas"/>
              </a:rPr>
              <a:t>}</a:t>
            </a:r>
          </a:p>
          <a:p>
            <a:r>
              <a:rPr lang="fr-FR" sz="1100" dirty="0">
                <a:solidFill>
                  <a:srgbClr val="0000FF"/>
                </a:solidFill>
                <a:latin typeface="Consolas"/>
              </a:rPr>
              <a:t>catch</a:t>
            </a:r>
            <a:r>
              <a:rPr lang="fr-FR" sz="1100" dirty="0">
                <a:solidFill>
                  <a:prstClr val="black"/>
                </a:solidFill>
                <a:latin typeface="Consolas"/>
              </a:rPr>
              <a:t> (</a:t>
            </a:r>
            <a:r>
              <a:rPr lang="fr-FR" sz="1100" dirty="0" err="1">
                <a:solidFill>
                  <a:prstClr val="black"/>
                </a:solidFill>
                <a:latin typeface="Consolas"/>
              </a:rPr>
              <a:t>IloException</a:t>
            </a:r>
            <a:r>
              <a:rPr lang="fr-FR" sz="1100" dirty="0">
                <a:solidFill>
                  <a:prstClr val="black"/>
                </a:solidFill>
                <a:latin typeface="Consolas"/>
              </a:rPr>
              <a:t>&amp; ex) {</a:t>
            </a:r>
          </a:p>
          <a:p>
            <a:r>
              <a:rPr lang="fr-FR" sz="1100" dirty="0">
                <a:solidFill>
                  <a:prstClr val="black"/>
                </a:solidFill>
                <a:latin typeface="Consolas"/>
              </a:rPr>
              <a:t>cout &lt;&lt; </a:t>
            </a:r>
            <a:r>
              <a:rPr lang="fr-FR" sz="1100" dirty="0">
                <a:solidFill>
                  <a:srgbClr val="A31515"/>
                </a:solidFill>
                <a:latin typeface="Consolas"/>
              </a:rPr>
              <a:t>"</a:t>
            </a:r>
            <a:r>
              <a:rPr lang="fr-FR" sz="1100" dirty="0" err="1">
                <a:solidFill>
                  <a:srgbClr val="A31515"/>
                </a:solidFill>
                <a:latin typeface="Consolas"/>
              </a:rPr>
              <a:t>Error</a:t>
            </a:r>
            <a:r>
              <a:rPr lang="fr-FR" sz="1100" dirty="0">
                <a:solidFill>
                  <a:srgbClr val="A31515"/>
                </a:solidFill>
                <a:latin typeface="Consolas"/>
              </a:rPr>
              <a:t>: "</a:t>
            </a:r>
            <a:r>
              <a:rPr lang="fr-FR" sz="1100" dirty="0">
                <a:solidFill>
                  <a:prstClr val="black"/>
                </a:solidFill>
                <a:latin typeface="Consolas"/>
              </a:rPr>
              <a:t> &lt;&lt; ex &lt;&lt; </a:t>
            </a:r>
            <a:r>
              <a:rPr lang="fr-FR" sz="1100" dirty="0" err="1">
                <a:solidFill>
                  <a:prstClr val="black"/>
                </a:solidFill>
                <a:latin typeface="Consolas"/>
              </a:rPr>
              <a:t>endl</a:t>
            </a:r>
            <a:r>
              <a:rPr lang="fr-FR" sz="1100" dirty="0">
                <a:solidFill>
                  <a:prstClr val="black"/>
                </a:solidFill>
                <a:latin typeface="Consolas"/>
              </a:rPr>
              <a:t>;</a:t>
            </a:r>
          </a:p>
          <a:p>
            <a:r>
              <a:rPr lang="fr-FR" sz="1100" dirty="0">
                <a:solidFill>
                  <a:prstClr val="black"/>
                </a:solidFill>
                <a:latin typeface="Consolas"/>
              </a:rPr>
              <a:t>}</a:t>
            </a:r>
          </a:p>
          <a:p>
            <a:r>
              <a:rPr lang="fr-FR" sz="1100" dirty="0" err="1">
                <a:latin typeface="Consolas" panose="020B0609020204030204" pitchFamily="49" charset="0"/>
              </a:rPr>
              <a:t>env.end</a:t>
            </a:r>
            <a:r>
              <a:rPr lang="fr-FR" sz="1100" dirty="0">
                <a:latin typeface="Consolas" panose="020B0609020204030204" pitchFamily="49" charset="0"/>
              </a:rPr>
              <a:t>();</a:t>
            </a:r>
            <a:r>
              <a:rPr lang="fr-FR" sz="1100" dirty="0">
                <a:solidFill>
                  <a:srgbClr val="008000"/>
                </a:solidFill>
                <a:latin typeface="Consolas" panose="020B0609020204030204" pitchFamily="49" charset="0"/>
              </a:rPr>
              <a:t>//Destruction de l'environnement</a:t>
            </a:r>
            <a:endParaRPr lang="fr-FR" sz="1100" dirty="0">
              <a:solidFill>
                <a:prstClr val="black"/>
              </a:solidFill>
              <a:latin typeface="Consolas" panose="020B0609020204030204" pitchFamily="49" charset="0"/>
            </a:endParaRPr>
          </a:p>
          <a:p>
            <a:r>
              <a:rPr lang="fr-FR" sz="1100" dirty="0" err="1">
                <a:solidFill>
                  <a:prstClr val="black"/>
                </a:solidFill>
                <a:latin typeface="Consolas" panose="020B0609020204030204" pitchFamily="49" charset="0"/>
              </a:rPr>
              <a:t>getchar</a:t>
            </a:r>
            <a:r>
              <a:rPr lang="fr-FR" sz="1100" dirty="0">
                <a:solidFill>
                  <a:prstClr val="black"/>
                </a:solidFill>
                <a:latin typeface="Consolas" panose="020B0609020204030204" pitchFamily="49" charset="0"/>
              </a:rPr>
              <a:t>();</a:t>
            </a:r>
            <a:r>
              <a:rPr lang="fr-FR" sz="1100" dirty="0">
                <a:solidFill>
                  <a:srgbClr val="008000"/>
                </a:solidFill>
                <a:latin typeface="Consolas" panose="020B0609020204030204" pitchFamily="49" charset="0"/>
              </a:rPr>
              <a:t>//</a:t>
            </a:r>
            <a:endParaRPr lang="fr-FR" sz="1100" dirty="0">
              <a:solidFill>
                <a:prstClr val="black"/>
              </a:solidFill>
              <a:latin typeface="Consolas" panose="020B0609020204030204" pitchFamily="49" charset="0"/>
            </a:endParaRPr>
          </a:p>
          <a:p>
            <a:r>
              <a:rPr lang="fr-FR" sz="1100" dirty="0">
                <a:solidFill>
                  <a:srgbClr val="0000FF"/>
                </a:solidFill>
                <a:latin typeface="Consolas" panose="020B0609020204030204" pitchFamily="49" charset="0"/>
              </a:rPr>
              <a:t>return</a:t>
            </a:r>
            <a:r>
              <a:rPr lang="fr-FR" sz="1100" dirty="0">
                <a:solidFill>
                  <a:prstClr val="black"/>
                </a:solidFill>
                <a:latin typeface="Consolas" panose="020B0609020204030204" pitchFamily="49" charset="0"/>
              </a:rPr>
              <a:t> 0;</a:t>
            </a:r>
          </a:p>
          <a:p>
            <a:r>
              <a:rPr lang="fr-FR" sz="1100" dirty="0">
                <a:solidFill>
                  <a:prstClr val="black"/>
                </a:solidFill>
                <a:latin typeface="Consolas" panose="020B0609020204030204" pitchFamily="49" charset="0"/>
              </a:rPr>
              <a:t>}</a:t>
            </a:r>
          </a:p>
        </p:txBody>
      </p:sp>
      <p:sp>
        <p:nvSpPr>
          <p:cNvPr id="16" name="Espace réservé du numéro de diapositive 15"/>
          <p:cNvSpPr>
            <a:spLocks noGrp="1"/>
          </p:cNvSpPr>
          <p:nvPr>
            <p:ph type="sldNum" sz="quarter" idx="12"/>
          </p:nvPr>
        </p:nvSpPr>
        <p:spPr>
          <a:xfrm>
            <a:off x="7672387" y="5734050"/>
            <a:ext cx="609600" cy="520700"/>
          </a:xfrm>
        </p:spPr>
        <p:txBody>
          <a:bodyPr/>
          <a:lstStyle/>
          <a:p>
            <a:fld id="{F1E29388-C2A6-42F4-8376-DF2F821CBB61}" type="slidenum">
              <a:rPr lang="fr-FR" smtClean="0"/>
              <a:t>117</a:t>
            </a:fld>
            <a:endParaRPr lang="fr-FR"/>
          </a:p>
        </p:txBody>
      </p:sp>
      <p:sp>
        <p:nvSpPr>
          <p:cNvPr id="18" name="Rectangle 17"/>
          <p:cNvSpPr/>
          <p:nvPr/>
        </p:nvSpPr>
        <p:spPr>
          <a:xfrm>
            <a:off x="0" y="0"/>
            <a:ext cx="6033126" cy="461665"/>
          </a:xfrm>
          <a:prstGeom prst="rect">
            <a:avLst/>
          </a:prstGeom>
        </p:spPr>
        <p:txBody>
          <a:bodyPr wrap="none">
            <a:spAutoFit/>
          </a:bodyPr>
          <a:lstStyle/>
          <a:p>
            <a:r>
              <a:rPr lang="fr-FR" sz="2400" b="1" dirty="0"/>
              <a:t>3 – Modélisation et Résolution d’un problème</a:t>
            </a:r>
          </a:p>
        </p:txBody>
      </p:sp>
      <p:sp>
        <p:nvSpPr>
          <p:cNvPr id="20" name="Rectangle 19">
            <a:extLst>
              <a:ext uri="{FF2B5EF4-FFF2-40B4-BE49-F238E27FC236}">
                <a16:creationId xmlns:a16="http://schemas.microsoft.com/office/drawing/2014/main" id="{9B9ABF01-BDB0-4F40-B8AA-45839ED8BAC0}"/>
              </a:ext>
            </a:extLst>
          </p:cNvPr>
          <p:cNvSpPr/>
          <p:nvPr/>
        </p:nvSpPr>
        <p:spPr>
          <a:xfrm>
            <a:off x="101724" y="461665"/>
            <a:ext cx="6270476" cy="400110"/>
          </a:xfrm>
          <a:prstGeom prst="rect">
            <a:avLst/>
          </a:prstGeom>
        </p:spPr>
        <p:txBody>
          <a:bodyPr wrap="square">
            <a:spAutoFit/>
          </a:bodyPr>
          <a:lstStyle/>
          <a:p>
            <a:r>
              <a:rPr lang="fr-FR" sz="2000" b="1" dirty="0">
                <a:solidFill>
                  <a:schemeClr val="tx2">
                    <a:lumMod val="60000"/>
                    <a:lumOff val="40000"/>
                  </a:schemeClr>
                </a:solidFill>
              </a:rPr>
              <a:t>Recherche des solutions : Application</a:t>
            </a:r>
          </a:p>
        </p:txBody>
      </p:sp>
      <p:cxnSp>
        <p:nvCxnSpPr>
          <p:cNvPr id="17" name="Connecteur droit 16">
            <a:extLst>
              <a:ext uri="{FF2B5EF4-FFF2-40B4-BE49-F238E27FC236}">
                <a16:creationId xmlns:a16="http://schemas.microsoft.com/office/drawing/2014/main" id="{B2CCED22-CA65-4B3A-982F-EBB499BCE7D8}"/>
              </a:ext>
            </a:extLst>
          </p:cNvPr>
          <p:cNvCxnSpPr/>
          <p:nvPr/>
        </p:nvCxnSpPr>
        <p:spPr>
          <a:xfrm>
            <a:off x="2693396" y="893789"/>
            <a:ext cx="0" cy="3555013"/>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Connecteur droit 21">
            <a:extLst>
              <a:ext uri="{FF2B5EF4-FFF2-40B4-BE49-F238E27FC236}">
                <a16:creationId xmlns:a16="http://schemas.microsoft.com/office/drawing/2014/main" id="{97CB7E2F-E002-4AB3-9EF2-4CD6A5481392}"/>
              </a:ext>
            </a:extLst>
          </p:cNvPr>
          <p:cNvCxnSpPr>
            <a:cxnSpLocks/>
          </p:cNvCxnSpPr>
          <p:nvPr/>
        </p:nvCxnSpPr>
        <p:spPr>
          <a:xfrm flipH="1">
            <a:off x="1397252" y="4437112"/>
            <a:ext cx="1296144" cy="1169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Connecteur droit 23">
            <a:extLst>
              <a:ext uri="{FF2B5EF4-FFF2-40B4-BE49-F238E27FC236}">
                <a16:creationId xmlns:a16="http://schemas.microsoft.com/office/drawing/2014/main" id="{B2312F4B-1F73-4B78-99CB-A45BE32FB89C}"/>
              </a:ext>
            </a:extLst>
          </p:cNvPr>
          <p:cNvCxnSpPr/>
          <p:nvPr/>
        </p:nvCxnSpPr>
        <p:spPr>
          <a:xfrm>
            <a:off x="1402133" y="4437112"/>
            <a:ext cx="0" cy="2420888"/>
          </a:xfrm>
          <a:prstGeom prst="line">
            <a:avLst/>
          </a:prstGeom>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216E68E8-FD0B-4898-8385-3D3D8D12E3C1}"/>
              </a:ext>
            </a:extLst>
          </p:cNvPr>
          <p:cNvSpPr/>
          <p:nvPr/>
        </p:nvSpPr>
        <p:spPr>
          <a:xfrm>
            <a:off x="1487570" y="4481146"/>
            <a:ext cx="7656430" cy="820062"/>
          </a:xfrm>
          <a:prstGeom prst="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BDB774BF-3368-4C8C-93BB-1D6507FDA18F}"/>
              </a:ext>
            </a:extLst>
          </p:cNvPr>
          <p:cNvSpPr txBox="1"/>
          <p:nvPr/>
        </p:nvSpPr>
        <p:spPr>
          <a:xfrm>
            <a:off x="141110" y="4582710"/>
            <a:ext cx="1224128" cy="923330"/>
          </a:xfrm>
          <a:prstGeom prst="rect">
            <a:avLst/>
          </a:prstGeom>
          <a:noFill/>
        </p:spPr>
        <p:txBody>
          <a:bodyPr wrap="square" rtlCol="0">
            <a:spAutoFit/>
          </a:bodyPr>
          <a:lstStyle/>
          <a:p>
            <a:r>
              <a:rPr lang="fr-FR" dirty="0">
                <a:solidFill>
                  <a:srgbClr val="00B050"/>
                </a:solidFill>
              </a:rPr>
              <a:t>Recherche des solutions</a:t>
            </a:r>
          </a:p>
        </p:txBody>
      </p:sp>
      <p:sp>
        <p:nvSpPr>
          <p:cNvPr id="25" name="Rectangle 24">
            <a:extLst>
              <a:ext uri="{FF2B5EF4-FFF2-40B4-BE49-F238E27FC236}">
                <a16:creationId xmlns:a16="http://schemas.microsoft.com/office/drawing/2014/main" id="{4A87733D-047E-4FA7-A4AE-C2AE36B2D581}"/>
              </a:ext>
            </a:extLst>
          </p:cNvPr>
          <p:cNvSpPr/>
          <p:nvPr/>
        </p:nvSpPr>
        <p:spPr>
          <a:xfrm>
            <a:off x="2891036" y="841841"/>
            <a:ext cx="5569395" cy="3539430"/>
          </a:xfrm>
          <a:prstGeom prst="rect">
            <a:avLst/>
          </a:prstGeom>
        </p:spPr>
        <p:txBody>
          <a:bodyPr wrap="square">
            <a:spAutoFit/>
          </a:bodyPr>
          <a:lstStyle/>
          <a:p>
            <a:r>
              <a:rPr lang="fr-FR" sz="1200" dirty="0">
                <a:solidFill>
                  <a:srgbClr val="0000FF"/>
                </a:solidFill>
                <a:latin typeface="Consolas"/>
              </a:rPr>
              <a:t>#</a:t>
            </a:r>
            <a:r>
              <a:rPr lang="fr-FR" sz="1200" dirty="0" err="1">
                <a:solidFill>
                  <a:srgbClr val="0000FF"/>
                </a:solidFill>
                <a:latin typeface="Consolas"/>
              </a:rPr>
              <a:t>include</a:t>
            </a:r>
            <a:r>
              <a:rPr lang="fr-FR" sz="1200" dirty="0">
                <a:solidFill>
                  <a:prstClr val="black"/>
                </a:solidFill>
                <a:latin typeface="Consolas"/>
              </a:rPr>
              <a:t> </a:t>
            </a:r>
            <a:r>
              <a:rPr lang="fr-FR" sz="1200" dirty="0">
                <a:solidFill>
                  <a:srgbClr val="A31515"/>
                </a:solidFill>
                <a:latin typeface="Consolas"/>
              </a:rPr>
              <a:t>&lt;</a:t>
            </a:r>
            <a:r>
              <a:rPr lang="fr-FR" sz="1200" dirty="0" err="1">
                <a:solidFill>
                  <a:srgbClr val="A31515"/>
                </a:solidFill>
                <a:latin typeface="Consolas"/>
              </a:rPr>
              <a:t>ilsolver</a:t>
            </a:r>
            <a:r>
              <a:rPr lang="fr-FR" sz="1200" dirty="0">
                <a:solidFill>
                  <a:srgbClr val="A31515"/>
                </a:solidFill>
                <a:latin typeface="Consolas"/>
              </a:rPr>
              <a:t>/</a:t>
            </a:r>
            <a:r>
              <a:rPr lang="fr-FR" sz="1200" dirty="0" err="1">
                <a:solidFill>
                  <a:srgbClr val="A31515"/>
                </a:solidFill>
                <a:latin typeface="Consolas"/>
              </a:rPr>
              <a:t>ilosolverint.h</a:t>
            </a:r>
            <a:r>
              <a:rPr lang="fr-FR" sz="1200" dirty="0">
                <a:solidFill>
                  <a:srgbClr val="A31515"/>
                </a:solidFill>
                <a:latin typeface="Consolas"/>
              </a:rPr>
              <a:t>&gt; </a:t>
            </a:r>
            <a:r>
              <a:rPr lang="fr-FR" sz="1200" dirty="0">
                <a:latin typeface="Consolas"/>
              </a:rPr>
              <a:t>;</a:t>
            </a:r>
            <a:r>
              <a:rPr lang="fr-FR" sz="1200" dirty="0">
                <a:solidFill>
                  <a:srgbClr val="00B050"/>
                </a:solidFill>
                <a:latin typeface="Consolas"/>
              </a:rPr>
              <a:t>//</a:t>
            </a:r>
            <a:r>
              <a:rPr lang="fr-FR" sz="1200" dirty="0">
                <a:solidFill>
                  <a:srgbClr val="008000"/>
                </a:solidFill>
                <a:latin typeface="Consolas"/>
              </a:rPr>
              <a:t>Librairies ILOG</a:t>
            </a:r>
            <a:endParaRPr lang="fr-FR" sz="1200" dirty="0">
              <a:solidFill>
                <a:prstClr val="black"/>
              </a:solidFill>
              <a:latin typeface="Consolas"/>
            </a:endParaRPr>
          </a:p>
          <a:p>
            <a:r>
              <a:rPr lang="fr-FR" sz="1200" dirty="0">
                <a:solidFill>
                  <a:prstClr val="black"/>
                </a:solidFill>
                <a:latin typeface="Consolas"/>
              </a:rPr>
              <a:t>ILOSTLBEGIN</a:t>
            </a:r>
          </a:p>
          <a:p>
            <a:endParaRPr lang="fr-FR" sz="900" dirty="0">
              <a:solidFill>
                <a:prstClr val="black"/>
              </a:solidFill>
              <a:latin typeface="Consolas"/>
            </a:endParaRPr>
          </a:p>
          <a:p>
            <a:r>
              <a:rPr lang="fr-FR" sz="1200" dirty="0" err="1">
                <a:solidFill>
                  <a:srgbClr val="0000FF"/>
                </a:solidFill>
                <a:latin typeface="Consolas"/>
              </a:rPr>
              <a:t>int</a:t>
            </a:r>
            <a:r>
              <a:rPr lang="fr-FR" sz="1200" dirty="0">
                <a:solidFill>
                  <a:prstClr val="black"/>
                </a:solidFill>
                <a:latin typeface="Consolas"/>
              </a:rPr>
              <a:t> main(){</a:t>
            </a:r>
          </a:p>
          <a:p>
            <a:endParaRPr lang="fr-FR" sz="1000" dirty="0">
              <a:solidFill>
                <a:prstClr val="black"/>
              </a:solidFill>
              <a:latin typeface="Consolas"/>
            </a:endParaRPr>
          </a:p>
          <a:p>
            <a:r>
              <a:rPr lang="fr-FR" sz="1200" dirty="0" err="1">
                <a:latin typeface="Consolas"/>
              </a:rPr>
              <a:t>IloEnv</a:t>
            </a:r>
            <a:r>
              <a:rPr lang="fr-FR" sz="1200" dirty="0">
                <a:latin typeface="Consolas"/>
              </a:rPr>
              <a:t> </a:t>
            </a:r>
            <a:r>
              <a:rPr lang="fr-FR" sz="1200" dirty="0" err="1">
                <a:latin typeface="Consolas"/>
              </a:rPr>
              <a:t>env</a:t>
            </a:r>
            <a:r>
              <a:rPr lang="fr-FR" sz="1200" dirty="0">
                <a:latin typeface="Consolas"/>
              </a:rPr>
              <a:t>;</a:t>
            </a:r>
            <a:r>
              <a:rPr lang="fr-FR" sz="1200" dirty="0">
                <a:solidFill>
                  <a:srgbClr val="008000"/>
                </a:solidFill>
                <a:latin typeface="Consolas"/>
              </a:rPr>
              <a:t>//Construction de l'environnement </a:t>
            </a:r>
          </a:p>
          <a:p>
            <a:endParaRPr lang="fr-FR" sz="1000" dirty="0">
              <a:solidFill>
                <a:srgbClr val="008000"/>
              </a:solidFill>
              <a:latin typeface="Consolas"/>
            </a:endParaRPr>
          </a:p>
          <a:p>
            <a:r>
              <a:rPr lang="fr-FR" sz="1200" dirty="0" err="1">
                <a:solidFill>
                  <a:srgbClr val="0000FF"/>
                </a:solidFill>
                <a:latin typeface="Consolas"/>
              </a:rPr>
              <a:t>try</a:t>
            </a:r>
            <a:r>
              <a:rPr lang="fr-FR" sz="1200" dirty="0">
                <a:solidFill>
                  <a:prstClr val="black"/>
                </a:solidFill>
                <a:latin typeface="Consolas"/>
              </a:rPr>
              <a:t> {</a:t>
            </a:r>
          </a:p>
          <a:p>
            <a:endParaRPr lang="fr-FR" sz="1000" dirty="0">
              <a:solidFill>
                <a:prstClr val="black"/>
              </a:solidFill>
              <a:latin typeface="Consolas"/>
            </a:endParaRPr>
          </a:p>
          <a:p>
            <a:r>
              <a:rPr lang="fr-FR" sz="1200" dirty="0" err="1">
                <a:latin typeface="Consolas"/>
              </a:rPr>
              <a:t>IloModel</a:t>
            </a:r>
            <a:r>
              <a:rPr lang="fr-FR" sz="1200" dirty="0">
                <a:latin typeface="Consolas"/>
              </a:rPr>
              <a:t> mod(</a:t>
            </a:r>
            <a:r>
              <a:rPr lang="fr-FR" sz="1200" dirty="0" err="1">
                <a:latin typeface="Consolas"/>
              </a:rPr>
              <a:t>env</a:t>
            </a:r>
            <a:r>
              <a:rPr lang="fr-FR" sz="1200" dirty="0">
                <a:latin typeface="Consolas"/>
              </a:rPr>
              <a:t>);</a:t>
            </a:r>
            <a:r>
              <a:rPr lang="fr-FR" sz="1200" dirty="0">
                <a:solidFill>
                  <a:srgbClr val="008000"/>
                </a:solidFill>
                <a:latin typeface="Consolas"/>
              </a:rPr>
              <a:t>//Création d'un modèle </a:t>
            </a:r>
          </a:p>
          <a:p>
            <a:endParaRPr lang="fr-FR" sz="1000" dirty="0">
              <a:solidFill>
                <a:prstClr val="black"/>
              </a:solidFill>
              <a:latin typeface="Consolas"/>
            </a:endParaRPr>
          </a:p>
          <a:p>
            <a:r>
              <a:rPr lang="fr-FR" sz="1200" dirty="0" err="1">
                <a:latin typeface="Consolas"/>
              </a:rPr>
              <a:t>IloIntVar</a:t>
            </a:r>
            <a:r>
              <a:rPr lang="fr-FR" sz="1200" dirty="0">
                <a:latin typeface="Consolas"/>
              </a:rPr>
              <a:t> x(</a:t>
            </a:r>
            <a:r>
              <a:rPr lang="fr-FR" sz="1200" dirty="0" err="1">
                <a:latin typeface="Consolas"/>
              </a:rPr>
              <a:t>env</a:t>
            </a:r>
            <a:r>
              <a:rPr lang="fr-FR" sz="1200" dirty="0">
                <a:latin typeface="Consolas"/>
              </a:rPr>
              <a:t>, 5, 12);</a:t>
            </a:r>
            <a:r>
              <a:rPr lang="fr-FR" sz="1200" dirty="0">
                <a:solidFill>
                  <a:srgbClr val="008000"/>
                </a:solidFill>
                <a:latin typeface="Consolas"/>
              </a:rPr>
              <a:t> //Définition des variables</a:t>
            </a:r>
            <a:endParaRPr lang="fr-FR" sz="1200" dirty="0">
              <a:latin typeface="Consolas"/>
            </a:endParaRPr>
          </a:p>
          <a:p>
            <a:r>
              <a:rPr lang="fr-FR" sz="1200" dirty="0" err="1">
                <a:latin typeface="Consolas"/>
              </a:rPr>
              <a:t>IloIntVar</a:t>
            </a:r>
            <a:r>
              <a:rPr lang="fr-FR" sz="1200" dirty="0">
                <a:latin typeface="Consolas"/>
              </a:rPr>
              <a:t> y(</a:t>
            </a:r>
            <a:r>
              <a:rPr lang="fr-FR" sz="1200" dirty="0" err="1">
                <a:latin typeface="Consolas"/>
              </a:rPr>
              <a:t>env</a:t>
            </a:r>
            <a:r>
              <a:rPr lang="fr-FR" sz="1200" dirty="0">
                <a:latin typeface="Consolas"/>
              </a:rPr>
              <a:t>, 2, 17);</a:t>
            </a:r>
          </a:p>
          <a:p>
            <a:endParaRPr lang="fr-FR" sz="1000" dirty="0">
              <a:solidFill>
                <a:prstClr val="black"/>
              </a:solidFill>
              <a:latin typeface="Consolas"/>
            </a:endParaRPr>
          </a:p>
          <a:p>
            <a:r>
              <a:rPr lang="fr-FR" sz="1200" dirty="0" err="1">
                <a:latin typeface="Consolas"/>
              </a:rPr>
              <a:t>mod.add</a:t>
            </a:r>
            <a:r>
              <a:rPr lang="fr-FR" sz="1200" dirty="0">
                <a:latin typeface="Consolas"/>
              </a:rPr>
              <a:t>(x + y == 17);</a:t>
            </a:r>
            <a:r>
              <a:rPr lang="fr-FR" sz="1200" dirty="0">
                <a:solidFill>
                  <a:srgbClr val="008000"/>
                </a:solidFill>
                <a:latin typeface="Consolas"/>
              </a:rPr>
              <a:t> //Définition des contraintes</a:t>
            </a:r>
            <a:endParaRPr lang="fr-FR" sz="1200" dirty="0">
              <a:latin typeface="Consolas"/>
            </a:endParaRPr>
          </a:p>
          <a:p>
            <a:r>
              <a:rPr lang="fr-FR" sz="1200" dirty="0" err="1">
                <a:latin typeface="Consolas"/>
              </a:rPr>
              <a:t>mod.add</a:t>
            </a:r>
            <a:r>
              <a:rPr lang="fr-FR" sz="1200" dirty="0">
                <a:latin typeface="Consolas"/>
              </a:rPr>
              <a:t>(x - y == 5);</a:t>
            </a:r>
          </a:p>
          <a:p>
            <a:endParaRPr lang="fr-FR" sz="1200" dirty="0">
              <a:latin typeface="Consolas"/>
            </a:endParaRPr>
          </a:p>
          <a:p>
            <a:r>
              <a:rPr lang="fr-FR" sz="1200" dirty="0" err="1">
                <a:latin typeface="Consolas"/>
              </a:rPr>
              <a:t>IloSolver</a:t>
            </a:r>
            <a:r>
              <a:rPr lang="fr-FR" sz="1200" dirty="0">
                <a:latin typeface="Consolas"/>
              </a:rPr>
              <a:t> solver(mod);</a:t>
            </a:r>
          </a:p>
          <a:p>
            <a:endParaRPr lang="fr-FR" sz="900" dirty="0">
              <a:latin typeface="Consolas" panose="020B0609020204030204" pitchFamily="49" charset="0"/>
            </a:endParaRPr>
          </a:p>
          <a:p>
            <a:r>
              <a:rPr lang="fr-FR" sz="1200" dirty="0">
                <a:latin typeface="Consolas" panose="020B0609020204030204" pitchFamily="49" charset="0"/>
              </a:rPr>
              <a:t>cout &lt;&lt; </a:t>
            </a:r>
            <a:r>
              <a:rPr lang="fr-FR" sz="1200" dirty="0">
                <a:solidFill>
                  <a:srgbClr val="A31515"/>
                </a:solidFill>
                <a:latin typeface="Consolas" panose="020B0609020204030204" pitchFamily="49" charset="0"/>
              </a:rPr>
              <a:t>"Propagation... "</a:t>
            </a:r>
            <a:r>
              <a:rPr lang="fr-FR" sz="1200" dirty="0">
                <a:solidFill>
                  <a:prstClr val="black"/>
                </a:solidFill>
                <a:latin typeface="Consolas" panose="020B0609020204030204" pitchFamily="49" charset="0"/>
              </a:rPr>
              <a:t>&lt;&lt; </a:t>
            </a:r>
            <a:r>
              <a:rPr lang="fr-FR" sz="1200" dirty="0" err="1">
                <a:solidFill>
                  <a:prstClr val="black"/>
                </a:solidFill>
                <a:latin typeface="Consolas" panose="020B0609020204030204" pitchFamily="49" charset="0"/>
              </a:rPr>
              <a:t>solver.propagate</a:t>
            </a:r>
            <a:r>
              <a:rPr lang="fr-FR" sz="1200" dirty="0">
                <a:solidFill>
                  <a:prstClr val="black"/>
                </a:solidFill>
                <a:latin typeface="Consolas" panose="020B0609020204030204" pitchFamily="49" charset="0"/>
              </a:rPr>
              <a:t>() &lt;&lt; </a:t>
            </a:r>
            <a:r>
              <a:rPr lang="fr-FR" sz="1200" dirty="0" err="1">
                <a:solidFill>
                  <a:prstClr val="black"/>
                </a:solidFill>
                <a:latin typeface="Consolas" panose="020B0609020204030204" pitchFamily="49" charset="0"/>
              </a:rPr>
              <a:t>endl</a:t>
            </a:r>
            <a:r>
              <a:rPr lang="fr-FR" sz="1200" dirty="0">
                <a:solidFill>
                  <a:prstClr val="black"/>
                </a:solidFill>
                <a:latin typeface="Consolas" panose="020B0609020204030204" pitchFamily="49" charset="0"/>
              </a:rPr>
              <a:t>;</a:t>
            </a:r>
          </a:p>
        </p:txBody>
      </p:sp>
    </p:spTree>
    <p:extLst>
      <p:ext uri="{BB962C8B-B14F-4D97-AF65-F5344CB8AC3E}">
        <p14:creationId xmlns:p14="http://schemas.microsoft.com/office/powerpoint/2010/main" val="418802968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251520" y="3442245"/>
            <a:ext cx="6552728" cy="954107"/>
          </a:xfrm>
          <a:prstGeom prst="rect">
            <a:avLst/>
          </a:prstGeom>
          <a:noFill/>
        </p:spPr>
        <p:txBody>
          <a:bodyPr wrap="square">
            <a:spAutoFit/>
          </a:bodyPr>
          <a:lstStyle/>
          <a:p>
            <a:r>
              <a:rPr lang="fr-FR" sz="1400" dirty="0"/>
              <a:t>Le problème est de trouver des valeurs pour x et y tel que</a:t>
            </a:r>
          </a:p>
          <a:p>
            <a:r>
              <a:rPr lang="fr-FR" sz="1400" dirty="0"/>
              <a:t>x + y = 10</a:t>
            </a:r>
          </a:p>
          <a:p>
            <a:r>
              <a:rPr lang="fr-FR" sz="1400" dirty="0"/>
              <a:t>x – y = 5</a:t>
            </a:r>
          </a:p>
          <a:p>
            <a:r>
              <a:rPr lang="fr-FR" sz="1400" dirty="0"/>
              <a:t>Avec x ∈ [5 , </a:t>
            </a:r>
            <a:r>
              <a:rPr lang="fr-FR" sz="1400" dirty="0">
                <a:solidFill>
                  <a:srgbClr val="FF0000"/>
                </a:solidFill>
              </a:rPr>
              <a:t>10</a:t>
            </a:r>
            <a:r>
              <a:rPr lang="fr-FR" sz="1400" dirty="0"/>
              <a:t>] et y ∈ [2 , 17]</a:t>
            </a:r>
          </a:p>
        </p:txBody>
      </p:sp>
      <p:sp>
        <p:nvSpPr>
          <p:cNvPr id="18" name="Rectangle 17"/>
          <p:cNvSpPr/>
          <p:nvPr/>
        </p:nvSpPr>
        <p:spPr>
          <a:xfrm>
            <a:off x="0" y="0"/>
            <a:ext cx="6033126" cy="461665"/>
          </a:xfrm>
          <a:prstGeom prst="rect">
            <a:avLst/>
          </a:prstGeom>
        </p:spPr>
        <p:txBody>
          <a:bodyPr wrap="none">
            <a:spAutoFit/>
          </a:bodyPr>
          <a:lstStyle/>
          <a:p>
            <a:r>
              <a:rPr lang="fr-FR" sz="2400" b="1" dirty="0"/>
              <a:t>3 – Modélisation et Résolution d’un problème</a:t>
            </a:r>
          </a:p>
        </p:txBody>
      </p:sp>
      <p:pic>
        <p:nvPicPr>
          <p:cNvPr id="5" name="Image 4">
            <a:extLst>
              <a:ext uri="{FF2B5EF4-FFF2-40B4-BE49-F238E27FC236}">
                <a16:creationId xmlns:a16="http://schemas.microsoft.com/office/drawing/2014/main" id="{BF192BA6-531F-4454-BD25-613AD36A8880}"/>
              </a:ext>
            </a:extLst>
          </p:cNvPr>
          <p:cNvPicPr>
            <a:picLocks noChangeAspect="1"/>
          </p:cNvPicPr>
          <p:nvPr/>
        </p:nvPicPr>
        <p:blipFill rotWithShape="1">
          <a:blip r:embed="rId3"/>
          <a:srcRect l="6689" t="7774" r="69118" b="69916"/>
          <a:stretch/>
        </p:blipFill>
        <p:spPr>
          <a:xfrm>
            <a:off x="3980899" y="4293096"/>
            <a:ext cx="4104456" cy="2128992"/>
          </a:xfrm>
          <a:prstGeom prst="rect">
            <a:avLst/>
          </a:prstGeom>
        </p:spPr>
      </p:pic>
      <p:sp>
        <p:nvSpPr>
          <p:cNvPr id="20" name="Rectangle 19">
            <a:extLst>
              <a:ext uri="{FF2B5EF4-FFF2-40B4-BE49-F238E27FC236}">
                <a16:creationId xmlns:a16="http://schemas.microsoft.com/office/drawing/2014/main" id="{D4049FA6-1495-46B2-B469-EB284B11F9E3}"/>
              </a:ext>
            </a:extLst>
          </p:cNvPr>
          <p:cNvSpPr/>
          <p:nvPr/>
        </p:nvSpPr>
        <p:spPr>
          <a:xfrm>
            <a:off x="170094" y="882099"/>
            <a:ext cx="6552728" cy="954107"/>
          </a:xfrm>
          <a:prstGeom prst="rect">
            <a:avLst/>
          </a:prstGeom>
          <a:noFill/>
        </p:spPr>
        <p:txBody>
          <a:bodyPr wrap="square">
            <a:spAutoFit/>
          </a:bodyPr>
          <a:lstStyle/>
          <a:p>
            <a:r>
              <a:rPr lang="fr-FR" sz="1400" dirty="0"/>
              <a:t>Le problème est de trouver des valeurs pour x et y tel que</a:t>
            </a:r>
          </a:p>
          <a:p>
            <a:r>
              <a:rPr lang="fr-FR" sz="1400" dirty="0"/>
              <a:t>x + y = 17</a:t>
            </a:r>
          </a:p>
          <a:p>
            <a:r>
              <a:rPr lang="fr-FR" sz="1400" dirty="0"/>
              <a:t>x – y = 5</a:t>
            </a:r>
          </a:p>
          <a:p>
            <a:r>
              <a:rPr lang="fr-FR" sz="1400" dirty="0"/>
              <a:t>Avec x ∈ [5 , 12] et y ∈ [2 , 17]</a:t>
            </a:r>
          </a:p>
        </p:txBody>
      </p:sp>
      <p:pic>
        <p:nvPicPr>
          <p:cNvPr id="6" name="Image 5">
            <a:extLst>
              <a:ext uri="{FF2B5EF4-FFF2-40B4-BE49-F238E27FC236}">
                <a16:creationId xmlns:a16="http://schemas.microsoft.com/office/drawing/2014/main" id="{FCB82F47-CF63-4F91-98B6-4274B5EB357A}"/>
              </a:ext>
            </a:extLst>
          </p:cNvPr>
          <p:cNvPicPr>
            <a:picLocks noChangeAspect="1"/>
          </p:cNvPicPr>
          <p:nvPr/>
        </p:nvPicPr>
        <p:blipFill rotWithShape="1">
          <a:blip r:embed="rId4"/>
          <a:srcRect l="9051" t="12384" r="64962" b="62559"/>
          <a:stretch/>
        </p:blipFill>
        <p:spPr>
          <a:xfrm>
            <a:off x="3980898" y="1216099"/>
            <a:ext cx="4104456" cy="2226146"/>
          </a:xfrm>
          <a:prstGeom prst="rect">
            <a:avLst/>
          </a:prstGeom>
        </p:spPr>
      </p:pic>
      <p:sp>
        <p:nvSpPr>
          <p:cNvPr id="21" name="Rectangle 20">
            <a:extLst>
              <a:ext uri="{FF2B5EF4-FFF2-40B4-BE49-F238E27FC236}">
                <a16:creationId xmlns:a16="http://schemas.microsoft.com/office/drawing/2014/main" id="{22B71451-A5C0-4FA7-8FC8-B7A7D44AA098}"/>
              </a:ext>
            </a:extLst>
          </p:cNvPr>
          <p:cNvSpPr/>
          <p:nvPr/>
        </p:nvSpPr>
        <p:spPr>
          <a:xfrm>
            <a:off x="101724" y="461665"/>
            <a:ext cx="6270476" cy="400110"/>
          </a:xfrm>
          <a:prstGeom prst="rect">
            <a:avLst/>
          </a:prstGeom>
        </p:spPr>
        <p:txBody>
          <a:bodyPr wrap="square">
            <a:spAutoFit/>
          </a:bodyPr>
          <a:lstStyle/>
          <a:p>
            <a:r>
              <a:rPr lang="fr-FR" sz="2000" b="1" dirty="0">
                <a:solidFill>
                  <a:schemeClr val="tx2">
                    <a:lumMod val="60000"/>
                    <a:lumOff val="40000"/>
                  </a:schemeClr>
                </a:solidFill>
              </a:rPr>
              <a:t>Recherche des solutions : Application</a:t>
            </a:r>
          </a:p>
        </p:txBody>
      </p:sp>
    </p:spTree>
    <p:extLst>
      <p:ext uri="{BB962C8B-B14F-4D97-AF65-F5344CB8AC3E}">
        <p14:creationId xmlns:p14="http://schemas.microsoft.com/office/powerpoint/2010/main" val="78874570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971600" y="620688"/>
            <a:ext cx="7767588" cy="6340197"/>
          </a:xfrm>
          <a:prstGeom prst="rect">
            <a:avLst/>
          </a:prstGeom>
          <a:noFill/>
        </p:spPr>
        <p:txBody>
          <a:bodyPr wrap="square">
            <a:spAutoFit/>
          </a:bodyPr>
          <a:lstStyle/>
          <a:p>
            <a:endParaRPr lang="fr-FR" b="1" dirty="0"/>
          </a:p>
          <a:p>
            <a:endParaRPr lang="fr-FR" b="1" dirty="0"/>
          </a:p>
          <a:p>
            <a:r>
              <a:rPr lang="fr-FR" dirty="0"/>
              <a:t>Pour résoudre un problème exprimé dans un modèle il faut créer une instance de la classe </a:t>
            </a:r>
            <a:r>
              <a:rPr lang="fr-FR" b="1" dirty="0" err="1"/>
              <a:t>IloSolver</a:t>
            </a:r>
            <a:endParaRPr lang="fr-FR" b="1" dirty="0"/>
          </a:p>
          <a:p>
            <a:endParaRPr lang="fr-FR" dirty="0"/>
          </a:p>
          <a:p>
            <a:pPr algn="just"/>
            <a:r>
              <a:rPr lang="fr-FR" dirty="0"/>
              <a:t>Pour créer un objet « solveur » nommé </a:t>
            </a:r>
            <a:r>
              <a:rPr lang="fr-FR" b="1" i="1" dirty="0" err="1"/>
              <a:t>solver</a:t>
            </a:r>
            <a:r>
              <a:rPr lang="fr-FR" dirty="0"/>
              <a:t> dans un modèle existant nommé</a:t>
            </a:r>
            <a:r>
              <a:rPr lang="fr-FR" i="1" dirty="0"/>
              <a:t> </a:t>
            </a:r>
            <a:r>
              <a:rPr lang="fr-FR" b="1" i="1" dirty="0"/>
              <a:t>model</a:t>
            </a:r>
            <a:r>
              <a:rPr lang="fr-FR" dirty="0"/>
              <a:t> la syntaxe est :</a:t>
            </a:r>
          </a:p>
          <a:p>
            <a:endParaRPr lang="fr-FR" dirty="0"/>
          </a:p>
          <a:p>
            <a:r>
              <a:rPr lang="fr-FR" sz="1400" dirty="0" err="1">
                <a:latin typeface="Consolas"/>
              </a:rPr>
              <a:t>IloSolver</a:t>
            </a:r>
            <a:r>
              <a:rPr lang="fr-FR" sz="1400" dirty="0">
                <a:latin typeface="Consolas"/>
              </a:rPr>
              <a:t> </a:t>
            </a:r>
            <a:r>
              <a:rPr lang="fr-FR" sz="1400" dirty="0" err="1">
                <a:latin typeface="Consolas"/>
              </a:rPr>
              <a:t>solver</a:t>
            </a:r>
            <a:r>
              <a:rPr lang="fr-FR" sz="1400" dirty="0">
                <a:latin typeface="Consolas"/>
              </a:rPr>
              <a:t>(model); </a:t>
            </a:r>
          </a:p>
          <a:p>
            <a:endParaRPr lang="fr-FR" dirty="0"/>
          </a:p>
          <a:p>
            <a:r>
              <a:rPr lang="fr-FR" dirty="0"/>
              <a:t>Pour lancer la recherche </a:t>
            </a:r>
            <a:r>
              <a:rPr lang="fr-FR" b="1" dirty="0"/>
              <a:t>de toutes les solutions</a:t>
            </a:r>
            <a:r>
              <a:rPr lang="fr-FR" dirty="0"/>
              <a:t> du problème, on utilise les méthode </a:t>
            </a:r>
            <a:r>
              <a:rPr lang="fr-FR" dirty="0" err="1">
                <a:latin typeface="Consolas"/>
              </a:rPr>
              <a:t>startNewSearch</a:t>
            </a:r>
            <a:r>
              <a:rPr lang="fr-FR" dirty="0">
                <a:latin typeface="Consolas"/>
              </a:rPr>
              <a:t>()</a:t>
            </a:r>
            <a:r>
              <a:rPr lang="fr-FR" dirty="0"/>
              <a:t>, </a:t>
            </a:r>
            <a:r>
              <a:rPr lang="fr-FR" dirty="0" err="1">
                <a:latin typeface="Consolas"/>
              </a:rPr>
              <a:t>next</a:t>
            </a:r>
            <a:r>
              <a:rPr lang="fr-FR" dirty="0">
                <a:latin typeface="Consolas"/>
              </a:rPr>
              <a:t>()</a:t>
            </a:r>
            <a:r>
              <a:rPr lang="fr-FR" dirty="0"/>
              <a:t> la syntaxe utilisée est: </a:t>
            </a:r>
          </a:p>
          <a:p>
            <a:endParaRPr lang="fr-FR" dirty="0"/>
          </a:p>
          <a:p>
            <a:endParaRPr lang="fr-FR" dirty="0"/>
          </a:p>
          <a:p>
            <a:r>
              <a:rPr lang="fr-FR" sz="1400" dirty="0" err="1">
                <a:latin typeface="Consolas"/>
              </a:rPr>
              <a:t>solver.startNewSearch</a:t>
            </a:r>
            <a:r>
              <a:rPr lang="fr-FR" sz="1400" dirty="0">
                <a:latin typeface="Consolas"/>
              </a:rPr>
              <a:t>();</a:t>
            </a:r>
            <a:r>
              <a:rPr lang="fr-FR" sz="1400" dirty="0">
                <a:solidFill>
                  <a:srgbClr val="00B050"/>
                </a:solidFill>
                <a:latin typeface="Consolas"/>
              </a:rPr>
              <a:t>//début de la recherche</a:t>
            </a:r>
          </a:p>
          <a:p>
            <a:endParaRPr lang="fr-FR" sz="1400" dirty="0">
              <a:solidFill>
                <a:srgbClr val="00B050"/>
              </a:solidFill>
              <a:latin typeface="Consolas"/>
            </a:endParaRPr>
          </a:p>
          <a:p>
            <a:r>
              <a:rPr lang="fr-FR" sz="1400" dirty="0" err="1">
                <a:solidFill>
                  <a:srgbClr val="0000FF"/>
                </a:solidFill>
                <a:latin typeface="Consolas"/>
              </a:rPr>
              <a:t>while</a:t>
            </a:r>
            <a:r>
              <a:rPr lang="fr-FR" sz="1400" dirty="0">
                <a:solidFill>
                  <a:prstClr val="black"/>
                </a:solidFill>
                <a:latin typeface="Consolas"/>
              </a:rPr>
              <a:t> (</a:t>
            </a:r>
            <a:r>
              <a:rPr lang="fr-FR" sz="1400" dirty="0" err="1">
                <a:solidFill>
                  <a:prstClr val="black"/>
                </a:solidFill>
                <a:latin typeface="Consolas"/>
              </a:rPr>
              <a:t>solver.next</a:t>
            </a:r>
            <a:r>
              <a:rPr lang="fr-FR" sz="1400" dirty="0">
                <a:solidFill>
                  <a:prstClr val="black"/>
                </a:solidFill>
                <a:latin typeface="Consolas"/>
              </a:rPr>
              <a:t>()) { </a:t>
            </a:r>
            <a:r>
              <a:rPr lang="fr-FR" sz="1400" dirty="0">
                <a:solidFill>
                  <a:srgbClr val="00B050"/>
                </a:solidFill>
                <a:latin typeface="Consolas"/>
              </a:rPr>
              <a:t>//recherche de toutes les solutions</a:t>
            </a:r>
          </a:p>
          <a:p>
            <a:endParaRPr lang="fr-FR" sz="1400" dirty="0">
              <a:solidFill>
                <a:prstClr val="black"/>
              </a:solidFill>
              <a:latin typeface="Consolas"/>
            </a:endParaRPr>
          </a:p>
          <a:p>
            <a:r>
              <a:rPr lang="fr-FR" sz="1400" dirty="0" err="1">
                <a:solidFill>
                  <a:prstClr val="black"/>
                </a:solidFill>
                <a:latin typeface="Consolas"/>
              </a:rPr>
              <a:t>solver.out</a:t>
            </a:r>
            <a:r>
              <a:rPr lang="fr-FR" sz="1400" dirty="0">
                <a:solidFill>
                  <a:prstClr val="black"/>
                </a:solidFill>
                <a:latin typeface="Consolas"/>
              </a:rPr>
              <a:t>()&lt;&lt;</a:t>
            </a:r>
            <a:r>
              <a:rPr lang="fr-FR" sz="1400" dirty="0">
                <a:solidFill>
                  <a:srgbClr val="A31515"/>
                </a:solidFill>
                <a:latin typeface="Consolas"/>
              </a:rPr>
              <a:t>" X =  "</a:t>
            </a:r>
            <a:r>
              <a:rPr lang="fr-FR" sz="1400" dirty="0">
                <a:solidFill>
                  <a:prstClr val="black"/>
                </a:solidFill>
                <a:latin typeface="Consolas"/>
              </a:rPr>
              <a:t>&lt;&lt; </a:t>
            </a:r>
            <a:r>
              <a:rPr lang="fr-FR" sz="1400" dirty="0" err="1">
                <a:solidFill>
                  <a:prstClr val="black"/>
                </a:solidFill>
                <a:latin typeface="Consolas"/>
              </a:rPr>
              <a:t>solver.getValue</a:t>
            </a:r>
            <a:r>
              <a:rPr lang="fr-FR" sz="1400" dirty="0">
                <a:solidFill>
                  <a:prstClr val="black"/>
                </a:solidFill>
                <a:latin typeface="Consolas"/>
              </a:rPr>
              <a:t>(X)&lt;&lt;</a:t>
            </a:r>
            <a:r>
              <a:rPr lang="fr-FR" sz="1400" dirty="0" err="1">
                <a:solidFill>
                  <a:prstClr val="black"/>
                </a:solidFill>
                <a:latin typeface="Consolas"/>
              </a:rPr>
              <a:t>endl</a:t>
            </a:r>
            <a:r>
              <a:rPr lang="fr-FR" sz="1400" dirty="0">
                <a:solidFill>
                  <a:prstClr val="black"/>
                </a:solidFill>
                <a:latin typeface="Consolas"/>
              </a:rPr>
              <a:t>; </a:t>
            </a:r>
            <a:r>
              <a:rPr lang="fr-FR" sz="1400" dirty="0">
                <a:solidFill>
                  <a:srgbClr val="00B050"/>
                </a:solidFill>
                <a:latin typeface="Consolas"/>
              </a:rPr>
              <a:t>//afficher les résultats</a:t>
            </a:r>
            <a:endParaRPr lang="fr-FR" sz="1400" dirty="0">
              <a:solidFill>
                <a:prstClr val="black"/>
              </a:solidFill>
              <a:latin typeface="Consolas"/>
            </a:endParaRPr>
          </a:p>
          <a:p>
            <a:endParaRPr lang="fr-FR" sz="1400" dirty="0">
              <a:solidFill>
                <a:prstClr val="black"/>
              </a:solidFill>
              <a:latin typeface="Consolas"/>
            </a:endParaRPr>
          </a:p>
          <a:p>
            <a:r>
              <a:rPr lang="fr-FR" sz="1400" dirty="0">
                <a:solidFill>
                  <a:prstClr val="black"/>
                </a:solidFill>
                <a:latin typeface="Consolas"/>
              </a:rPr>
              <a:t>}</a:t>
            </a:r>
          </a:p>
          <a:p>
            <a:endParaRPr lang="fr-FR" sz="1400" dirty="0">
              <a:solidFill>
                <a:prstClr val="black"/>
              </a:solidFill>
              <a:latin typeface="Consolas"/>
            </a:endParaRPr>
          </a:p>
          <a:p>
            <a:r>
              <a:rPr lang="fr-FR" sz="1400" dirty="0" err="1">
                <a:solidFill>
                  <a:prstClr val="black"/>
                </a:solidFill>
                <a:latin typeface="Consolas"/>
              </a:rPr>
              <a:t>solver.endSearch</a:t>
            </a:r>
            <a:r>
              <a:rPr lang="fr-FR" sz="1400" dirty="0">
                <a:solidFill>
                  <a:prstClr val="black"/>
                </a:solidFill>
                <a:latin typeface="Consolas"/>
              </a:rPr>
              <a:t>();</a:t>
            </a:r>
            <a:r>
              <a:rPr lang="fr-FR" sz="1400" dirty="0">
                <a:solidFill>
                  <a:srgbClr val="00B050"/>
                </a:solidFill>
                <a:latin typeface="Consolas"/>
              </a:rPr>
              <a:t> //fin de la recherche</a:t>
            </a:r>
          </a:p>
          <a:p>
            <a:endParaRPr lang="fr-FR" sz="1400" dirty="0">
              <a:solidFill>
                <a:prstClr val="black"/>
              </a:solidFill>
              <a:latin typeface="Consolas"/>
            </a:endParaRPr>
          </a:p>
          <a:p>
            <a:endParaRPr lang="fr-FR" dirty="0"/>
          </a:p>
        </p:txBody>
      </p:sp>
      <p:sp>
        <p:nvSpPr>
          <p:cNvPr id="2" name="Espace réservé du numéro de diapositive 1"/>
          <p:cNvSpPr>
            <a:spLocks noGrp="1"/>
          </p:cNvSpPr>
          <p:nvPr>
            <p:ph type="sldNum" sz="quarter" idx="12"/>
          </p:nvPr>
        </p:nvSpPr>
        <p:spPr/>
        <p:txBody>
          <a:bodyPr/>
          <a:lstStyle/>
          <a:p>
            <a:fld id="{F1E29388-C2A6-42F4-8376-DF2F821CBB61}" type="slidenum">
              <a:rPr lang="fr-FR" smtClean="0"/>
              <a:t>119</a:t>
            </a:fld>
            <a:endParaRPr lang="fr-FR"/>
          </a:p>
        </p:txBody>
      </p:sp>
      <p:sp>
        <p:nvSpPr>
          <p:cNvPr id="8" name="Rectangle 7"/>
          <p:cNvSpPr/>
          <p:nvPr/>
        </p:nvSpPr>
        <p:spPr>
          <a:xfrm>
            <a:off x="971600" y="2824133"/>
            <a:ext cx="6483146" cy="31683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0" y="0"/>
            <a:ext cx="6033126" cy="461665"/>
          </a:xfrm>
          <a:prstGeom prst="rect">
            <a:avLst/>
          </a:prstGeom>
        </p:spPr>
        <p:txBody>
          <a:bodyPr wrap="none">
            <a:spAutoFit/>
          </a:bodyPr>
          <a:lstStyle/>
          <a:p>
            <a:r>
              <a:rPr lang="fr-FR" sz="2400" b="1" dirty="0"/>
              <a:t>3 – Modélisation et Résolution d’un problème</a:t>
            </a:r>
          </a:p>
        </p:txBody>
      </p:sp>
      <p:sp>
        <p:nvSpPr>
          <p:cNvPr id="10" name="Rectangle 9"/>
          <p:cNvSpPr/>
          <p:nvPr/>
        </p:nvSpPr>
        <p:spPr>
          <a:xfrm>
            <a:off x="101724" y="461665"/>
            <a:ext cx="6270476" cy="400110"/>
          </a:xfrm>
          <a:prstGeom prst="rect">
            <a:avLst/>
          </a:prstGeom>
        </p:spPr>
        <p:txBody>
          <a:bodyPr wrap="square">
            <a:spAutoFit/>
          </a:bodyPr>
          <a:lstStyle/>
          <a:p>
            <a:r>
              <a:rPr lang="fr-FR" sz="2000" b="1" dirty="0">
                <a:solidFill>
                  <a:schemeClr val="tx2">
                    <a:lumMod val="60000"/>
                    <a:lumOff val="40000"/>
                  </a:schemeClr>
                </a:solidFill>
              </a:rPr>
              <a:t>Recherche des solutions</a:t>
            </a:r>
          </a:p>
        </p:txBody>
      </p:sp>
    </p:spTree>
    <p:extLst>
      <p:ext uri="{BB962C8B-B14F-4D97-AF65-F5344CB8AC3E}">
        <p14:creationId xmlns:p14="http://schemas.microsoft.com/office/powerpoint/2010/main" val="432185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137720" y="5708382"/>
            <a:ext cx="1325684" cy="31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0" hangingPunct="0">
              <a:lnSpc>
                <a:spcPct val="85000"/>
              </a:lnSpc>
            </a:pPr>
            <a:r>
              <a:rPr lang="fr-FR" altLang="fr-FR" sz="2000" dirty="0">
                <a:latin typeface="Arial" pitchFamily="34" charset="0"/>
              </a:rPr>
              <a:t>Synthétise</a:t>
            </a:r>
          </a:p>
        </p:txBody>
      </p:sp>
      <p:sp>
        <p:nvSpPr>
          <p:cNvPr id="4" name="Rectangle 3"/>
          <p:cNvSpPr>
            <a:spLocks noChangeArrowheads="1"/>
          </p:cNvSpPr>
          <p:nvPr/>
        </p:nvSpPr>
        <p:spPr bwMode="auto">
          <a:xfrm>
            <a:off x="6195120" y="5708382"/>
            <a:ext cx="1041952" cy="31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0" hangingPunct="0">
              <a:lnSpc>
                <a:spcPct val="85000"/>
              </a:lnSpc>
            </a:pPr>
            <a:r>
              <a:rPr lang="fr-FR" altLang="fr-FR" sz="2000" dirty="0">
                <a:latin typeface="Arial" pitchFamily="34" charset="0"/>
              </a:rPr>
              <a:t>Analyse</a:t>
            </a:r>
          </a:p>
        </p:txBody>
      </p:sp>
      <p:sp>
        <p:nvSpPr>
          <p:cNvPr id="5" name="Rectangle 4"/>
          <p:cNvSpPr>
            <a:spLocks noChangeArrowheads="1"/>
          </p:cNvSpPr>
          <p:nvPr/>
        </p:nvSpPr>
        <p:spPr bwMode="auto">
          <a:xfrm>
            <a:off x="5356920" y="5098782"/>
            <a:ext cx="1141338" cy="31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0" hangingPunct="0">
              <a:lnSpc>
                <a:spcPct val="85000"/>
              </a:lnSpc>
            </a:pPr>
            <a:r>
              <a:rPr lang="fr-FR" altLang="fr-FR" sz="2000" dirty="0">
                <a:latin typeface="Arial" pitchFamily="34" charset="0"/>
              </a:rPr>
              <a:t>Améliore</a:t>
            </a:r>
          </a:p>
        </p:txBody>
      </p:sp>
      <p:sp>
        <p:nvSpPr>
          <p:cNvPr id="6" name="Line 7"/>
          <p:cNvSpPr>
            <a:spLocks noChangeShapeType="1"/>
          </p:cNvSpPr>
          <p:nvPr/>
        </p:nvSpPr>
        <p:spPr bwMode="auto">
          <a:xfrm>
            <a:off x="5364858" y="5860782"/>
            <a:ext cx="73501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fr-FR"/>
          </a:p>
        </p:txBody>
      </p:sp>
      <p:sp>
        <p:nvSpPr>
          <p:cNvPr id="7" name="Line 8"/>
          <p:cNvSpPr>
            <a:spLocks noChangeShapeType="1"/>
          </p:cNvSpPr>
          <p:nvPr/>
        </p:nvSpPr>
        <p:spPr bwMode="auto">
          <a:xfrm>
            <a:off x="4740970" y="5265470"/>
            <a:ext cx="0" cy="43021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fr-FR"/>
          </a:p>
        </p:txBody>
      </p:sp>
      <p:sp>
        <p:nvSpPr>
          <p:cNvPr id="8" name="Line 9"/>
          <p:cNvSpPr>
            <a:spLocks noChangeShapeType="1"/>
          </p:cNvSpPr>
          <p:nvPr/>
        </p:nvSpPr>
        <p:spPr bwMode="auto">
          <a:xfrm>
            <a:off x="7193658" y="5860782"/>
            <a:ext cx="1254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fr-FR"/>
          </a:p>
        </p:txBody>
      </p:sp>
      <p:sp>
        <p:nvSpPr>
          <p:cNvPr id="9" name="Line 10"/>
          <p:cNvSpPr>
            <a:spLocks noChangeShapeType="1"/>
          </p:cNvSpPr>
          <p:nvPr/>
        </p:nvSpPr>
        <p:spPr bwMode="auto">
          <a:xfrm flipV="1">
            <a:off x="7331770" y="5246420"/>
            <a:ext cx="0" cy="6207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fr-FR"/>
          </a:p>
        </p:txBody>
      </p:sp>
      <p:sp>
        <p:nvSpPr>
          <p:cNvPr id="10" name="Line 11"/>
          <p:cNvSpPr>
            <a:spLocks noChangeShapeType="1"/>
          </p:cNvSpPr>
          <p:nvPr/>
        </p:nvSpPr>
        <p:spPr bwMode="auto">
          <a:xfrm flipH="1">
            <a:off x="6336408" y="5251182"/>
            <a:ext cx="1001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fr-FR"/>
          </a:p>
        </p:txBody>
      </p:sp>
      <p:sp>
        <p:nvSpPr>
          <p:cNvPr id="11" name="Line 12"/>
          <p:cNvSpPr>
            <a:spLocks noChangeShapeType="1"/>
          </p:cNvSpPr>
          <p:nvPr/>
        </p:nvSpPr>
        <p:spPr bwMode="auto">
          <a:xfrm flipH="1">
            <a:off x="4736208" y="5251182"/>
            <a:ext cx="5445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fr-FR"/>
          </a:p>
        </p:txBody>
      </p:sp>
      <p:sp>
        <p:nvSpPr>
          <p:cNvPr id="12" name="Oval 13"/>
          <p:cNvSpPr>
            <a:spLocks noChangeArrowheads="1"/>
          </p:cNvSpPr>
          <p:nvPr/>
        </p:nvSpPr>
        <p:spPr bwMode="auto">
          <a:xfrm>
            <a:off x="251520" y="3885932"/>
            <a:ext cx="2120900" cy="10541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fr-FR"/>
          </a:p>
        </p:txBody>
      </p:sp>
      <p:sp>
        <p:nvSpPr>
          <p:cNvPr id="14" name="Line 15"/>
          <p:cNvSpPr>
            <a:spLocks noChangeShapeType="1"/>
          </p:cNvSpPr>
          <p:nvPr/>
        </p:nvSpPr>
        <p:spPr bwMode="auto">
          <a:xfrm>
            <a:off x="1859658" y="4655870"/>
            <a:ext cx="2259012" cy="96361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fr-FR"/>
          </a:p>
        </p:txBody>
      </p:sp>
      <p:sp>
        <p:nvSpPr>
          <p:cNvPr id="15" name="Rectangle 14"/>
          <p:cNvSpPr>
            <a:spLocks noChangeArrowheads="1"/>
          </p:cNvSpPr>
          <p:nvPr/>
        </p:nvSpPr>
        <p:spPr bwMode="auto">
          <a:xfrm>
            <a:off x="480120" y="4028807"/>
            <a:ext cx="34766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0" hangingPunct="0">
              <a:lnSpc>
                <a:spcPct val="85000"/>
              </a:lnSpc>
            </a:pPr>
            <a:r>
              <a:rPr lang="en-US" altLang="fr-FR" sz="2800">
                <a:latin typeface="Arial" pitchFamily="34" charset="0"/>
              </a:rPr>
              <a:t>+</a:t>
            </a:r>
          </a:p>
        </p:txBody>
      </p:sp>
      <p:sp>
        <p:nvSpPr>
          <p:cNvPr id="16" name="Rectangle 15"/>
          <p:cNvSpPr>
            <a:spLocks noChangeArrowheads="1"/>
          </p:cNvSpPr>
          <p:nvPr/>
        </p:nvSpPr>
        <p:spPr bwMode="auto">
          <a:xfrm>
            <a:off x="1089720" y="3952607"/>
            <a:ext cx="34766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0" hangingPunct="0">
              <a:lnSpc>
                <a:spcPct val="85000"/>
              </a:lnSpc>
            </a:pPr>
            <a:r>
              <a:rPr lang="en-US" altLang="fr-FR" sz="2800">
                <a:latin typeface="Arial" pitchFamily="34" charset="0"/>
              </a:rPr>
              <a:t>+</a:t>
            </a:r>
          </a:p>
        </p:txBody>
      </p:sp>
      <p:sp>
        <p:nvSpPr>
          <p:cNvPr id="17" name="Rectangle 16"/>
          <p:cNvSpPr>
            <a:spLocks noChangeArrowheads="1"/>
          </p:cNvSpPr>
          <p:nvPr/>
        </p:nvSpPr>
        <p:spPr bwMode="auto">
          <a:xfrm>
            <a:off x="708720" y="4333607"/>
            <a:ext cx="34766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0" hangingPunct="0">
              <a:lnSpc>
                <a:spcPct val="85000"/>
              </a:lnSpc>
            </a:pPr>
            <a:r>
              <a:rPr lang="en-US" altLang="fr-FR" sz="2800" dirty="0">
                <a:latin typeface="Arial" pitchFamily="34" charset="0"/>
              </a:rPr>
              <a:t>+</a:t>
            </a:r>
          </a:p>
        </p:txBody>
      </p:sp>
      <p:sp>
        <p:nvSpPr>
          <p:cNvPr id="18" name="Rectangle 17"/>
          <p:cNvSpPr>
            <a:spLocks noChangeArrowheads="1"/>
          </p:cNvSpPr>
          <p:nvPr/>
        </p:nvSpPr>
        <p:spPr bwMode="auto">
          <a:xfrm>
            <a:off x="1318320" y="4409807"/>
            <a:ext cx="34766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0" hangingPunct="0">
              <a:lnSpc>
                <a:spcPct val="85000"/>
              </a:lnSpc>
            </a:pPr>
            <a:r>
              <a:rPr lang="en-US" altLang="fr-FR" sz="2800">
                <a:latin typeface="Arial" pitchFamily="34" charset="0"/>
              </a:rPr>
              <a:t>+</a:t>
            </a:r>
          </a:p>
        </p:txBody>
      </p:sp>
      <p:sp>
        <p:nvSpPr>
          <p:cNvPr id="19" name="Rectangle 18"/>
          <p:cNvSpPr>
            <a:spLocks noChangeArrowheads="1"/>
          </p:cNvSpPr>
          <p:nvPr/>
        </p:nvSpPr>
        <p:spPr bwMode="auto">
          <a:xfrm>
            <a:off x="1699320" y="4105007"/>
            <a:ext cx="34766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0" hangingPunct="0">
              <a:lnSpc>
                <a:spcPct val="85000"/>
              </a:lnSpc>
            </a:pPr>
            <a:r>
              <a:rPr lang="en-US" altLang="fr-FR" sz="2800">
                <a:latin typeface="Arial" pitchFamily="34" charset="0"/>
              </a:rPr>
              <a:t>+</a:t>
            </a:r>
          </a:p>
        </p:txBody>
      </p:sp>
      <p:sp>
        <p:nvSpPr>
          <p:cNvPr id="25" name="Rectangle 24"/>
          <p:cNvSpPr/>
          <p:nvPr/>
        </p:nvSpPr>
        <p:spPr>
          <a:xfrm>
            <a:off x="101724" y="461665"/>
            <a:ext cx="7864397" cy="400110"/>
          </a:xfrm>
          <a:prstGeom prst="rect">
            <a:avLst/>
          </a:prstGeom>
        </p:spPr>
        <p:txBody>
          <a:bodyPr wrap="none">
            <a:spAutoFit/>
          </a:bodyPr>
          <a:lstStyle/>
          <a:p>
            <a:r>
              <a:rPr lang="fr-FR" sz="2000" b="1" dirty="0">
                <a:solidFill>
                  <a:schemeClr val="tx2">
                    <a:lumMod val="60000"/>
                    <a:lumOff val="40000"/>
                  </a:schemeClr>
                </a:solidFill>
              </a:rPr>
              <a:t>Approche de Conception « Point to point design » (point </a:t>
            </a:r>
            <a:r>
              <a:rPr lang="fr-FR" sz="2000" b="1" dirty="0" err="1">
                <a:solidFill>
                  <a:schemeClr val="tx2">
                    <a:lumMod val="60000"/>
                    <a:lumOff val="40000"/>
                  </a:schemeClr>
                </a:solidFill>
              </a:rPr>
              <a:t>based</a:t>
            </a:r>
            <a:r>
              <a:rPr lang="fr-FR" sz="2000" b="1" dirty="0">
                <a:solidFill>
                  <a:schemeClr val="tx2">
                    <a:lumMod val="60000"/>
                    <a:lumOff val="40000"/>
                  </a:schemeClr>
                </a:solidFill>
              </a:rPr>
              <a:t> design)</a:t>
            </a:r>
          </a:p>
        </p:txBody>
      </p:sp>
      <p:sp>
        <p:nvSpPr>
          <p:cNvPr id="26" name="Rectangle 25"/>
          <p:cNvSpPr/>
          <p:nvPr/>
        </p:nvSpPr>
        <p:spPr>
          <a:xfrm>
            <a:off x="0" y="0"/>
            <a:ext cx="7052636" cy="461665"/>
          </a:xfrm>
          <a:prstGeom prst="rect">
            <a:avLst/>
          </a:prstGeom>
        </p:spPr>
        <p:txBody>
          <a:bodyPr wrap="none">
            <a:spAutoFit/>
          </a:bodyPr>
          <a:lstStyle/>
          <a:p>
            <a:r>
              <a:rPr lang="fr-FR" sz="2400" b="1" dirty="0"/>
              <a:t>1 – Le processus de conception d'un produit industriel</a:t>
            </a:r>
          </a:p>
        </p:txBody>
      </p:sp>
      <p:sp>
        <p:nvSpPr>
          <p:cNvPr id="27" name="Rectangle 26"/>
          <p:cNvSpPr>
            <a:spLocks noGrp="1" noChangeArrowheads="1"/>
          </p:cNvSpPr>
          <p:nvPr/>
        </p:nvSpPr>
        <p:spPr bwMode="auto">
          <a:xfrm>
            <a:off x="162620" y="1001493"/>
            <a:ext cx="3768725" cy="2687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marL="254000" indent="-254000" algn="l" defTabSz="1019175" rtl="0" fontAlgn="base">
              <a:spcBef>
                <a:spcPct val="20000"/>
              </a:spcBef>
              <a:spcAft>
                <a:spcPct val="0"/>
              </a:spcAft>
              <a:buChar char="•"/>
              <a:defRPr sz="2800">
                <a:solidFill>
                  <a:schemeClr val="tx1"/>
                </a:solidFill>
                <a:latin typeface="+mn-lt"/>
                <a:ea typeface="+mn-ea"/>
                <a:cs typeface="+mn-cs"/>
              </a:defRPr>
            </a:lvl1pPr>
            <a:lvl2pPr marL="644525" indent="-261938" algn="l" defTabSz="1019175" rtl="0" fontAlgn="base">
              <a:spcBef>
                <a:spcPct val="20000"/>
              </a:spcBef>
              <a:spcAft>
                <a:spcPct val="0"/>
              </a:spcAft>
              <a:buChar char="–"/>
              <a:defRPr sz="2400">
                <a:solidFill>
                  <a:schemeClr val="tx1"/>
                </a:solidFill>
                <a:latin typeface="+mn-lt"/>
              </a:defRPr>
            </a:lvl2pPr>
            <a:lvl3pPr marL="958850" indent="-187325" algn="l" defTabSz="1019175" rtl="0" fontAlgn="base">
              <a:spcBef>
                <a:spcPct val="20000"/>
              </a:spcBef>
              <a:spcAft>
                <a:spcPct val="0"/>
              </a:spcAft>
              <a:buChar char="•"/>
              <a:defRPr sz="2000">
                <a:solidFill>
                  <a:schemeClr val="tx1"/>
                </a:solidFill>
                <a:latin typeface="+mn-lt"/>
              </a:defRPr>
            </a:lvl3pPr>
            <a:lvl4pPr marL="1341438" indent="-255588" algn="l" defTabSz="1019175" rtl="0" fontAlgn="base">
              <a:spcBef>
                <a:spcPct val="20000"/>
              </a:spcBef>
              <a:spcAft>
                <a:spcPct val="0"/>
              </a:spcAft>
              <a:buChar char="–"/>
              <a:defRPr sz="1800">
                <a:solidFill>
                  <a:schemeClr val="tx1"/>
                </a:solidFill>
                <a:latin typeface="+mn-lt"/>
              </a:defRPr>
            </a:lvl4pPr>
            <a:lvl5pPr marL="2292350" indent="-254000" algn="l" defTabSz="1019175" rtl="0" fontAlgn="base">
              <a:spcBef>
                <a:spcPct val="20000"/>
              </a:spcBef>
              <a:spcAft>
                <a:spcPct val="0"/>
              </a:spcAft>
              <a:buChar char="»"/>
              <a:defRPr sz="1800">
                <a:solidFill>
                  <a:schemeClr val="tx1"/>
                </a:solidFill>
                <a:latin typeface="+mn-lt"/>
              </a:defRPr>
            </a:lvl5pPr>
            <a:lvl6pPr marL="2749550" indent="-254000" algn="l" defTabSz="1019175" rtl="0" fontAlgn="base">
              <a:spcBef>
                <a:spcPct val="20000"/>
              </a:spcBef>
              <a:spcAft>
                <a:spcPct val="0"/>
              </a:spcAft>
              <a:buChar char="»"/>
              <a:defRPr sz="1800">
                <a:solidFill>
                  <a:schemeClr val="tx1"/>
                </a:solidFill>
                <a:latin typeface="+mn-lt"/>
              </a:defRPr>
            </a:lvl6pPr>
            <a:lvl7pPr marL="3206750" indent="-254000" algn="l" defTabSz="1019175" rtl="0" fontAlgn="base">
              <a:spcBef>
                <a:spcPct val="20000"/>
              </a:spcBef>
              <a:spcAft>
                <a:spcPct val="0"/>
              </a:spcAft>
              <a:buChar char="»"/>
              <a:defRPr sz="1800">
                <a:solidFill>
                  <a:schemeClr val="tx1"/>
                </a:solidFill>
                <a:latin typeface="+mn-lt"/>
              </a:defRPr>
            </a:lvl7pPr>
            <a:lvl8pPr marL="3663950" indent="-254000" algn="l" defTabSz="1019175" rtl="0" fontAlgn="base">
              <a:spcBef>
                <a:spcPct val="20000"/>
              </a:spcBef>
              <a:spcAft>
                <a:spcPct val="0"/>
              </a:spcAft>
              <a:buChar char="»"/>
              <a:defRPr sz="1800">
                <a:solidFill>
                  <a:schemeClr val="tx1"/>
                </a:solidFill>
                <a:latin typeface="+mn-lt"/>
              </a:defRPr>
            </a:lvl8pPr>
            <a:lvl9pPr marL="4121150" indent="-254000" algn="l" defTabSz="1019175" rtl="0" fontAlgn="base">
              <a:spcBef>
                <a:spcPct val="20000"/>
              </a:spcBef>
              <a:spcAft>
                <a:spcPct val="0"/>
              </a:spcAft>
              <a:buChar char="»"/>
              <a:defRPr sz="1800">
                <a:solidFill>
                  <a:schemeClr val="tx1"/>
                </a:solidFill>
                <a:latin typeface="+mn-lt"/>
              </a:defRPr>
            </a:lvl9pPr>
          </a:lstStyle>
          <a:p>
            <a:pPr marL="0" marR="0" lvl="0" indent="0" algn="just" defTabSz="1019175" rtl="0" eaLnBrk="1" fontAlgn="base" latinLnBrk="0" hangingPunct="1">
              <a:lnSpc>
                <a:spcPct val="100000"/>
              </a:lnSpc>
              <a:spcBef>
                <a:spcPct val="0"/>
              </a:spcBef>
              <a:spcAft>
                <a:spcPct val="0"/>
              </a:spcAft>
              <a:buClrTx/>
              <a:buSzTx/>
              <a:buFontTx/>
              <a:buNone/>
              <a:tabLst/>
              <a:defRPr/>
            </a:pPr>
            <a:r>
              <a:rPr kumimoji="0" lang="en-US" altLang="fr-FR" sz="2000" b="1" i="0" u="none" strike="noStrike" kern="0" cap="none" spc="0" normalizeH="0" baseline="0" noProof="0" dirty="0">
                <a:ln>
                  <a:noFill/>
                </a:ln>
                <a:solidFill>
                  <a:srgbClr val="000000"/>
                </a:solidFill>
                <a:effectLst/>
                <a:uLnTx/>
                <a:uFillTx/>
                <a:latin typeface="Arial"/>
                <a:ea typeface="+mn-ea"/>
                <a:cs typeface="+mn-cs"/>
              </a:rPr>
              <a:t>Concept</a:t>
            </a:r>
            <a:r>
              <a:rPr kumimoji="0" lang="en-US" altLang="fr-FR" sz="2000" b="0" i="0" u="none" strike="noStrike" kern="0" cap="none" spc="0" normalizeH="0" baseline="0" noProof="0" dirty="0">
                <a:ln>
                  <a:noFill/>
                </a:ln>
                <a:solidFill>
                  <a:srgbClr val="000000"/>
                </a:solidFill>
                <a:effectLst/>
                <a:uLnTx/>
                <a:uFillTx/>
                <a:latin typeface="Arial"/>
                <a:ea typeface="+mn-ea"/>
                <a:cs typeface="+mn-cs"/>
              </a:rPr>
              <a:t>:</a:t>
            </a:r>
          </a:p>
          <a:p>
            <a:pPr marL="285750" indent="-285750">
              <a:buFont typeface="Arial" panose="020B0604020202020204" pitchFamily="34" charset="0"/>
              <a:buChar char="•"/>
            </a:pPr>
            <a:r>
              <a:rPr lang="fr-FR" sz="2000" dirty="0"/>
              <a:t>Générer des concepts</a:t>
            </a:r>
          </a:p>
          <a:p>
            <a:pPr marL="285750" indent="-285750">
              <a:buFont typeface="Arial" panose="020B0604020202020204" pitchFamily="34" charset="0"/>
              <a:buChar char="•"/>
            </a:pPr>
            <a:r>
              <a:rPr lang="fr-FR" sz="2000" dirty="0"/>
              <a:t>Evaluer quelques concepts</a:t>
            </a:r>
          </a:p>
          <a:p>
            <a:pPr marL="285750" indent="-285750">
              <a:buFont typeface="Arial" panose="020B0604020202020204" pitchFamily="34" charset="0"/>
              <a:buChar char="•"/>
            </a:pPr>
            <a:r>
              <a:rPr lang="fr-FR" sz="2000" dirty="0"/>
              <a:t>En choisir un qu’on développe</a:t>
            </a:r>
          </a:p>
          <a:p>
            <a:pPr marL="285750" indent="-285750">
              <a:buFont typeface="Arial" panose="020B0604020202020204" pitchFamily="34" charset="0"/>
              <a:buChar char="•"/>
            </a:pPr>
            <a:r>
              <a:rPr lang="fr-FR" sz="2000" dirty="0"/>
              <a:t>Le faire évoluer en faisant des itérations chaque fois que nécessaire</a:t>
            </a:r>
          </a:p>
          <a:p>
            <a:pPr marL="0" marR="0" lvl="0" indent="0" algn="just" defTabSz="1019175" rtl="0" eaLnBrk="1" fontAlgn="base" latinLnBrk="0" hangingPunct="1">
              <a:lnSpc>
                <a:spcPct val="100000"/>
              </a:lnSpc>
              <a:spcBef>
                <a:spcPct val="0"/>
              </a:spcBef>
              <a:spcAft>
                <a:spcPct val="0"/>
              </a:spcAft>
              <a:buClrTx/>
              <a:buSzTx/>
              <a:buFontTx/>
              <a:buNone/>
              <a:tabLst/>
              <a:defRPr/>
            </a:pPr>
            <a:endParaRPr kumimoji="0" lang="en-US" altLang="fr-FR"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3" name="Rectangle 12"/>
          <p:cNvSpPr/>
          <p:nvPr/>
        </p:nvSpPr>
        <p:spPr>
          <a:xfrm>
            <a:off x="4212258" y="3296543"/>
            <a:ext cx="4572000" cy="1477328"/>
          </a:xfrm>
          <a:prstGeom prst="rect">
            <a:avLst/>
          </a:prstGeom>
          <a:ln>
            <a:solidFill>
              <a:schemeClr val="tx1"/>
            </a:solidFill>
          </a:ln>
        </p:spPr>
        <p:txBody>
          <a:bodyPr>
            <a:spAutoFit/>
          </a:bodyPr>
          <a:lstStyle/>
          <a:p>
            <a:r>
              <a:rPr lang="fr-FR" i="1" dirty="0"/>
              <a:t>L’approche “point </a:t>
            </a:r>
            <a:r>
              <a:rPr lang="fr-FR" i="1" dirty="0" err="1"/>
              <a:t>based</a:t>
            </a:r>
            <a:r>
              <a:rPr lang="fr-FR" i="1" dirty="0"/>
              <a:t> design” est fortement itérative et procède à l’amélioration successive d’une solution réalisable. Ce qui peut être inefficiente pour les problèmes de conception multidisciplinaire [Han12] </a:t>
            </a:r>
          </a:p>
        </p:txBody>
      </p:sp>
      <p:sp>
        <p:nvSpPr>
          <p:cNvPr id="20" name="Rectangle 19"/>
          <p:cNvSpPr/>
          <p:nvPr/>
        </p:nvSpPr>
        <p:spPr>
          <a:xfrm>
            <a:off x="0" y="6224369"/>
            <a:ext cx="9144000" cy="646331"/>
          </a:xfrm>
          <a:prstGeom prst="rect">
            <a:avLst/>
          </a:prstGeom>
        </p:spPr>
        <p:txBody>
          <a:bodyPr wrap="square">
            <a:spAutoFit/>
          </a:bodyPr>
          <a:lstStyle/>
          <a:p>
            <a:pPr defTabSz="914293">
              <a:defRPr/>
            </a:pPr>
            <a:r>
              <a:rPr lang="en-US" sz="1200" dirty="0"/>
              <a:t>Ref:</a:t>
            </a:r>
          </a:p>
          <a:p>
            <a:pPr defTabSz="914293">
              <a:defRPr/>
            </a:pPr>
            <a:r>
              <a:rPr lang="en-US" sz="1200" dirty="0"/>
              <a:t>S. E. </a:t>
            </a:r>
            <a:r>
              <a:rPr lang="en-US" sz="1200" dirty="0" err="1"/>
              <a:t>Hannapel</a:t>
            </a:r>
            <a:r>
              <a:rPr lang="en-US" sz="1200" dirty="0"/>
              <a:t>, N. </a:t>
            </a:r>
            <a:r>
              <a:rPr lang="en-US" sz="1200" dirty="0" err="1"/>
              <a:t>Vlahopoulos</a:t>
            </a:r>
            <a:r>
              <a:rPr lang="en-US" sz="1200" dirty="0"/>
              <a:t>, D. J. Singer, I. Introduction, and A. Arbor, “Including Principles of Set-Based Design in Multidisciplinary Design Optimization,” no. September, 2012. </a:t>
            </a:r>
            <a:endParaRPr lang="en-US" altLang="fr-FR" sz="1200" dirty="0"/>
          </a:p>
        </p:txBody>
      </p:sp>
      <p:sp>
        <p:nvSpPr>
          <p:cNvPr id="2" name="Espace réservé du numéro de diapositive 1">
            <a:extLst>
              <a:ext uri="{FF2B5EF4-FFF2-40B4-BE49-F238E27FC236}">
                <a16:creationId xmlns:a16="http://schemas.microsoft.com/office/drawing/2014/main" id="{6CD9D275-842D-416B-B4F2-E4184EA5B8B7}"/>
              </a:ext>
            </a:extLst>
          </p:cNvPr>
          <p:cNvSpPr>
            <a:spLocks noGrp="1"/>
          </p:cNvSpPr>
          <p:nvPr>
            <p:ph type="sldNum" sz="quarter" idx="12"/>
          </p:nvPr>
        </p:nvSpPr>
        <p:spPr/>
        <p:txBody>
          <a:bodyPr/>
          <a:lstStyle/>
          <a:p>
            <a:fld id="{F1E29388-C2A6-42F4-8376-DF2F821CBB61}" type="slidenum">
              <a:rPr lang="fr-FR" smtClean="0"/>
              <a:t>12</a:t>
            </a:fld>
            <a:endParaRPr lang="fr-FR"/>
          </a:p>
        </p:txBody>
      </p:sp>
    </p:spTree>
    <p:extLst>
      <p:ext uri="{BB962C8B-B14F-4D97-AF65-F5344CB8AC3E}">
        <p14:creationId xmlns:p14="http://schemas.microsoft.com/office/powerpoint/2010/main" val="343158561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170094" y="687079"/>
            <a:ext cx="6552728" cy="954107"/>
          </a:xfrm>
          <a:prstGeom prst="rect">
            <a:avLst/>
          </a:prstGeom>
          <a:noFill/>
        </p:spPr>
        <p:txBody>
          <a:bodyPr wrap="square">
            <a:spAutoFit/>
          </a:bodyPr>
          <a:lstStyle/>
          <a:p>
            <a:r>
              <a:rPr lang="fr-FR" sz="1400" dirty="0"/>
              <a:t>Le problème est de trouver des valeurs pour x et y tel que</a:t>
            </a:r>
          </a:p>
          <a:p>
            <a:r>
              <a:rPr lang="fr-FR" sz="1400" dirty="0"/>
              <a:t>x + y &gt; 12</a:t>
            </a:r>
          </a:p>
          <a:p>
            <a:r>
              <a:rPr lang="fr-FR" sz="1400" dirty="0"/>
              <a:t>x – y &gt;5</a:t>
            </a:r>
          </a:p>
          <a:p>
            <a:r>
              <a:rPr lang="fr-FR" sz="1400" dirty="0"/>
              <a:t>Avec x ∈ [5 , 12] et y ∈ [2 , 17]</a:t>
            </a:r>
          </a:p>
        </p:txBody>
      </p:sp>
      <p:sp>
        <p:nvSpPr>
          <p:cNvPr id="18" name="Rectangle 17"/>
          <p:cNvSpPr/>
          <p:nvPr/>
        </p:nvSpPr>
        <p:spPr>
          <a:xfrm>
            <a:off x="0" y="0"/>
            <a:ext cx="6033126" cy="461665"/>
          </a:xfrm>
          <a:prstGeom prst="rect">
            <a:avLst/>
          </a:prstGeom>
        </p:spPr>
        <p:txBody>
          <a:bodyPr wrap="none">
            <a:spAutoFit/>
          </a:bodyPr>
          <a:lstStyle/>
          <a:p>
            <a:r>
              <a:rPr lang="fr-FR" sz="2400" b="1" dirty="0"/>
              <a:t>3 – Modélisation et Résolution d’un problème</a:t>
            </a:r>
          </a:p>
        </p:txBody>
      </p:sp>
      <p:sp>
        <p:nvSpPr>
          <p:cNvPr id="19" name="Rectangle 18"/>
          <p:cNvSpPr>
            <a:spLocks noGrp="1" noChangeArrowheads="1"/>
          </p:cNvSpPr>
          <p:nvPr/>
        </p:nvSpPr>
        <p:spPr bwMode="auto">
          <a:xfrm>
            <a:off x="2838274" y="916885"/>
            <a:ext cx="586028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609600" indent="-609600">
              <a:lnSpc>
                <a:spcPct val="80000"/>
              </a:lnSpc>
              <a:buFont typeface="Wingdings" pitchFamily="2" charset="2"/>
              <a:buNone/>
            </a:pPr>
            <a:r>
              <a:rPr lang="fr-FR" altLang="fr-FR" sz="2000" u="sng" dirty="0"/>
              <a:t>Prototype de code source</a:t>
            </a:r>
          </a:p>
        </p:txBody>
      </p:sp>
      <p:pic>
        <p:nvPicPr>
          <p:cNvPr id="5" name="Image 4">
            <a:extLst>
              <a:ext uri="{FF2B5EF4-FFF2-40B4-BE49-F238E27FC236}">
                <a16:creationId xmlns:a16="http://schemas.microsoft.com/office/drawing/2014/main" id="{C77C8B73-6F4E-4798-929B-2F352DB5493B}"/>
              </a:ext>
            </a:extLst>
          </p:cNvPr>
          <p:cNvPicPr>
            <a:picLocks noChangeAspect="1"/>
          </p:cNvPicPr>
          <p:nvPr/>
        </p:nvPicPr>
        <p:blipFill rotWithShape="1">
          <a:blip r:embed="rId3"/>
          <a:srcRect l="5113" t="5445" r="77562" b="55962"/>
          <a:stretch/>
        </p:blipFill>
        <p:spPr>
          <a:xfrm>
            <a:off x="170094" y="1884371"/>
            <a:ext cx="2562719" cy="3211220"/>
          </a:xfrm>
          <a:prstGeom prst="rect">
            <a:avLst/>
          </a:prstGeom>
        </p:spPr>
      </p:pic>
      <p:sp>
        <p:nvSpPr>
          <p:cNvPr id="21" name="Rectangle 20">
            <a:extLst>
              <a:ext uri="{FF2B5EF4-FFF2-40B4-BE49-F238E27FC236}">
                <a16:creationId xmlns:a16="http://schemas.microsoft.com/office/drawing/2014/main" id="{A957B12B-626A-470C-B2F9-B37F581BA0A8}"/>
              </a:ext>
            </a:extLst>
          </p:cNvPr>
          <p:cNvSpPr/>
          <p:nvPr/>
        </p:nvSpPr>
        <p:spPr>
          <a:xfrm>
            <a:off x="254124" y="436602"/>
            <a:ext cx="6270476" cy="400110"/>
          </a:xfrm>
          <a:prstGeom prst="rect">
            <a:avLst/>
          </a:prstGeom>
        </p:spPr>
        <p:txBody>
          <a:bodyPr wrap="square">
            <a:spAutoFit/>
          </a:bodyPr>
          <a:lstStyle/>
          <a:p>
            <a:r>
              <a:rPr lang="fr-FR" sz="2000" b="1" dirty="0">
                <a:solidFill>
                  <a:schemeClr val="tx2">
                    <a:lumMod val="60000"/>
                    <a:lumOff val="40000"/>
                  </a:schemeClr>
                </a:solidFill>
              </a:rPr>
              <a:t>Recherche des solutions : Application</a:t>
            </a:r>
          </a:p>
        </p:txBody>
      </p:sp>
      <p:sp>
        <p:nvSpPr>
          <p:cNvPr id="25" name="Rectangle 24">
            <a:extLst>
              <a:ext uri="{FF2B5EF4-FFF2-40B4-BE49-F238E27FC236}">
                <a16:creationId xmlns:a16="http://schemas.microsoft.com/office/drawing/2014/main" id="{1A1A748B-B91F-4E45-82E2-5D27D0B0ED8C}"/>
              </a:ext>
            </a:extLst>
          </p:cNvPr>
          <p:cNvSpPr/>
          <p:nvPr/>
        </p:nvSpPr>
        <p:spPr>
          <a:xfrm>
            <a:off x="2838274" y="1173558"/>
            <a:ext cx="7931388" cy="5701561"/>
          </a:xfrm>
          <a:prstGeom prst="rect">
            <a:avLst/>
          </a:prstGeom>
        </p:spPr>
        <p:txBody>
          <a:bodyPr wrap="square">
            <a:spAutoFit/>
          </a:bodyPr>
          <a:lstStyle/>
          <a:p>
            <a:r>
              <a:rPr lang="fr-FR" sz="1200" dirty="0">
                <a:solidFill>
                  <a:srgbClr val="0000FF"/>
                </a:solidFill>
                <a:latin typeface="Consolas"/>
              </a:rPr>
              <a:t>#</a:t>
            </a:r>
            <a:r>
              <a:rPr lang="fr-FR" sz="1200" dirty="0" err="1">
                <a:solidFill>
                  <a:srgbClr val="0000FF"/>
                </a:solidFill>
                <a:latin typeface="Consolas"/>
              </a:rPr>
              <a:t>include</a:t>
            </a:r>
            <a:r>
              <a:rPr lang="fr-FR" sz="1200" dirty="0">
                <a:solidFill>
                  <a:prstClr val="black"/>
                </a:solidFill>
                <a:latin typeface="Consolas"/>
              </a:rPr>
              <a:t> </a:t>
            </a:r>
            <a:r>
              <a:rPr lang="fr-FR" sz="1200" dirty="0">
                <a:solidFill>
                  <a:srgbClr val="A31515"/>
                </a:solidFill>
                <a:latin typeface="Consolas"/>
              </a:rPr>
              <a:t>&lt;</a:t>
            </a:r>
            <a:r>
              <a:rPr lang="fr-FR" sz="1200" dirty="0" err="1">
                <a:solidFill>
                  <a:srgbClr val="A31515"/>
                </a:solidFill>
                <a:latin typeface="Consolas"/>
              </a:rPr>
              <a:t>ilsolver</a:t>
            </a:r>
            <a:r>
              <a:rPr lang="fr-FR" sz="1200" dirty="0">
                <a:solidFill>
                  <a:srgbClr val="A31515"/>
                </a:solidFill>
                <a:latin typeface="Consolas"/>
              </a:rPr>
              <a:t>/</a:t>
            </a:r>
            <a:r>
              <a:rPr lang="fr-FR" sz="1200" dirty="0" err="1">
                <a:solidFill>
                  <a:srgbClr val="A31515"/>
                </a:solidFill>
                <a:latin typeface="Consolas"/>
              </a:rPr>
              <a:t>ilosolverint.h</a:t>
            </a:r>
            <a:r>
              <a:rPr lang="fr-FR" sz="1200" dirty="0">
                <a:solidFill>
                  <a:srgbClr val="A31515"/>
                </a:solidFill>
                <a:latin typeface="Consolas"/>
              </a:rPr>
              <a:t>&gt; </a:t>
            </a:r>
            <a:r>
              <a:rPr lang="fr-FR" sz="1200" dirty="0">
                <a:latin typeface="Consolas"/>
              </a:rPr>
              <a:t>;</a:t>
            </a:r>
            <a:r>
              <a:rPr lang="fr-FR" sz="1200" dirty="0">
                <a:solidFill>
                  <a:srgbClr val="00B050"/>
                </a:solidFill>
                <a:latin typeface="Consolas"/>
              </a:rPr>
              <a:t>//</a:t>
            </a:r>
            <a:r>
              <a:rPr lang="fr-FR" sz="1200" dirty="0">
                <a:solidFill>
                  <a:srgbClr val="008000"/>
                </a:solidFill>
                <a:latin typeface="Consolas"/>
              </a:rPr>
              <a:t>Librairies ILOG</a:t>
            </a:r>
            <a:endParaRPr lang="fr-FR" sz="1200" dirty="0">
              <a:solidFill>
                <a:prstClr val="black"/>
              </a:solidFill>
              <a:latin typeface="Consolas"/>
            </a:endParaRPr>
          </a:p>
          <a:p>
            <a:r>
              <a:rPr lang="fr-FR" sz="1200" dirty="0">
                <a:solidFill>
                  <a:prstClr val="black"/>
                </a:solidFill>
                <a:latin typeface="Consolas"/>
              </a:rPr>
              <a:t>ILOSTLBEGIN</a:t>
            </a:r>
          </a:p>
          <a:p>
            <a:r>
              <a:rPr lang="fr-FR" sz="1200" dirty="0" err="1">
                <a:solidFill>
                  <a:srgbClr val="0000FF"/>
                </a:solidFill>
                <a:latin typeface="Consolas"/>
              </a:rPr>
              <a:t>int</a:t>
            </a:r>
            <a:r>
              <a:rPr lang="fr-FR" sz="1200" dirty="0">
                <a:solidFill>
                  <a:prstClr val="black"/>
                </a:solidFill>
                <a:latin typeface="Consolas"/>
              </a:rPr>
              <a:t> main(){</a:t>
            </a:r>
          </a:p>
          <a:p>
            <a:r>
              <a:rPr lang="fr-FR" sz="1200" dirty="0" err="1">
                <a:latin typeface="Consolas"/>
              </a:rPr>
              <a:t>IloEnv</a:t>
            </a:r>
            <a:r>
              <a:rPr lang="fr-FR" sz="1200" dirty="0">
                <a:latin typeface="Consolas"/>
              </a:rPr>
              <a:t> </a:t>
            </a:r>
            <a:r>
              <a:rPr lang="fr-FR" sz="1200" dirty="0" err="1">
                <a:latin typeface="Consolas"/>
              </a:rPr>
              <a:t>env</a:t>
            </a:r>
            <a:r>
              <a:rPr lang="fr-FR" sz="1200" dirty="0">
                <a:latin typeface="Consolas"/>
              </a:rPr>
              <a:t>;</a:t>
            </a:r>
            <a:r>
              <a:rPr lang="fr-FR" sz="1200" dirty="0">
                <a:solidFill>
                  <a:srgbClr val="008000"/>
                </a:solidFill>
                <a:latin typeface="Consolas"/>
              </a:rPr>
              <a:t>//Construction de l'environnement </a:t>
            </a:r>
          </a:p>
          <a:p>
            <a:r>
              <a:rPr lang="fr-FR" sz="1200" dirty="0" err="1">
                <a:solidFill>
                  <a:srgbClr val="0000FF"/>
                </a:solidFill>
                <a:latin typeface="Consolas"/>
              </a:rPr>
              <a:t>try</a:t>
            </a:r>
            <a:r>
              <a:rPr lang="fr-FR" sz="1200" dirty="0">
                <a:solidFill>
                  <a:prstClr val="black"/>
                </a:solidFill>
                <a:latin typeface="Consolas"/>
              </a:rPr>
              <a:t> {</a:t>
            </a:r>
          </a:p>
          <a:p>
            <a:endParaRPr lang="fr-FR" sz="1000" dirty="0">
              <a:solidFill>
                <a:prstClr val="black"/>
              </a:solidFill>
              <a:latin typeface="Consolas"/>
            </a:endParaRPr>
          </a:p>
          <a:p>
            <a:r>
              <a:rPr lang="fr-FR" sz="1200" dirty="0" err="1">
                <a:latin typeface="Consolas"/>
              </a:rPr>
              <a:t>IloModel</a:t>
            </a:r>
            <a:r>
              <a:rPr lang="fr-FR" sz="1200" dirty="0">
                <a:latin typeface="Consolas"/>
              </a:rPr>
              <a:t> mod(</a:t>
            </a:r>
            <a:r>
              <a:rPr lang="fr-FR" sz="1200" dirty="0" err="1">
                <a:latin typeface="Consolas"/>
              </a:rPr>
              <a:t>env</a:t>
            </a:r>
            <a:r>
              <a:rPr lang="fr-FR" sz="1200" dirty="0">
                <a:latin typeface="Consolas"/>
              </a:rPr>
              <a:t>);</a:t>
            </a:r>
            <a:r>
              <a:rPr lang="fr-FR" sz="1200" dirty="0">
                <a:solidFill>
                  <a:srgbClr val="008000"/>
                </a:solidFill>
                <a:latin typeface="Consolas"/>
              </a:rPr>
              <a:t>//Création d'un modèle </a:t>
            </a:r>
          </a:p>
          <a:p>
            <a:r>
              <a:rPr lang="fr-FR" sz="1200" dirty="0" err="1">
                <a:latin typeface="Consolas"/>
              </a:rPr>
              <a:t>IloIntVar</a:t>
            </a:r>
            <a:r>
              <a:rPr lang="fr-FR" sz="1200" dirty="0">
                <a:latin typeface="Consolas"/>
              </a:rPr>
              <a:t> x(</a:t>
            </a:r>
            <a:r>
              <a:rPr lang="fr-FR" sz="1200" dirty="0" err="1">
                <a:latin typeface="Consolas"/>
              </a:rPr>
              <a:t>env</a:t>
            </a:r>
            <a:r>
              <a:rPr lang="fr-FR" sz="1200" dirty="0">
                <a:latin typeface="Consolas"/>
              </a:rPr>
              <a:t>, 5, 12);</a:t>
            </a:r>
            <a:r>
              <a:rPr lang="fr-FR" sz="1200" dirty="0">
                <a:solidFill>
                  <a:srgbClr val="008000"/>
                </a:solidFill>
                <a:latin typeface="Consolas"/>
              </a:rPr>
              <a:t> //Définition des variables</a:t>
            </a:r>
            <a:endParaRPr lang="fr-FR" sz="1200" dirty="0">
              <a:latin typeface="Consolas"/>
            </a:endParaRPr>
          </a:p>
          <a:p>
            <a:r>
              <a:rPr lang="fr-FR" sz="1200" dirty="0" err="1">
                <a:latin typeface="Consolas"/>
              </a:rPr>
              <a:t>IloIntVar</a:t>
            </a:r>
            <a:r>
              <a:rPr lang="fr-FR" sz="1200" dirty="0">
                <a:latin typeface="Consolas"/>
              </a:rPr>
              <a:t> y(</a:t>
            </a:r>
            <a:r>
              <a:rPr lang="fr-FR" sz="1200" dirty="0" err="1">
                <a:latin typeface="Consolas"/>
              </a:rPr>
              <a:t>env</a:t>
            </a:r>
            <a:r>
              <a:rPr lang="fr-FR" sz="1200" dirty="0">
                <a:latin typeface="Consolas"/>
              </a:rPr>
              <a:t>, 2, 17);</a:t>
            </a:r>
          </a:p>
          <a:p>
            <a:r>
              <a:rPr lang="fr-FR" sz="1200" dirty="0" err="1">
                <a:latin typeface="Consolas"/>
              </a:rPr>
              <a:t>mod.add</a:t>
            </a:r>
            <a:r>
              <a:rPr lang="fr-FR" sz="1200" dirty="0">
                <a:latin typeface="Consolas"/>
              </a:rPr>
              <a:t>(x + y &gt; 12);</a:t>
            </a:r>
            <a:r>
              <a:rPr lang="fr-FR" sz="1200" dirty="0">
                <a:solidFill>
                  <a:srgbClr val="008000"/>
                </a:solidFill>
                <a:latin typeface="Consolas"/>
              </a:rPr>
              <a:t> //Définition des contraintes</a:t>
            </a:r>
            <a:endParaRPr lang="fr-FR" sz="1200" dirty="0">
              <a:latin typeface="Consolas"/>
            </a:endParaRPr>
          </a:p>
          <a:p>
            <a:r>
              <a:rPr lang="fr-FR" sz="1200" dirty="0" err="1">
                <a:latin typeface="Consolas"/>
              </a:rPr>
              <a:t>mod.add</a:t>
            </a:r>
            <a:r>
              <a:rPr lang="fr-FR" sz="1200" dirty="0">
                <a:latin typeface="Consolas"/>
              </a:rPr>
              <a:t>(x - y &gt; 5);</a:t>
            </a:r>
          </a:p>
          <a:p>
            <a:endParaRPr lang="fr-FR" sz="1050" dirty="0">
              <a:latin typeface="Consolas"/>
            </a:endParaRPr>
          </a:p>
          <a:p>
            <a:r>
              <a:rPr lang="fr-FR" sz="1200" dirty="0" err="1">
                <a:latin typeface="Consolas"/>
              </a:rPr>
              <a:t>IloSolver</a:t>
            </a:r>
            <a:r>
              <a:rPr lang="fr-FR" sz="1200" dirty="0">
                <a:latin typeface="Consolas"/>
              </a:rPr>
              <a:t> solver(mod);</a:t>
            </a:r>
          </a:p>
          <a:p>
            <a:endParaRPr lang="fr-FR" sz="1000" dirty="0">
              <a:latin typeface="Consolas"/>
            </a:endParaRPr>
          </a:p>
          <a:p>
            <a:r>
              <a:rPr lang="fr-FR" sz="1200" dirty="0" err="1">
                <a:latin typeface="Consolas"/>
              </a:rPr>
              <a:t>solver.startNewSearch</a:t>
            </a:r>
            <a:r>
              <a:rPr lang="fr-FR" sz="1200" dirty="0">
                <a:latin typeface="Consolas"/>
              </a:rPr>
              <a:t>();</a:t>
            </a:r>
          </a:p>
          <a:p>
            <a:r>
              <a:rPr lang="fr-FR" sz="1200" dirty="0" err="1">
                <a:solidFill>
                  <a:srgbClr val="0000FF"/>
                </a:solidFill>
                <a:latin typeface="Consolas"/>
              </a:rPr>
              <a:t>while</a:t>
            </a:r>
            <a:r>
              <a:rPr lang="fr-FR" sz="1200" dirty="0">
                <a:solidFill>
                  <a:prstClr val="black"/>
                </a:solidFill>
                <a:latin typeface="Consolas"/>
              </a:rPr>
              <a:t> (</a:t>
            </a:r>
            <a:r>
              <a:rPr lang="fr-FR" sz="1200" dirty="0" err="1">
                <a:solidFill>
                  <a:prstClr val="black"/>
                </a:solidFill>
                <a:latin typeface="Consolas"/>
              </a:rPr>
              <a:t>solver.next</a:t>
            </a:r>
            <a:r>
              <a:rPr lang="fr-FR" sz="1200" dirty="0">
                <a:solidFill>
                  <a:prstClr val="black"/>
                </a:solidFill>
                <a:latin typeface="Consolas"/>
              </a:rPr>
              <a:t>()) {</a:t>
            </a:r>
          </a:p>
          <a:p>
            <a:r>
              <a:rPr lang="fr-FR" sz="1200" dirty="0" err="1">
                <a:solidFill>
                  <a:prstClr val="black"/>
                </a:solidFill>
                <a:latin typeface="Consolas"/>
              </a:rPr>
              <a:t>solver.out</a:t>
            </a:r>
            <a:r>
              <a:rPr lang="fr-FR" sz="1200" dirty="0">
                <a:solidFill>
                  <a:prstClr val="black"/>
                </a:solidFill>
                <a:latin typeface="Consolas"/>
              </a:rPr>
              <a:t>() &lt;&lt; </a:t>
            </a:r>
            <a:r>
              <a:rPr lang="fr-FR" sz="1200" dirty="0">
                <a:solidFill>
                  <a:srgbClr val="A31515"/>
                </a:solidFill>
                <a:latin typeface="Consolas"/>
              </a:rPr>
              <a:t>"x = "</a:t>
            </a:r>
            <a:r>
              <a:rPr lang="fr-FR" sz="1200" dirty="0">
                <a:solidFill>
                  <a:prstClr val="black"/>
                </a:solidFill>
                <a:latin typeface="Consolas"/>
              </a:rPr>
              <a:t> &lt;&lt;</a:t>
            </a:r>
            <a:r>
              <a:rPr lang="fr-FR" sz="1200" dirty="0" err="1">
                <a:solidFill>
                  <a:prstClr val="black"/>
                </a:solidFill>
                <a:latin typeface="Consolas"/>
              </a:rPr>
              <a:t>solver.getValue</a:t>
            </a:r>
            <a:r>
              <a:rPr lang="fr-FR" sz="1200" dirty="0">
                <a:solidFill>
                  <a:prstClr val="black"/>
                </a:solidFill>
                <a:latin typeface="Consolas"/>
              </a:rPr>
              <a:t>(x) &lt;&lt; </a:t>
            </a:r>
            <a:r>
              <a:rPr lang="fr-FR" sz="1200" dirty="0" err="1">
                <a:solidFill>
                  <a:prstClr val="black"/>
                </a:solidFill>
                <a:latin typeface="Consolas"/>
              </a:rPr>
              <a:t>endl</a:t>
            </a:r>
            <a:r>
              <a:rPr lang="fr-FR" sz="1200" dirty="0">
                <a:solidFill>
                  <a:prstClr val="black"/>
                </a:solidFill>
                <a:latin typeface="Consolas"/>
              </a:rPr>
              <a:t>;</a:t>
            </a:r>
            <a:r>
              <a:rPr lang="fr-FR" sz="1200" dirty="0">
                <a:latin typeface="Consolas"/>
              </a:rPr>
              <a:t> </a:t>
            </a:r>
            <a:r>
              <a:rPr lang="fr-FR" sz="1200" dirty="0">
                <a:solidFill>
                  <a:srgbClr val="008000"/>
                </a:solidFill>
                <a:latin typeface="Consolas"/>
              </a:rPr>
              <a:t>//Affichage des résultats</a:t>
            </a:r>
            <a:endParaRPr lang="fr-FR" sz="1200" dirty="0">
              <a:solidFill>
                <a:prstClr val="black"/>
              </a:solidFill>
              <a:latin typeface="Consolas"/>
            </a:endParaRPr>
          </a:p>
          <a:p>
            <a:r>
              <a:rPr lang="fr-FR" sz="1200" dirty="0" err="1">
                <a:solidFill>
                  <a:prstClr val="black"/>
                </a:solidFill>
                <a:latin typeface="Consolas"/>
              </a:rPr>
              <a:t>solver.out</a:t>
            </a:r>
            <a:r>
              <a:rPr lang="fr-FR" sz="1200" dirty="0">
                <a:solidFill>
                  <a:prstClr val="black"/>
                </a:solidFill>
                <a:latin typeface="Consolas"/>
              </a:rPr>
              <a:t>() &lt;&lt; </a:t>
            </a:r>
            <a:r>
              <a:rPr lang="fr-FR" sz="1200" dirty="0">
                <a:solidFill>
                  <a:srgbClr val="A31515"/>
                </a:solidFill>
                <a:latin typeface="Consolas"/>
              </a:rPr>
              <a:t>"y = "</a:t>
            </a:r>
            <a:r>
              <a:rPr lang="fr-FR" sz="1200" dirty="0">
                <a:solidFill>
                  <a:prstClr val="black"/>
                </a:solidFill>
                <a:latin typeface="Consolas"/>
              </a:rPr>
              <a:t> &lt;&lt;</a:t>
            </a:r>
            <a:r>
              <a:rPr lang="fr-FR" sz="1200" dirty="0" err="1">
                <a:solidFill>
                  <a:prstClr val="black"/>
                </a:solidFill>
                <a:latin typeface="Consolas"/>
              </a:rPr>
              <a:t>solver.getValue</a:t>
            </a:r>
            <a:r>
              <a:rPr lang="fr-FR" sz="1200" dirty="0">
                <a:solidFill>
                  <a:prstClr val="black"/>
                </a:solidFill>
                <a:latin typeface="Consolas"/>
              </a:rPr>
              <a:t>(y) &lt;&lt; </a:t>
            </a:r>
            <a:r>
              <a:rPr lang="fr-FR" sz="1200" dirty="0" err="1">
                <a:solidFill>
                  <a:prstClr val="black"/>
                </a:solidFill>
                <a:latin typeface="Consolas"/>
              </a:rPr>
              <a:t>endl</a:t>
            </a:r>
            <a:r>
              <a:rPr lang="fr-FR" sz="1200" dirty="0">
                <a:solidFill>
                  <a:prstClr val="black"/>
                </a:solidFill>
                <a:latin typeface="Consolas"/>
              </a:rPr>
              <a:t>; </a:t>
            </a:r>
          </a:p>
          <a:p>
            <a:r>
              <a:rPr lang="fr-FR" sz="1200" dirty="0">
                <a:latin typeface="Consolas"/>
              </a:rPr>
              <a:t>}</a:t>
            </a:r>
          </a:p>
          <a:p>
            <a:r>
              <a:rPr lang="fr-FR" sz="1200" dirty="0" err="1">
                <a:latin typeface="Consolas"/>
              </a:rPr>
              <a:t>solver.endSearch</a:t>
            </a:r>
            <a:r>
              <a:rPr lang="fr-FR" sz="1200" dirty="0">
                <a:latin typeface="Consolas"/>
              </a:rPr>
              <a:t>();</a:t>
            </a:r>
          </a:p>
          <a:p>
            <a:endParaRPr lang="fr-FR" sz="1200" dirty="0">
              <a:latin typeface="Consolas"/>
            </a:endParaRPr>
          </a:p>
          <a:p>
            <a:r>
              <a:rPr lang="fr-FR" sz="1200" dirty="0" err="1">
                <a:latin typeface="Consolas" panose="020B0609020204030204" pitchFamily="49" charset="0"/>
              </a:rPr>
              <a:t>solver.printInformation</a:t>
            </a:r>
            <a:r>
              <a:rPr lang="fr-FR" sz="1200" dirty="0">
                <a:latin typeface="Consolas" panose="020B0609020204030204" pitchFamily="49" charset="0"/>
              </a:rPr>
              <a:t>(); </a:t>
            </a:r>
            <a:r>
              <a:rPr lang="fr-FR" sz="1200" dirty="0">
                <a:solidFill>
                  <a:srgbClr val="008000"/>
                </a:solidFill>
                <a:latin typeface="Consolas" panose="020B0609020204030204" pitchFamily="49" charset="0"/>
              </a:rPr>
              <a:t>//Affichage des informations sur la solution</a:t>
            </a:r>
          </a:p>
          <a:p>
            <a:r>
              <a:rPr lang="fr-FR" sz="1200" dirty="0">
                <a:latin typeface="Consolas"/>
              </a:rPr>
              <a:t>}</a:t>
            </a:r>
          </a:p>
          <a:p>
            <a:endParaRPr lang="fr-FR" sz="1200" dirty="0">
              <a:latin typeface="Consolas"/>
            </a:endParaRPr>
          </a:p>
          <a:p>
            <a:r>
              <a:rPr lang="fr-FR" sz="1200" dirty="0">
                <a:solidFill>
                  <a:srgbClr val="0000FF"/>
                </a:solidFill>
                <a:latin typeface="Consolas"/>
              </a:rPr>
              <a:t>catch</a:t>
            </a:r>
            <a:r>
              <a:rPr lang="fr-FR" sz="1200" dirty="0">
                <a:solidFill>
                  <a:prstClr val="black"/>
                </a:solidFill>
                <a:latin typeface="Consolas"/>
              </a:rPr>
              <a:t> (</a:t>
            </a:r>
            <a:r>
              <a:rPr lang="fr-FR" sz="1200" dirty="0" err="1">
                <a:solidFill>
                  <a:prstClr val="black"/>
                </a:solidFill>
                <a:latin typeface="Consolas"/>
              </a:rPr>
              <a:t>IloException</a:t>
            </a:r>
            <a:r>
              <a:rPr lang="fr-FR" sz="1200" dirty="0">
                <a:solidFill>
                  <a:prstClr val="black"/>
                </a:solidFill>
                <a:latin typeface="Consolas"/>
              </a:rPr>
              <a:t>&amp; ex) {</a:t>
            </a:r>
          </a:p>
          <a:p>
            <a:r>
              <a:rPr lang="fr-FR" sz="1200" dirty="0">
                <a:solidFill>
                  <a:prstClr val="black"/>
                </a:solidFill>
                <a:latin typeface="Consolas"/>
              </a:rPr>
              <a:t>cout &lt;&lt; </a:t>
            </a:r>
            <a:r>
              <a:rPr lang="fr-FR" sz="1200" dirty="0">
                <a:solidFill>
                  <a:srgbClr val="A31515"/>
                </a:solidFill>
                <a:latin typeface="Consolas"/>
              </a:rPr>
              <a:t>"</a:t>
            </a:r>
            <a:r>
              <a:rPr lang="fr-FR" sz="1200" dirty="0" err="1">
                <a:solidFill>
                  <a:srgbClr val="A31515"/>
                </a:solidFill>
                <a:latin typeface="Consolas"/>
              </a:rPr>
              <a:t>Error</a:t>
            </a:r>
            <a:r>
              <a:rPr lang="fr-FR" sz="1200" dirty="0">
                <a:solidFill>
                  <a:srgbClr val="A31515"/>
                </a:solidFill>
                <a:latin typeface="Consolas"/>
              </a:rPr>
              <a:t>: "</a:t>
            </a:r>
            <a:r>
              <a:rPr lang="fr-FR" sz="1200" dirty="0">
                <a:solidFill>
                  <a:prstClr val="black"/>
                </a:solidFill>
                <a:latin typeface="Consolas"/>
              </a:rPr>
              <a:t> &lt;&lt; ex &lt;&lt; </a:t>
            </a:r>
            <a:r>
              <a:rPr lang="fr-FR" sz="1200" dirty="0" err="1">
                <a:solidFill>
                  <a:prstClr val="black"/>
                </a:solidFill>
                <a:latin typeface="Consolas"/>
              </a:rPr>
              <a:t>endl</a:t>
            </a:r>
            <a:r>
              <a:rPr lang="fr-FR" sz="1200" dirty="0">
                <a:solidFill>
                  <a:prstClr val="black"/>
                </a:solidFill>
                <a:latin typeface="Consolas"/>
              </a:rPr>
              <a:t>;</a:t>
            </a:r>
          </a:p>
          <a:p>
            <a:r>
              <a:rPr lang="fr-FR" sz="1200" dirty="0">
                <a:solidFill>
                  <a:prstClr val="black"/>
                </a:solidFill>
                <a:latin typeface="Consolas"/>
              </a:rPr>
              <a:t>}</a:t>
            </a:r>
          </a:p>
          <a:p>
            <a:r>
              <a:rPr lang="fr-FR" sz="1200" dirty="0" err="1">
                <a:latin typeface="Consolas" panose="020B0609020204030204" pitchFamily="49" charset="0"/>
              </a:rPr>
              <a:t>env.end</a:t>
            </a:r>
            <a:r>
              <a:rPr lang="fr-FR" sz="1200" dirty="0">
                <a:latin typeface="Consolas" panose="020B0609020204030204" pitchFamily="49" charset="0"/>
              </a:rPr>
              <a:t>();</a:t>
            </a:r>
            <a:r>
              <a:rPr lang="fr-FR" sz="1200" dirty="0">
                <a:solidFill>
                  <a:srgbClr val="008000"/>
                </a:solidFill>
                <a:latin typeface="Consolas" panose="020B0609020204030204" pitchFamily="49" charset="0"/>
              </a:rPr>
              <a:t>//Destruction de l'environnement</a:t>
            </a:r>
            <a:endParaRPr lang="fr-FR" sz="1200" dirty="0">
              <a:solidFill>
                <a:prstClr val="black"/>
              </a:solidFill>
              <a:latin typeface="Consolas" panose="020B0609020204030204" pitchFamily="49" charset="0"/>
            </a:endParaRPr>
          </a:p>
          <a:p>
            <a:r>
              <a:rPr lang="fr-FR" sz="1200" dirty="0" err="1">
                <a:solidFill>
                  <a:prstClr val="black"/>
                </a:solidFill>
                <a:latin typeface="Consolas" panose="020B0609020204030204" pitchFamily="49" charset="0"/>
              </a:rPr>
              <a:t>getchar</a:t>
            </a:r>
            <a:r>
              <a:rPr lang="fr-FR" sz="1200" dirty="0">
                <a:solidFill>
                  <a:prstClr val="black"/>
                </a:solidFill>
                <a:latin typeface="Consolas" panose="020B0609020204030204" pitchFamily="49" charset="0"/>
              </a:rPr>
              <a:t>();</a:t>
            </a:r>
            <a:r>
              <a:rPr lang="fr-FR" sz="1200" dirty="0">
                <a:solidFill>
                  <a:srgbClr val="008000"/>
                </a:solidFill>
                <a:latin typeface="Consolas" panose="020B0609020204030204" pitchFamily="49" charset="0"/>
              </a:rPr>
              <a:t>//</a:t>
            </a:r>
            <a:endParaRPr lang="fr-FR" sz="1200" dirty="0">
              <a:solidFill>
                <a:prstClr val="black"/>
              </a:solidFill>
              <a:latin typeface="Consolas" panose="020B0609020204030204" pitchFamily="49" charset="0"/>
            </a:endParaRPr>
          </a:p>
          <a:p>
            <a:r>
              <a:rPr lang="fr-FR" sz="1200" dirty="0">
                <a:solidFill>
                  <a:srgbClr val="0000FF"/>
                </a:solidFill>
                <a:latin typeface="Consolas" panose="020B0609020204030204" pitchFamily="49" charset="0"/>
              </a:rPr>
              <a:t>return</a:t>
            </a:r>
            <a:r>
              <a:rPr lang="fr-FR" sz="1200" dirty="0">
                <a:solidFill>
                  <a:prstClr val="black"/>
                </a:solidFill>
                <a:latin typeface="Consolas" panose="020B0609020204030204" pitchFamily="49" charset="0"/>
              </a:rPr>
              <a:t> 0;</a:t>
            </a:r>
          </a:p>
          <a:p>
            <a:r>
              <a:rPr lang="fr-FR" sz="1200" dirty="0">
                <a:solidFill>
                  <a:prstClr val="black"/>
                </a:solidFill>
                <a:latin typeface="Consolas" panose="020B0609020204030204" pitchFamily="49" charset="0"/>
              </a:rPr>
              <a:t>}</a:t>
            </a:r>
          </a:p>
        </p:txBody>
      </p:sp>
    </p:spTree>
    <p:extLst>
      <p:ext uri="{BB962C8B-B14F-4D97-AF65-F5344CB8AC3E}">
        <p14:creationId xmlns:p14="http://schemas.microsoft.com/office/powerpoint/2010/main" val="423452948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101724" y="461665"/>
            <a:ext cx="6270476" cy="400110"/>
          </a:xfrm>
          <a:prstGeom prst="rect">
            <a:avLst/>
          </a:prstGeom>
        </p:spPr>
        <p:txBody>
          <a:bodyPr wrap="square">
            <a:spAutoFit/>
          </a:bodyPr>
          <a:lstStyle/>
          <a:p>
            <a:r>
              <a:rPr lang="fr-FR" sz="2000" b="1" dirty="0">
                <a:solidFill>
                  <a:schemeClr val="tx2">
                    <a:lumMod val="60000"/>
                    <a:lumOff val="40000"/>
                  </a:schemeClr>
                </a:solidFill>
              </a:rPr>
              <a:t>Création de tableaux </a:t>
            </a:r>
          </a:p>
        </p:txBody>
      </p:sp>
      <p:sp>
        <p:nvSpPr>
          <p:cNvPr id="42" name="Rectangle 41"/>
          <p:cNvSpPr/>
          <p:nvPr/>
        </p:nvSpPr>
        <p:spPr>
          <a:xfrm>
            <a:off x="971600" y="936010"/>
            <a:ext cx="6552728" cy="3693319"/>
          </a:xfrm>
          <a:prstGeom prst="rect">
            <a:avLst/>
          </a:prstGeom>
        </p:spPr>
        <p:txBody>
          <a:bodyPr wrap="square">
            <a:spAutoFit/>
          </a:bodyPr>
          <a:lstStyle/>
          <a:p>
            <a:pPr algn="just"/>
            <a:r>
              <a:rPr lang="fr-FR" dirty="0"/>
              <a:t>Les tableaux de variables sont représentés par la classe </a:t>
            </a:r>
            <a:r>
              <a:rPr lang="fr-FR" dirty="0" err="1"/>
              <a:t>IloNumVarArray</a:t>
            </a:r>
            <a:r>
              <a:rPr lang="fr-FR" dirty="0"/>
              <a:t> (variables réelles) et </a:t>
            </a:r>
            <a:r>
              <a:rPr lang="fr-FR" dirty="0" err="1"/>
              <a:t>IloIntVarArray</a:t>
            </a:r>
            <a:r>
              <a:rPr lang="fr-FR" dirty="0"/>
              <a:t> (variables entières)</a:t>
            </a:r>
          </a:p>
          <a:p>
            <a:endParaRPr lang="fr-FR" dirty="0"/>
          </a:p>
          <a:p>
            <a:r>
              <a:rPr lang="fr-FR" b="1" dirty="0" err="1"/>
              <a:t>IloNumVarArray</a:t>
            </a:r>
            <a:r>
              <a:rPr lang="fr-FR" b="1" dirty="0"/>
              <a:t> </a:t>
            </a:r>
            <a:r>
              <a:rPr lang="fr-FR" dirty="0"/>
              <a:t> </a:t>
            </a:r>
            <a:r>
              <a:rPr lang="fr-FR" i="1" dirty="0"/>
              <a:t>Tab</a:t>
            </a:r>
            <a:r>
              <a:rPr lang="fr-FR" dirty="0"/>
              <a:t>(</a:t>
            </a:r>
            <a:r>
              <a:rPr lang="fr-FR" b="1" dirty="0" err="1"/>
              <a:t>env</a:t>
            </a:r>
            <a:r>
              <a:rPr lang="fr-FR" dirty="0"/>
              <a:t>, n, </a:t>
            </a:r>
            <a:r>
              <a:rPr lang="fr-FR" dirty="0" err="1"/>
              <a:t>IloNum</a:t>
            </a:r>
            <a:r>
              <a:rPr lang="fr-FR" dirty="0"/>
              <a:t> lb, </a:t>
            </a:r>
            <a:r>
              <a:rPr lang="fr-FR" dirty="0" err="1"/>
              <a:t>IloNum</a:t>
            </a:r>
            <a:r>
              <a:rPr lang="fr-FR" dirty="0"/>
              <a:t> </a:t>
            </a:r>
            <a:r>
              <a:rPr lang="fr-FR" dirty="0" err="1"/>
              <a:t>ub</a:t>
            </a:r>
            <a:r>
              <a:rPr lang="fr-FR" dirty="0"/>
              <a:t>);</a:t>
            </a:r>
          </a:p>
          <a:p>
            <a:r>
              <a:rPr lang="fr-FR" dirty="0"/>
              <a:t>ou</a:t>
            </a:r>
          </a:p>
          <a:p>
            <a:r>
              <a:rPr lang="fr-FR" b="1" dirty="0" err="1"/>
              <a:t>IloNumVarArray</a:t>
            </a:r>
            <a:r>
              <a:rPr lang="fr-FR" b="1" dirty="0"/>
              <a:t> </a:t>
            </a:r>
            <a:r>
              <a:rPr lang="fr-FR" dirty="0"/>
              <a:t> </a:t>
            </a:r>
            <a:r>
              <a:rPr lang="fr-FR" i="1" dirty="0"/>
              <a:t>Tab</a:t>
            </a:r>
            <a:r>
              <a:rPr lang="fr-FR" dirty="0"/>
              <a:t>(</a:t>
            </a:r>
            <a:r>
              <a:rPr lang="fr-FR" b="1" dirty="0" err="1"/>
              <a:t>env</a:t>
            </a:r>
            <a:r>
              <a:rPr lang="fr-FR" dirty="0"/>
              <a:t>, n, </a:t>
            </a:r>
            <a:r>
              <a:rPr lang="fr-FR" dirty="0" err="1"/>
              <a:t>IloNumVar</a:t>
            </a:r>
            <a:r>
              <a:rPr lang="fr-FR" dirty="0"/>
              <a:t> x1,.. </a:t>
            </a:r>
            <a:r>
              <a:rPr lang="fr-FR" dirty="0" err="1"/>
              <a:t>IloNumVar</a:t>
            </a:r>
            <a:r>
              <a:rPr lang="fr-FR" dirty="0"/>
              <a:t> </a:t>
            </a:r>
            <a:r>
              <a:rPr lang="fr-FR" dirty="0" err="1"/>
              <a:t>xn</a:t>
            </a:r>
            <a:r>
              <a:rPr lang="fr-FR" dirty="0"/>
              <a:t>);</a:t>
            </a:r>
          </a:p>
          <a:p>
            <a:endParaRPr lang="fr-FR" dirty="0"/>
          </a:p>
          <a:p>
            <a:r>
              <a:rPr lang="fr-FR" dirty="0"/>
              <a:t>n est le nombre de variables dans le tableau</a:t>
            </a:r>
          </a:p>
          <a:p>
            <a:r>
              <a:rPr lang="fr-FR" dirty="0"/>
              <a:t>lb et </a:t>
            </a:r>
            <a:r>
              <a:rPr lang="fr-FR" dirty="0" err="1"/>
              <a:t>ub</a:t>
            </a:r>
            <a:r>
              <a:rPr lang="fr-FR" dirty="0"/>
              <a:t> sont les limites inférieure et supérieure du domaine des valeurs possibles pour chaque variables du tableau. </a:t>
            </a:r>
          </a:p>
          <a:p>
            <a:endParaRPr lang="fr-FR" dirty="0"/>
          </a:p>
          <a:p>
            <a:r>
              <a:rPr lang="fr-FR" i="1" dirty="0"/>
              <a:t>Tab[i] </a:t>
            </a:r>
            <a:r>
              <a:rPr lang="fr-FR" dirty="0"/>
              <a:t>est la </a:t>
            </a:r>
            <a:r>
              <a:rPr lang="fr-FR" dirty="0" err="1"/>
              <a:t>ième</a:t>
            </a:r>
            <a:r>
              <a:rPr lang="fr-FR" dirty="0"/>
              <a:t> variables du tableau  </a:t>
            </a:r>
          </a:p>
        </p:txBody>
      </p:sp>
      <p:sp>
        <p:nvSpPr>
          <p:cNvPr id="2" name="Espace réservé du numéro de diapositive 1"/>
          <p:cNvSpPr>
            <a:spLocks noGrp="1"/>
          </p:cNvSpPr>
          <p:nvPr>
            <p:ph type="sldNum" sz="quarter" idx="12"/>
          </p:nvPr>
        </p:nvSpPr>
        <p:spPr/>
        <p:txBody>
          <a:bodyPr/>
          <a:lstStyle/>
          <a:p>
            <a:fld id="{F1E29388-C2A6-42F4-8376-DF2F821CBB61}" type="slidenum">
              <a:rPr lang="fr-FR" smtClean="0"/>
              <a:t>121</a:t>
            </a:fld>
            <a:endParaRPr lang="fr-FR"/>
          </a:p>
        </p:txBody>
      </p:sp>
      <p:sp>
        <p:nvSpPr>
          <p:cNvPr id="8" name="Rectangle 7"/>
          <p:cNvSpPr/>
          <p:nvPr/>
        </p:nvSpPr>
        <p:spPr>
          <a:xfrm>
            <a:off x="0" y="0"/>
            <a:ext cx="6033126" cy="461665"/>
          </a:xfrm>
          <a:prstGeom prst="rect">
            <a:avLst/>
          </a:prstGeom>
        </p:spPr>
        <p:txBody>
          <a:bodyPr wrap="none">
            <a:spAutoFit/>
          </a:bodyPr>
          <a:lstStyle/>
          <a:p>
            <a:r>
              <a:rPr lang="fr-FR" sz="2400" b="1" dirty="0"/>
              <a:t>3 – Modélisation et Résolution d’un problème</a:t>
            </a:r>
          </a:p>
        </p:txBody>
      </p:sp>
      <p:sp>
        <p:nvSpPr>
          <p:cNvPr id="3" name="Rectangle 2"/>
          <p:cNvSpPr/>
          <p:nvPr/>
        </p:nvSpPr>
        <p:spPr>
          <a:xfrm>
            <a:off x="971600" y="5229200"/>
            <a:ext cx="4572000" cy="1200329"/>
          </a:xfrm>
          <a:prstGeom prst="rect">
            <a:avLst/>
          </a:prstGeom>
        </p:spPr>
        <p:txBody>
          <a:bodyPr>
            <a:spAutoFit/>
          </a:bodyPr>
          <a:lstStyle/>
          <a:p>
            <a:pPr>
              <a:buFont typeface="Wingdings" pitchFamily="2" charset="2"/>
              <a:buNone/>
            </a:pPr>
            <a:r>
              <a:rPr lang="fr-FR" altLang="fr-FR" dirty="0"/>
              <a:t>IloNumVarArray2 x (</a:t>
            </a:r>
            <a:r>
              <a:rPr lang="fr-FR" altLang="fr-FR" dirty="0" err="1"/>
              <a:t>env</a:t>
            </a:r>
            <a:r>
              <a:rPr lang="fr-FR" altLang="fr-FR" dirty="0"/>
              <a:t>, N+1) ;</a:t>
            </a:r>
          </a:p>
          <a:p>
            <a:pPr>
              <a:buFont typeface="Wingdings" pitchFamily="2" charset="2"/>
              <a:buNone/>
            </a:pPr>
            <a:r>
              <a:rPr lang="fr-FR" altLang="fr-FR" noProof="1"/>
              <a:t>for (i= 0; i &lt;N+1; i++) {         </a:t>
            </a:r>
            <a:r>
              <a:rPr lang="fr-FR" altLang="fr-FR" dirty="0"/>
              <a:t>x</a:t>
            </a:r>
            <a:r>
              <a:rPr lang="fr-FR" altLang="fr-FR" noProof="1"/>
              <a:t>[i]=IloNumVarArray(env,T+1);</a:t>
            </a:r>
            <a:endParaRPr lang="fr-FR" altLang="fr-FR" dirty="0"/>
          </a:p>
          <a:p>
            <a:pPr>
              <a:buFont typeface="Wingdings" pitchFamily="2" charset="2"/>
              <a:buNone/>
            </a:pPr>
            <a:r>
              <a:rPr lang="fr-FR" altLang="fr-FR" dirty="0"/>
              <a:t>}</a:t>
            </a:r>
          </a:p>
        </p:txBody>
      </p:sp>
      <p:sp>
        <p:nvSpPr>
          <p:cNvPr id="9" name="Line 14"/>
          <p:cNvSpPr>
            <a:spLocks noChangeShapeType="1"/>
          </p:cNvSpPr>
          <p:nvPr/>
        </p:nvSpPr>
        <p:spPr bwMode="auto">
          <a:xfrm>
            <a:off x="4247965" y="5238904"/>
            <a:ext cx="8818" cy="10704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fr-FR"/>
          </a:p>
        </p:txBody>
      </p:sp>
      <p:sp>
        <p:nvSpPr>
          <p:cNvPr id="10" name="Rectangle 9"/>
          <p:cNvSpPr>
            <a:spLocks noChangeArrowheads="1"/>
          </p:cNvSpPr>
          <p:nvPr/>
        </p:nvSpPr>
        <p:spPr bwMode="auto">
          <a:xfrm>
            <a:off x="4522329" y="5238904"/>
            <a:ext cx="3455987"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fr-FR" altLang="fr-FR" dirty="0">
                <a:latin typeface="+mn-lt"/>
              </a:rPr>
              <a:t>Pour définir des variables</a:t>
            </a:r>
          </a:p>
        </p:txBody>
      </p:sp>
      <p:pic>
        <p:nvPicPr>
          <p:cNvPr id="11" name="Imag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3150" y="5491317"/>
            <a:ext cx="39211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p:cNvSpPr/>
          <p:nvPr/>
        </p:nvSpPr>
        <p:spPr>
          <a:xfrm>
            <a:off x="121613" y="4830737"/>
            <a:ext cx="4679743" cy="369332"/>
          </a:xfrm>
          <a:prstGeom prst="rect">
            <a:avLst/>
          </a:prstGeom>
        </p:spPr>
        <p:txBody>
          <a:bodyPr wrap="none">
            <a:spAutoFit/>
          </a:bodyPr>
          <a:lstStyle/>
          <a:p>
            <a:pPr marL="285750" indent="-285750">
              <a:buFont typeface="Arial" panose="020B0604020202020204" pitchFamily="34" charset="0"/>
              <a:buChar char="•"/>
            </a:pPr>
            <a:r>
              <a:rPr lang="fr-FR" dirty="0"/>
              <a:t>Tableau de variables à plusieurs dimensions</a:t>
            </a:r>
          </a:p>
        </p:txBody>
      </p:sp>
    </p:spTree>
    <p:extLst>
      <p:ext uri="{BB962C8B-B14F-4D97-AF65-F5344CB8AC3E}">
        <p14:creationId xmlns:p14="http://schemas.microsoft.com/office/powerpoint/2010/main" val="260675026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101724" y="461665"/>
            <a:ext cx="6270476" cy="400110"/>
          </a:xfrm>
          <a:prstGeom prst="rect">
            <a:avLst/>
          </a:prstGeom>
        </p:spPr>
        <p:txBody>
          <a:bodyPr wrap="square">
            <a:spAutoFit/>
          </a:bodyPr>
          <a:lstStyle/>
          <a:p>
            <a:r>
              <a:rPr lang="fr-FR" sz="2000" b="1" dirty="0">
                <a:solidFill>
                  <a:schemeClr val="tx2">
                    <a:lumMod val="60000"/>
                    <a:lumOff val="40000"/>
                  </a:schemeClr>
                </a:solidFill>
              </a:rPr>
              <a:t>Création de tableaux </a:t>
            </a:r>
          </a:p>
        </p:txBody>
      </p:sp>
      <p:sp>
        <p:nvSpPr>
          <p:cNvPr id="2" name="Espace réservé du numéro de diapositive 1"/>
          <p:cNvSpPr>
            <a:spLocks noGrp="1"/>
          </p:cNvSpPr>
          <p:nvPr>
            <p:ph type="sldNum" sz="quarter" idx="12"/>
          </p:nvPr>
        </p:nvSpPr>
        <p:spPr/>
        <p:txBody>
          <a:bodyPr/>
          <a:lstStyle/>
          <a:p>
            <a:fld id="{F1E29388-C2A6-42F4-8376-DF2F821CBB61}" type="slidenum">
              <a:rPr lang="fr-FR" smtClean="0"/>
              <a:t>122</a:t>
            </a:fld>
            <a:endParaRPr lang="fr-FR"/>
          </a:p>
        </p:txBody>
      </p:sp>
      <p:sp>
        <p:nvSpPr>
          <p:cNvPr id="8" name="Rectangle 7"/>
          <p:cNvSpPr/>
          <p:nvPr/>
        </p:nvSpPr>
        <p:spPr>
          <a:xfrm>
            <a:off x="0" y="0"/>
            <a:ext cx="6033126" cy="461665"/>
          </a:xfrm>
          <a:prstGeom prst="rect">
            <a:avLst/>
          </a:prstGeom>
        </p:spPr>
        <p:txBody>
          <a:bodyPr wrap="none">
            <a:spAutoFit/>
          </a:bodyPr>
          <a:lstStyle/>
          <a:p>
            <a:r>
              <a:rPr lang="fr-FR" sz="2400" b="1" dirty="0"/>
              <a:t>3 – Modélisation et Résolution d’un problème</a:t>
            </a:r>
          </a:p>
        </p:txBody>
      </p:sp>
      <p:sp>
        <p:nvSpPr>
          <p:cNvPr id="12" name="Rectangle 11">
            <a:extLst>
              <a:ext uri="{FF2B5EF4-FFF2-40B4-BE49-F238E27FC236}">
                <a16:creationId xmlns:a16="http://schemas.microsoft.com/office/drawing/2014/main" id="{44C36345-BA18-4FED-BCEB-6AC236A51C86}"/>
              </a:ext>
            </a:extLst>
          </p:cNvPr>
          <p:cNvSpPr/>
          <p:nvPr/>
        </p:nvSpPr>
        <p:spPr>
          <a:xfrm>
            <a:off x="4683342" y="574322"/>
            <a:ext cx="3581164" cy="1169551"/>
          </a:xfrm>
          <a:prstGeom prst="rect">
            <a:avLst/>
          </a:prstGeom>
          <a:noFill/>
        </p:spPr>
        <p:txBody>
          <a:bodyPr wrap="square">
            <a:spAutoFit/>
          </a:bodyPr>
          <a:lstStyle/>
          <a:p>
            <a:r>
              <a:rPr lang="fr-FR" sz="1400" dirty="0"/>
              <a:t>Le problème est de trouver des valeurs de la table vars tel que</a:t>
            </a:r>
          </a:p>
          <a:p>
            <a:r>
              <a:rPr lang="fr-FR" sz="1400" dirty="0"/>
              <a:t>vars[1] + vars[2] = 17</a:t>
            </a:r>
          </a:p>
          <a:p>
            <a:r>
              <a:rPr lang="fr-FR" sz="1400" dirty="0"/>
              <a:t>vars[1] – vars[2]= 5</a:t>
            </a:r>
          </a:p>
          <a:p>
            <a:r>
              <a:rPr lang="fr-FR" sz="1400" dirty="0"/>
              <a:t>Avec vars[1] ∈ [5 , 12] et vars[2] ∈ [2 , 17]</a:t>
            </a:r>
          </a:p>
        </p:txBody>
      </p:sp>
      <p:sp>
        <p:nvSpPr>
          <p:cNvPr id="5" name="Rectangle 4">
            <a:extLst>
              <a:ext uri="{FF2B5EF4-FFF2-40B4-BE49-F238E27FC236}">
                <a16:creationId xmlns:a16="http://schemas.microsoft.com/office/drawing/2014/main" id="{3B740C3E-C869-4262-95C3-19C20A3245A8}"/>
              </a:ext>
            </a:extLst>
          </p:cNvPr>
          <p:cNvSpPr/>
          <p:nvPr/>
        </p:nvSpPr>
        <p:spPr>
          <a:xfrm>
            <a:off x="68535" y="1167279"/>
            <a:ext cx="9108504" cy="5786199"/>
          </a:xfrm>
          <a:prstGeom prst="rect">
            <a:avLst/>
          </a:prstGeom>
        </p:spPr>
        <p:txBody>
          <a:bodyPr wrap="square">
            <a:spAutoFit/>
          </a:bodyPr>
          <a:lstStyle/>
          <a:p>
            <a:r>
              <a:rPr lang="fr-FR" sz="1000" dirty="0">
                <a:solidFill>
                  <a:srgbClr val="0000FF"/>
                </a:solidFill>
                <a:latin typeface="Consolas" panose="020B0609020204030204" pitchFamily="49" charset="0"/>
              </a:rPr>
              <a:t>#</a:t>
            </a:r>
            <a:r>
              <a:rPr lang="fr-FR" sz="1000" dirty="0" err="1">
                <a:solidFill>
                  <a:srgbClr val="0000FF"/>
                </a:solidFill>
                <a:latin typeface="Consolas" panose="020B0609020204030204" pitchFamily="49" charset="0"/>
              </a:rPr>
              <a:t>include</a:t>
            </a:r>
            <a:r>
              <a:rPr lang="fr-FR" sz="1000" dirty="0">
                <a:solidFill>
                  <a:prstClr val="black"/>
                </a:solidFill>
                <a:latin typeface="Consolas" panose="020B0609020204030204" pitchFamily="49" charset="0"/>
              </a:rPr>
              <a:t> </a:t>
            </a:r>
            <a:r>
              <a:rPr lang="fr-FR" sz="1000" dirty="0">
                <a:solidFill>
                  <a:srgbClr val="A31515"/>
                </a:solidFill>
                <a:latin typeface="Consolas" panose="020B0609020204030204" pitchFamily="49" charset="0"/>
              </a:rPr>
              <a:t>&lt;</a:t>
            </a:r>
            <a:r>
              <a:rPr lang="fr-FR" sz="1000" dirty="0" err="1">
                <a:solidFill>
                  <a:srgbClr val="A31515"/>
                </a:solidFill>
                <a:latin typeface="Consolas" panose="020B0609020204030204" pitchFamily="49" charset="0"/>
              </a:rPr>
              <a:t>ilsolver</a:t>
            </a:r>
            <a:r>
              <a:rPr lang="fr-FR" sz="1000" dirty="0">
                <a:solidFill>
                  <a:srgbClr val="A31515"/>
                </a:solidFill>
                <a:latin typeface="Consolas" panose="020B0609020204030204" pitchFamily="49" charset="0"/>
              </a:rPr>
              <a:t>/</a:t>
            </a:r>
            <a:r>
              <a:rPr lang="fr-FR" sz="1000" dirty="0" err="1">
                <a:solidFill>
                  <a:srgbClr val="A31515"/>
                </a:solidFill>
                <a:latin typeface="Consolas" panose="020B0609020204030204" pitchFamily="49" charset="0"/>
              </a:rPr>
              <a:t>ilosolverint.h</a:t>
            </a:r>
            <a:r>
              <a:rPr lang="fr-FR" sz="1000" dirty="0">
                <a:solidFill>
                  <a:srgbClr val="A31515"/>
                </a:solidFill>
                <a:latin typeface="Consolas" panose="020B0609020204030204" pitchFamily="49" charset="0"/>
              </a:rPr>
              <a:t>&gt;</a:t>
            </a:r>
            <a:r>
              <a:rPr lang="fr-FR" sz="1000" dirty="0">
                <a:solidFill>
                  <a:prstClr val="black"/>
                </a:solidFill>
                <a:latin typeface="Consolas" panose="020B0609020204030204" pitchFamily="49" charset="0"/>
              </a:rPr>
              <a:t> </a:t>
            </a:r>
            <a:r>
              <a:rPr lang="fr-FR" sz="1000" dirty="0">
                <a:solidFill>
                  <a:srgbClr val="008000"/>
                </a:solidFill>
                <a:latin typeface="Consolas" panose="020B0609020204030204" pitchFamily="49" charset="0"/>
              </a:rPr>
              <a:t>//</a:t>
            </a:r>
            <a:r>
              <a:rPr lang="fr-FR" sz="1000" dirty="0" err="1">
                <a:solidFill>
                  <a:srgbClr val="008000"/>
                </a:solidFill>
                <a:latin typeface="Consolas" panose="020B0609020204030204" pitchFamily="49" charset="0"/>
              </a:rPr>
              <a:t>Libairies</a:t>
            </a:r>
            <a:r>
              <a:rPr lang="fr-FR" sz="1000" dirty="0">
                <a:solidFill>
                  <a:srgbClr val="008000"/>
                </a:solidFill>
                <a:latin typeface="Consolas" panose="020B0609020204030204" pitchFamily="49" charset="0"/>
              </a:rPr>
              <a:t> ILOG</a:t>
            </a:r>
            <a:endParaRPr lang="fr-FR" sz="1000" dirty="0">
              <a:solidFill>
                <a:prstClr val="black"/>
              </a:solidFill>
              <a:latin typeface="Consolas" panose="020B0609020204030204" pitchFamily="49" charset="0"/>
            </a:endParaRPr>
          </a:p>
          <a:p>
            <a:r>
              <a:rPr lang="fr-FR" sz="1000" dirty="0">
                <a:solidFill>
                  <a:prstClr val="black"/>
                </a:solidFill>
                <a:latin typeface="Consolas" panose="020B0609020204030204" pitchFamily="49" charset="0"/>
              </a:rPr>
              <a:t>ILOSTLBEGIN</a:t>
            </a:r>
          </a:p>
          <a:p>
            <a:endParaRPr lang="fr-FR" sz="1000" dirty="0">
              <a:solidFill>
                <a:prstClr val="black"/>
              </a:solidFill>
              <a:latin typeface="Consolas" panose="020B0609020204030204" pitchFamily="49" charset="0"/>
            </a:endParaRPr>
          </a:p>
          <a:p>
            <a:r>
              <a:rPr lang="fr-FR" sz="1000" dirty="0" err="1">
                <a:solidFill>
                  <a:srgbClr val="0000FF"/>
                </a:solidFill>
                <a:latin typeface="Consolas" panose="020B0609020204030204" pitchFamily="49" charset="0"/>
              </a:rPr>
              <a:t>int</a:t>
            </a:r>
            <a:r>
              <a:rPr lang="fr-FR" sz="1000" dirty="0">
                <a:solidFill>
                  <a:prstClr val="black"/>
                </a:solidFill>
                <a:latin typeface="Consolas" panose="020B0609020204030204" pitchFamily="49" charset="0"/>
              </a:rPr>
              <a:t> main(){</a:t>
            </a:r>
          </a:p>
          <a:p>
            <a:r>
              <a:rPr lang="fr-FR" sz="1000" dirty="0" err="1">
                <a:solidFill>
                  <a:prstClr val="black"/>
                </a:solidFill>
                <a:latin typeface="Consolas" panose="020B0609020204030204" pitchFamily="49" charset="0"/>
              </a:rPr>
              <a:t>IloEnv</a:t>
            </a:r>
            <a:r>
              <a:rPr lang="fr-FR" sz="1000" dirty="0">
                <a:solidFill>
                  <a:prstClr val="black"/>
                </a:solidFill>
                <a:latin typeface="Consolas" panose="020B0609020204030204" pitchFamily="49" charset="0"/>
              </a:rPr>
              <a:t> </a:t>
            </a:r>
            <a:r>
              <a:rPr lang="fr-FR" sz="1000" dirty="0" err="1">
                <a:solidFill>
                  <a:prstClr val="black"/>
                </a:solidFill>
                <a:latin typeface="Consolas" panose="020B0609020204030204" pitchFamily="49" charset="0"/>
              </a:rPr>
              <a:t>env</a:t>
            </a:r>
            <a:r>
              <a:rPr lang="fr-FR" sz="1000" dirty="0">
                <a:solidFill>
                  <a:prstClr val="black"/>
                </a:solidFill>
                <a:latin typeface="Consolas" panose="020B0609020204030204" pitchFamily="49" charset="0"/>
              </a:rPr>
              <a:t>;                       </a:t>
            </a:r>
            <a:r>
              <a:rPr lang="fr-FR" sz="1000" dirty="0">
                <a:solidFill>
                  <a:srgbClr val="008000"/>
                </a:solidFill>
                <a:latin typeface="Consolas" panose="020B0609020204030204" pitchFamily="49" charset="0"/>
              </a:rPr>
              <a:t>//Construction de l'environnement </a:t>
            </a:r>
            <a:endParaRPr lang="fr-FR" sz="1000" dirty="0">
              <a:solidFill>
                <a:prstClr val="black"/>
              </a:solidFill>
              <a:latin typeface="Consolas" panose="020B0609020204030204" pitchFamily="49" charset="0"/>
            </a:endParaRPr>
          </a:p>
          <a:p>
            <a:r>
              <a:rPr lang="fr-FR" sz="1000" dirty="0" err="1">
                <a:solidFill>
                  <a:srgbClr val="0000FF"/>
                </a:solidFill>
                <a:latin typeface="Consolas" panose="020B0609020204030204" pitchFamily="49" charset="0"/>
              </a:rPr>
              <a:t>try</a:t>
            </a:r>
            <a:r>
              <a:rPr lang="fr-FR" sz="1000" dirty="0">
                <a:solidFill>
                  <a:prstClr val="black"/>
                </a:solidFill>
                <a:latin typeface="Consolas" panose="020B0609020204030204" pitchFamily="49" charset="0"/>
              </a:rPr>
              <a:t> {</a:t>
            </a:r>
          </a:p>
          <a:p>
            <a:r>
              <a:rPr lang="fr-FR" sz="1000" dirty="0">
                <a:solidFill>
                  <a:prstClr val="black"/>
                </a:solidFill>
                <a:latin typeface="Consolas" panose="020B0609020204030204" pitchFamily="49" charset="0"/>
              </a:rPr>
              <a:t> </a:t>
            </a:r>
            <a:r>
              <a:rPr lang="fr-FR" sz="1000" dirty="0" err="1">
                <a:solidFill>
                  <a:prstClr val="black"/>
                </a:solidFill>
                <a:latin typeface="Consolas" panose="020B0609020204030204" pitchFamily="49" charset="0"/>
              </a:rPr>
              <a:t>IloModel</a:t>
            </a:r>
            <a:r>
              <a:rPr lang="fr-FR" sz="1000" dirty="0">
                <a:solidFill>
                  <a:prstClr val="black"/>
                </a:solidFill>
                <a:latin typeface="Consolas" panose="020B0609020204030204" pitchFamily="49" charset="0"/>
              </a:rPr>
              <a:t> </a:t>
            </a:r>
            <a:r>
              <a:rPr lang="fr-FR" sz="1000" dirty="0" err="1">
                <a:solidFill>
                  <a:prstClr val="black"/>
                </a:solidFill>
                <a:latin typeface="Consolas" panose="020B0609020204030204" pitchFamily="49" charset="0"/>
              </a:rPr>
              <a:t>mod</a:t>
            </a:r>
            <a:r>
              <a:rPr lang="fr-FR" sz="1000" dirty="0">
                <a:solidFill>
                  <a:prstClr val="black"/>
                </a:solidFill>
                <a:latin typeface="Consolas" panose="020B0609020204030204" pitchFamily="49" charset="0"/>
              </a:rPr>
              <a:t>(</a:t>
            </a:r>
            <a:r>
              <a:rPr lang="fr-FR" sz="1000" dirty="0" err="1">
                <a:solidFill>
                  <a:prstClr val="black"/>
                </a:solidFill>
                <a:latin typeface="Consolas" panose="020B0609020204030204" pitchFamily="49" charset="0"/>
              </a:rPr>
              <a:t>env</a:t>
            </a:r>
            <a:r>
              <a:rPr lang="fr-FR" sz="1000" dirty="0">
                <a:solidFill>
                  <a:prstClr val="black"/>
                </a:solidFill>
                <a:latin typeface="Consolas" panose="020B0609020204030204" pitchFamily="49" charset="0"/>
              </a:rPr>
              <a:t>);               </a:t>
            </a:r>
            <a:r>
              <a:rPr lang="fr-FR" sz="1000" dirty="0">
                <a:solidFill>
                  <a:srgbClr val="008000"/>
                </a:solidFill>
                <a:latin typeface="Consolas" panose="020B0609020204030204" pitchFamily="49" charset="0"/>
              </a:rPr>
              <a:t>//Création d'un modèle </a:t>
            </a:r>
          </a:p>
          <a:p>
            <a:endParaRPr lang="fr-FR" sz="1000" dirty="0">
              <a:solidFill>
                <a:prstClr val="black"/>
              </a:solidFill>
              <a:latin typeface="Consolas" panose="020B0609020204030204" pitchFamily="49" charset="0"/>
            </a:endParaRPr>
          </a:p>
          <a:p>
            <a:r>
              <a:rPr lang="fr-FR" sz="1000" dirty="0" err="1">
                <a:solidFill>
                  <a:prstClr val="black"/>
                </a:solidFill>
                <a:latin typeface="Consolas" panose="020B0609020204030204" pitchFamily="49" charset="0"/>
              </a:rPr>
              <a:t>IloIntVar</a:t>
            </a:r>
            <a:r>
              <a:rPr lang="fr-FR" sz="1000" dirty="0">
                <a:solidFill>
                  <a:prstClr val="black"/>
                </a:solidFill>
                <a:latin typeface="Consolas" panose="020B0609020204030204" pitchFamily="49" charset="0"/>
              </a:rPr>
              <a:t> x(</a:t>
            </a:r>
            <a:r>
              <a:rPr lang="fr-FR" sz="1000" dirty="0" err="1">
                <a:solidFill>
                  <a:prstClr val="black"/>
                </a:solidFill>
                <a:latin typeface="Consolas" panose="020B0609020204030204" pitchFamily="49" charset="0"/>
              </a:rPr>
              <a:t>env</a:t>
            </a:r>
            <a:r>
              <a:rPr lang="fr-FR" sz="1000" dirty="0">
                <a:solidFill>
                  <a:prstClr val="black"/>
                </a:solidFill>
                <a:latin typeface="Consolas" panose="020B0609020204030204" pitchFamily="49" charset="0"/>
              </a:rPr>
              <a:t>, 5, 12);</a:t>
            </a:r>
          </a:p>
          <a:p>
            <a:r>
              <a:rPr lang="fr-FR" sz="1000" dirty="0" err="1">
                <a:solidFill>
                  <a:prstClr val="black"/>
                </a:solidFill>
                <a:latin typeface="Consolas" panose="020B0609020204030204" pitchFamily="49" charset="0"/>
              </a:rPr>
              <a:t>IloIntVar</a:t>
            </a:r>
            <a:r>
              <a:rPr lang="fr-FR" sz="1000" dirty="0">
                <a:solidFill>
                  <a:prstClr val="black"/>
                </a:solidFill>
                <a:latin typeface="Consolas" panose="020B0609020204030204" pitchFamily="49" charset="0"/>
              </a:rPr>
              <a:t> y(</a:t>
            </a:r>
            <a:r>
              <a:rPr lang="fr-FR" sz="1000" dirty="0" err="1">
                <a:solidFill>
                  <a:prstClr val="black"/>
                </a:solidFill>
                <a:latin typeface="Consolas" panose="020B0609020204030204" pitchFamily="49" charset="0"/>
              </a:rPr>
              <a:t>env</a:t>
            </a:r>
            <a:r>
              <a:rPr lang="fr-FR" sz="1000" dirty="0">
                <a:solidFill>
                  <a:prstClr val="black"/>
                </a:solidFill>
                <a:latin typeface="Consolas" panose="020B0609020204030204" pitchFamily="49" charset="0"/>
              </a:rPr>
              <a:t>, 2, 17);</a:t>
            </a:r>
          </a:p>
          <a:p>
            <a:r>
              <a:rPr lang="fr-FR" sz="1000" dirty="0">
                <a:solidFill>
                  <a:prstClr val="black"/>
                </a:solidFill>
                <a:latin typeface="Consolas" panose="020B0609020204030204" pitchFamily="49" charset="0"/>
              </a:rPr>
              <a:t> </a:t>
            </a:r>
            <a:r>
              <a:rPr lang="fr-FR" sz="1000" dirty="0">
                <a:solidFill>
                  <a:srgbClr val="008000"/>
                </a:solidFill>
                <a:latin typeface="Consolas" panose="020B0609020204030204" pitchFamily="49" charset="0"/>
              </a:rPr>
              <a:t>//Définition des paramètres et constantes du système</a:t>
            </a:r>
            <a:endParaRPr lang="fr-FR" sz="1000" dirty="0">
              <a:solidFill>
                <a:prstClr val="black"/>
              </a:solidFill>
              <a:latin typeface="Consolas" panose="020B0609020204030204" pitchFamily="49" charset="0"/>
            </a:endParaRPr>
          </a:p>
          <a:p>
            <a:r>
              <a:rPr lang="fi-FI" sz="1000" dirty="0">
                <a:solidFill>
                  <a:prstClr val="black"/>
                </a:solidFill>
                <a:latin typeface="Consolas" panose="020B0609020204030204" pitchFamily="49" charset="0"/>
              </a:rPr>
              <a:t> IloIntVarArray vars(env, 2, x, y);</a:t>
            </a:r>
          </a:p>
          <a:p>
            <a:endParaRPr lang="fr-FR" sz="1000" dirty="0">
              <a:solidFill>
                <a:prstClr val="black"/>
              </a:solidFill>
              <a:latin typeface="Consolas" panose="020B0609020204030204" pitchFamily="49" charset="0"/>
            </a:endParaRPr>
          </a:p>
          <a:p>
            <a:r>
              <a:rPr lang="fr-FR" sz="1000" dirty="0">
                <a:solidFill>
                  <a:srgbClr val="008000"/>
                </a:solidFill>
                <a:latin typeface="Consolas" panose="020B0609020204030204" pitchFamily="49" charset="0"/>
              </a:rPr>
              <a:t>// Expression des contraintes</a:t>
            </a:r>
            <a:endParaRPr lang="fr-FR" sz="1000" dirty="0">
              <a:solidFill>
                <a:prstClr val="black"/>
              </a:solidFill>
              <a:latin typeface="Consolas" panose="020B0609020204030204" pitchFamily="49" charset="0"/>
            </a:endParaRPr>
          </a:p>
          <a:p>
            <a:r>
              <a:rPr lang="fr-FR" sz="1000" dirty="0" err="1">
                <a:solidFill>
                  <a:prstClr val="black"/>
                </a:solidFill>
                <a:latin typeface="Consolas" panose="020B0609020204030204" pitchFamily="49" charset="0"/>
              </a:rPr>
              <a:t>mod.add</a:t>
            </a:r>
            <a:r>
              <a:rPr lang="fr-FR" sz="1000" dirty="0">
                <a:solidFill>
                  <a:prstClr val="black"/>
                </a:solidFill>
                <a:latin typeface="Consolas" panose="020B0609020204030204" pitchFamily="49" charset="0"/>
              </a:rPr>
              <a:t>(vars[0] + vars[1] == 17);</a:t>
            </a:r>
          </a:p>
          <a:p>
            <a:r>
              <a:rPr lang="fr-FR" sz="1000" dirty="0" err="1">
                <a:solidFill>
                  <a:prstClr val="black"/>
                </a:solidFill>
                <a:latin typeface="Consolas" panose="020B0609020204030204" pitchFamily="49" charset="0"/>
              </a:rPr>
              <a:t>mod.add</a:t>
            </a:r>
            <a:r>
              <a:rPr lang="fr-FR" sz="1000" dirty="0">
                <a:solidFill>
                  <a:prstClr val="black"/>
                </a:solidFill>
                <a:latin typeface="Consolas" panose="020B0609020204030204" pitchFamily="49" charset="0"/>
              </a:rPr>
              <a:t>(vars[0] - vars[1]  == 5);</a:t>
            </a:r>
          </a:p>
          <a:p>
            <a:endParaRPr lang="fr-FR" sz="1000" dirty="0">
              <a:solidFill>
                <a:prstClr val="black"/>
              </a:solidFill>
              <a:latin typeface="Consolas" panose="020B0609020204030204" pitchFamily="49" charset="0"/>
            </a:endParaRPr>
          </a:p>
          <a:p>
            <a:r>
              <a:rPr lang="fr-FR" sz="1000" dirty="0">
                <a:solidFill>
                  <a:srgbClr val="008000"/>
                </a:solidFill>
                <a:latin typeface="Consolas" panose="020B0609020204030204" pitchFamily="49" charset="0"/>
              </a:rPr>
              <a:t>//résolution </a:t>
            </a:r>
            <a:endParaRPr lang="fr-FR" sz="1000" dirty="0">
              <a:solidFill>
                <a:prstClr val="black"/>
              </a:solidFill>
              <a:latin typeface="Consolas" panose="020B0609020204030204" pitchFamily="49" charset="0"/>
            </a:endParaRPr>
          </a:p>
          <a:p>
            <a:r>
              <a:rPr lang="fr-FR" sz="1000" dirty="0" err="1">
                <a:solidFill>
                  <a:prstClr val="black"/>
                </a:solidFill>
                <a:latin typeface="Consolas" panose="020B0609020204030204" pitchFamily="49" charset="0"/>
              </a:rPr>
              <a:t>IloSolver</a:t>
            </a:r>
            <a:r>
              <a:rPr lang="fr-FR" sz="1000" dirty="0">
                <a:solidFill>
                  <a:prstClr val="black"/>
                </a:solidFill>
                <a:latin typeface="Consolas" panose="020B0609020204030204" pitchFamily="49" charset="0"/>
              </a:rPr>
              <a:t> solver(</a:t>
            </a:r>
            <a:r>
              <a:rPr lang="fr-FR" sz="1000" dirty="0" err="1">
                <a:solidFill>
                  <a:prstClr val="black"/>
                </a:solidFill>
                <a:latin typeface="Consolas" panose="020B0609020204030204" pitchFamily="49" charset="0"/>
              </a:rPr>
              <a:t>mod</a:t>
            </a:r>
            <a:r>
              <a:rPr lang="fr-FR" sz="1000" dirty="0">
                <a:solidFill>
                  <a:prstClr val="black"/>
                </a:solidFill>
                <a:latin typeface="Consolas" panose="020B0609020204030204" pitchFamily="49" charset="0"/>
              </a:rPr>
              <a:t>);</a:t>
            </a:r>
          </a:p>
          <a:p>
            <a:r>
              <a:rPr lang="fr-FR" sz="1000" dirty="0">
                <a:solidFill>
                  <a:prstClr val="black"/>
                </a:solidFill>
                <a:latin typeface="Consolas" panose="020B0609020204030204" pitchFamily="49" charset="0"/>
              </a:rPr>
              <a:t>cout &lt;&lt; </a:t>
            </a:r>
            <a:r>
              <a:rPr lang="fr-FR" sz="1000" dirty="0">
                <a:solidFill>
                  <a:srgbClr val="A31515"/>
                </a:solidFill>
                <a:latin typeface="Consolas" panose="020B0609020204030204" pitchFamily="49" charset="0"/>
              </a:rPr>
              <a:t>"Propagation... "</a:t>
            </a:r>
            <a:r>
              <a:rPr lang="fr-FR" sz="1000" dirty="0">
                <a:solidFill>
                  <a:prstClr val="black"/>
                </a:solidFill>
                <a:latin typeface="Consolas" panose="020B0609020204030204" pitchFamily="49" charset="0"/>
              </a:rPr>
              <a:t>&lt;&lt; </a:t>
            </a:r>
            <a:r>
              <a:rPr lang="fr-FR" sz="1000" dirty="0" err="1">
                <a:solidFill>
                  <a:prstClr val="black"/>
                </a:solidFill>
                <a:latin typeface="Consolas" panose="020B0609020204030204" pitchFamily="49" charset="0"/>
              </a:rPr>
              <a:t>solver.propagate</a:t>
            </a:r>
            <a:r>
              <a:rPr lang="fr-FR" sz="1000" dirty="0">
                <a:solidFill>
                  <a:prstClr val="black"/>
                </a:solidFill>
                <a:latin typeface="Consolas" panose="020B0609020204030204" pitchFamily="49" charset="0"/>
              </a:rPr>
              <a:t>() &lt;&lt; </a:t>
            </a:r>
            <a:r>
              <a:rPr lang="fr-FR" sz="1000" dirty="0" err="1">
                <a:solidFill>
                  <a:prstClr val="black"/>
                </a:solidFill>
                <a:latin typeface="Consolas" panose="020B0609020204030204" pitchFamily="49" charset="0"/>
              </a:rPr>
              <a:t>endl</a:t>
            </a:r>
            <a:r>
              <a:rPr lang="fr-FR" sz="1000" dirty="0">
                <a:solidFill>
                  <a:prstClr val="black"/>
                </a:solidFill>
                <a:latin typeface="Consolas" panose="020B0609020204030204" pitchFamily="49" charset="0"/>
              </a:rPr>
              <a:t>;</a:t>
            </a:r>
          </a:p>
          <a:p>
            <a:r>
              <a:rPr lang="fr-FR" sz="1000" dirty="0">
                <a:solidFill>
                  <a:srgbClr val="008000"/>
                </a:solidFill>
                <a:latin typeface="Consolas" panose="020B0609020204030204" pitchFamily="49" charset="0"/>
              </a:rPr>
              <a:t>//</a:t>
            </a:r>
            <a:endParaRPr lang="fr-FR" sz="1000" dirty="0">
              <a:solidFill>
                <a:prstClr val="black"/>
              </a:solidFill>
              <a:latin typeface="Consolas" panose="020B0609020204030204" pitchFamily="49" charset="0"/>
            </a:endParaRPr>
          </a:p>
          <a:p>
            <a:r>
              <a:rPr lang="fr-FR" sz="1000" dirty="0">
                <a:solidFill>
                  <a:srgbClr val="0000FF"/>
                </a:solidFill>
                <a:latin typeface="Consolas" panose="020B0609020204030204" pitchFamily="49" charset="0"/>
              </a:rPr>
              <a:t>if</a:t>
            </a:r>
            <a:r>
              <a:rPr lang="fr-FR" sz="1000" dirty="0">
                <a:solidFill>
                  <a:prstClr val="black"/>
                </a:solidFill>
                <a:latin typeface="Consolas" panose="020B0609020204030204" pitchFamily="49" charset="0"/>
              </a:rPr>
              <a:t> (</a:t>
            </a:r>
            <a:r>
              <a:rPr lang="fr-FR" sz="1000" dirty="0" err="1">
                <a:solidFill>
                  <a:prstClr val="black"/>
                </a:solidFill>
                <a:latin typeface="Consolas" panose="020B0609020204030204" pitchFamily="49" charset="0"/>
              </a:rPr>
              <a:t>solver.solve</a:t>
            </a:r>
            <a:r>
              <a:rPr lang="fr-FR" sz="1000" dirty="0">
                <a:solidFill>
                  <a:prstClr val="black"/>
                </a:solidFill>
                <a:latin typeface="Consolas" panose="020B0609020204030204" pitchFamily="49" charset="0"/>
              </a:rPr>
              <a:t>())</a:t>
            </a:r>
          </a:p>
          <a:p>
            <a:r>
              <a:rPr lang="fr-FR" sz="1000" dirty="0">
                <a:solidFill>
                  <a:prstClr val="black"/>
                </a:solidFill>
                <a:latin typeface="Consolas" panose="020B0609020204030204" pitchFamily="49" charset="0"/>
              </a:rPr>
              <a:t>{</a:t>
            </a:r>
          </a:p>
          <a:p>
            <a:r>
              <a:rPr lang="fr-FR" sz="1000" dirty="0" err="1">
                <a:solidFill>
                  <a:prstClr val="black"/>
                </a:solidFill>
                <a:latin typeface="Consolas" panose="020B0609020204030204" pitchFamily="49" charset="0"/>
              </a:rPr>
              <a:t>solver.out</a:t>
            </a:r>
            <a:r>
              <a:rPr lang="fr-FR" sz="1000" dirty="0">
                <a:solidFill>
                  <a:prstClr val="black"/>
                </a:solidFill>
                <a:latin typeface="Consolas" panose="020B0609020204030204" pitchFamily="49" charset="0"/>
              </a:rPr>
              <a:t>()&lt;&lt;</a:t>
            </a:r>
            <a:r>
              <a:rPr lang="fr-FR" sz="1000" dirty="0">
                <a:solidFill>
                  <a:srgbClr val="A31515"/>
                </a:solidFill>
                <a:latin typeface="Consolas" panose="020B0609020204030204" pitchFamily="49" charset="0"/>
              </a:rPr>
              <a:t>" vars[0] ="</a:t>
            </a:r>
            <a:r>
              <a:rPr lang="fr-FR" sz="1000" dirty="0">
                <a:solidFill>
                  <a:prstClr val="black"/>
                </a:solidFill>
                <a:latin typeface="Consolas" panose="020B0609020204030204" pitchFamily="49" charset="0"/>
              </a:rPr>
              <a:t>&lt;&lt;</a:t>
            </a:r>
            <a:r>
              <a:rPr lang="fr-FR" sz="1000" dirty="0" err="1">
                <a:solidFill>
                  <a:prstClr val="black"/>
                </a:solidFill>
                <a:latin typeface="Consolas" panose="020B0609020204030204" pitchFamily="49" charset="0"/>
              </a:rPr>
              <a:t>solver.getValue</a:t>
            </a:r>
            <a:r>
              <a:rPr lang="fr-FR" sz="1000" dirty="0">
                <a:solidFill>
                  <a:prstClr val="black"/>
                </a:solidFill>
                <a:latin typeface="Consolas" panose="020B0609020204030204" pitchFamily="49" charset="0"/>
              </a:rPr>
              <a:t>(vars[0])&lt;&lt;</a:t>
            </a:r>
            <a:r>
              <a:rPr lang="fr-FR" sz="1000" dirty="0" err="1">
                <a:solidFill>
                  <a:prstClr val="black"/>
                </a:solidFill>
                <a:latin typeface="Consolas" panose="020B0609020204030204" pitchFamily="49" charset="0"/>
              </a:rPr>
              <a:t>endl</a:t>
            </a:r>
            <a:r>
              <a:rPr lang="fr-FR" sz="1000" dirty="0">
                <a:solidFill>
                  <a:prstClr val="black"/>
                </a:solidFill>
                <a:latin typeface="Consolas" panose="020B0609020204030204" pitchFamily="49" charset="0"/>
              </a:rPr>
              <a:t>; </a:t>
            </a:r>
            <a:r>
              <a:rPr lang="fr-FR" sz="1000" dirty="0">
                <a:solidFill>
                  <a:srgbClr val="008000"/>
                </a:solidFill>
                <a:latin typeface="Consolas" panose="020B0609020204030204" pitchFamily="49" charset="0"/>
              </a:rPr>
              <a:t>//Affichage des résultats </a:t>
            </a:r>
            <a:endParaRPr lang="fr-FR" sz="1000" dirty="0">
              <a:solidFill>
                <a:prstClr val="black"/>
              </a:solidFill>
              <a:latin typeface="Consolas" panose="020B0609020204030204" pitchFamily="49" charset="0"/>
            </a:endParaRPr>
          </a:p>
          <a:p>
            <a:r>
              <a:rPr lang="fr-FR" sz="1000" dirty="0" err="1">
                <a:solidFill>
                  <a:prstClr val="black"/>
                </a:solidFill>
                <a:latin typeface="Consolas" panose="020B0609020204030204" pitchFamily="49" charset="0"/>
              </a:rPr>
              <a:t>solver.out</a:t>
            </a:r>
            <a:r>
              <a:rPr lang="fr-FR" sz="1000" dirty="0">
                <a:solidFill>
                  <a:prstClr val="black"/>
                </a:solidFill>
                <a:latin typeface="Consolas" panose="020B0609020204030204" pitchFamily="49" charset="0"/>
              </a:rPr>
              <a:t>()&lt;&lt;</a:t>
            </a:r>
            <a:r>
              <a:rPr lang="fr-FR" sz="1000" dirty="0">
                <a:solidFill>
                  <a:srgbClr val="A31515"/>
                </a:solidFill>
                <a:latin typeface="Consolas" panose="020B0609020204030204" pitchFamily="49" charset="0"/>
              </a:rPr>
              <a:t>" vars[1] ="</a:t>
            </a:r>
            <a:r>
              <a:rPr lang="fr-FR" sz="1000" dirty="0">
                <a:solidFill>
                  <a:prstClr val="black"/>
                </a:solidFill>
                <a:latin typeface="Consolas" panose="020B0609020204030204" pitchFamily="49" charset="0"/>
              </a:rPr>
              <a:t>&lt;&lt;</a:t>
            </a:r>
            <a:r>
              <a:rPr lang="fr-FR" sz="1000" dirty="0" err="1">
                <a:solidFill>
                  <a:prstClr val="black"/>
                </a:solidFill>
                <a:latin typeface="Consolas" panose="020B0609020204030204" pitchFamily="49" charset="0"/>
              </a:rPr>
              <a:t>solver.getValue</a:t>
            </a:r>
            <a:r>
              <a:rPr lang="fr-FR" sz="1000" dirty="0">
                <a:solidFill>
                  <a:prstClr val="black"/>
                </a:solidFill>
                <a:latin typeface="Consolas" panose="020B0609020204030204" pitchFamily="49" charset="0"/>
              </a:rPr>
              <a:t>(vars[1])&lt;&lt;</a:t>
            </a:r>
            <a:r>
              <a:rPr lang="fr-FR" sz="1000" dirty="0" err="1">
                <a:solidFill>
                  <a:prstClr val="black"/>
                </a:solidFill>
                <a:latin typeface="Consolas" panose="020B0609020204030204" pitchFamily="49" charset="0"/>
              </a:rPr>
              <a:t>endl</a:t>
            </a:r>
            <a:r>
              <a:rPr lang="fr-FR" sz="1000" dirty="0">
                <a:solidFill>
                  <a:prstClr val="black"/>
                </a:solidFill>
                <a:latin typeface="Consolas" panose="020B0609020204030204" pitchFamily="49" charset="0"/>
              </a:rPr>
              <a:t>;</a:t>
            </a:r>
          </a:p>
          <a:p>
            <a:r>
              <a:rPr lang="fr-FR" sz="1000" dirty="0">
                <a:solidFill>
                  <a:prstClr val="black"/>
                </a:solidFill>
                <a:latin typeface="Consolas" panose="020B0609020204030204" pitchFamily="49" charset="0"/>
              </a:rPr>
              <a:t>}</a:t>
            </a:r>
          </a:p>
          <a:p>
            <a:r>
              <a:rPr lang="fr-FR" sz="1000" dirty="0" err="1">
                <a:solidFill>
                  <a:prstClr val="black"/>
                </a:solidFill>
                <a:latin typeface="Consolas" panose="020B0609020204030204" pitchFamily="49" charset="0"/>
              </a:rPr>
              <a:t>solver.printInformation</a:t>
            </a:r>
            <a:r>
              <a:rPr lang="fr-FR" sz="1000" dirty="0">
                <a:solidFill>
                  <a:prstClr val="black"/>
                </a:solidFill>
                <a:latin typeface="Consolas" panose="020B0609020204030204" pitchFamily="49" charset="0"/>
              </a:rPr>
              <a:t>(); </a:t>
            </a:r>
            <a:r>
              <a:rPr lang="fr-FR" sz="1000" dirty="0">
                <a:solidFill>
                  <a:srgbClr val="008000"/>
                </a:solidFill>
                <a:latin typeface="Consolas" panose="020B0609020204030204" pitchFamily="49" charset="0"/>
              </a:rPr>
              <a:t>//Affichage des informations sur la solution</a:t>
            </a:r>
            <a:endParaRPr lang="fr-FR" sz="1000" dirty="0">
              <a:solidFill>
                <a:prstClr val="black"/>
              </a:solidFill>
              <a:latin typeface="Consolas" panose="020B0609020204030204" pitchFamily="49" charset="0"/>
            </a:endParaRPr>
          </a:p>
          <a:p>
            <a:endParaRPr lang="fr-FR" sz="1000" dirty="0">
              <a:solidFill>
                <a:prstClr val="black"/>
              </a:solidFill>
              <a:latin typeface="Consolas" panose="020B0609020204030204" pitchFamily="49" charset="0"/>
            </a:endParaRPr>
          </a:p>
          <a:p>
            <a:r>
              <a:rPr lang="fr-FR" sz="1000" dirty="0">
                <a:solidFill>
                  <a:prstClr val="black"/>
                </a:solidFill>
                <a:latin typeface="Consolas" panose="020B0609020204030204" pitchFamily="49" charset="0"/>
              </a:rPr>
              <a:t>}</a:t>
            </a:r>
          </a:p>
          <a:p>
            <a:r>
              <a:rPr lang="fr-FR" sz="1000" dirty="0">
                <a:solidFill>
                  <a:srgbClr val="0000FF"/>
                </a:solidFill>
                <a:latin typeface="Consolas" panose="020B0609020204030204" pitchFamily="49" charset="0"/>
              </a:rPr>
              <a:t>catch</a:t>
            </a:r>
            <a:r>
              <a:rPr lang="fr-FR" sz="1000" dirty="0">
                <a:solidFill>
                  <a:prstClr val="black"/>
                </a:solidFill>
                <a:latin typeface="Consolas" panose="020B0609020204030204" pitchFamily="49" charset="0"/>
              </a:rPr>
              <a:t> (</a:t>
            </a:r>
            <a:r>
              <a:rPr lang="fr-FR" sz="1000" dirty="0" err="1">
                <a:solidFill>
                  <a:prstClr val="black"/>
                </a:solidFill>
                <a:latin typeface="Consolas" panose="020B0609020204030204" pitchFamily="49" charset="0"/>
              </a:rPr>
              <a:t>IloException</a:t>
            </a:r>
            <a:r>
              <a:rPr lang="fr-FR" sz="1000" dirty="0">
                <a:solidFill>
                  <a:prstClr val="black"/>
                </a:solidFill>
                <a:latin typeface="Consolas" panose="020B0609020204030204" pitchFamily="49" charset="0"/>
              </a:rPr>
              <a:t>&amp; ex) {</a:t>
            </a:r>
          </a:p>
          <a:p>
            <a:r>
              <a:rPr lang="fr-FR" sz="1000" dirty="0">
                <a:solidFill>
                  <a:prstClr val="black"/>
                </a:solidFill>
                <a:latin typeface="Consolas" panose="020B0609020204030204" pitchFamily="49" charset="0"/>
              </a:rPr>
              <a:t>cout &lt;&lt; </a:t>
            </a:r>
            <a:r>
              <a:rPr lang="fr-FR" sz="1000" dirty="0">
                <a:solidFill>
                  <a:srgbClr val="A31515"/>
                </a:solidFill>
                <a:latin typeface="Consolas" panose="020B0609020204030204" pitchFamily="49" charset="0"/>
              </a:rPr>
              <a:t>"</a:t>
            </a:r>
            <a:r>
              <a:rPr lang="fr-FR" sz="1000" dirty="0" err="1">
                <a:solidFill>
                  <a:srgbClr val="A31515"/>
                </a:solidFill>
                <a:latin typeface="Consolas" panose="020B0609020204030204" pitchFamily="49" charset="0"/>
              </a:rPr>
              <a:t>Error</a:t>
            </a:r>
            <a:r>
              <a:rPr lang="fr-FR" sz="1000" dirty="0">
                <a:solidFill>
                  <a:srgbClr val="A31515"/>
                </a:solidFill>
                <a:latin typeface="Consolas" panose="020B0609020204030204" pitchFamily="49" charset="0"/>
              </a:rPr>
              <a:t>: "</a:t>
            </a:r>
            <a:r>
              <a:rPr lang="fr-FR" sz="1000" dirty="0">
                <a:solidFill>
                  <a:prstClr val="black"/>
                </a:solidFill>
                <a:latin typeface="Consolas" panose="020B0609020204030204" pitchFamily="49" charset="0"/>
              </a:rPr>
              <a:t> &lt;&lt; ex &lt;&lt; </a:t>
            </a:r>
            <a:r>
              <a:rPr lang="fr-FR" sz="1000" dirty="0" err="1">
                <a:solidFill>
                  <a:prstClr val="black"/>
                </a:solidFill>
                <a:latin typeface="Consolas" panose="020B0609020204030204" pitchFamily="49" charset="0"/>
              </a:rPr>
              <a:t>endl</a:t>
            </a:r>
            <a:r>
              <a:rPr lang="fr-FR" sz="1000" dirty="0">
                <a:solidFill>
                  <a:prstClr val="black"/>
                </a:solidFill>
                <a:latin typeface="Consolas" panose="020B0609020204030204" pitchFamily="49" charset="0"/>
              </a:rPr>
              <a:t>;</a:t>
            </a:r>
          </a:p>
          <a:p>
            <a:r>
              <a:rPr lang="fr-FR" sz="1000" dirty="0">
                <a:solidFill>
                  <a:prstClr val="black"/>
                </a:solidFill>
                <a:latin typeface="Consolas" panose="020B0609020204030204" pitchFamily="49" charset="0"/>
              </a:rPr>
              <a:t>}</a:t>
            </a:r>
          </a:p>
          <a:p>
            <a:endParaRPr lang="fr-FR" sz="1000" dirty="0">
              <a:solidFill>
                <a:prstClr val="black"/>
              </a:solidFill>
              <a:latin typeface="Consolas" panose="020B0609020204030204" pitchFamily="49" charset="0"/>
            </a:endParaRPr>
          </a:p>
          <a:p>
            <a:r>
              <a:rPr lang="fr-FR" sz="1000" dirty="0" err="1">
                <a:solidFill>
                  <a:prstClr val="black"/>
                </a:solidFill>
                <a:latin typeface="Consolas" panose="020B0609020204030204" pitchFamily="49" charset="0"/>
              </a:rPr>
              <a:t>env.end</a:t>
            </a:r>
            <a:r>
              <a:rPr lang="fr-FR" sz="1000" dirty="0">
                <a:solidFill>
                  <a:prstClr val="black"/>
                </a:solidFill>
                <a:latin typeface="Consolas" panose="020B0609020204030204" pitchFamily="49" charset="0"/>
              </a:rPr>
              <a:t>();</a:t>
            </a:r>
            <a:r>
              <a:rPr lang="fr-FR" sz="1000" dirty="0">
                <a:solidFill>
                  <a:srgbClr val="008000"/>
                </a:solidFill>
                <a:latin typeface="Consolas" panose="020B0609020204030204" pitchFamily="49" charset="0"/>
              </a:rPr>
              <a:t>//Destruction de l'environnement</a:t>
            </a:r>
            <a:endParaRPr lang="fr-FR" sz="1000" dirty="0">
              <a:solidFill>
                <a:prstClr val="black"/>
              </a:solidFill>
              <a:latin typeface="Consolas" panose="020B0609020204030204" pitchFamily="49" charset="0"/>
            </a:endParaRPr>
          </a:p>
          <a:p>
            <a:r>
              <a:rPr lang="fr-FR" sz="1000" dirty="0" err="1">
                <a:solidFill>
                  <a:prstClr val="black"/>
                </a:solidFill>
                <a:latin typeface="Consolas" panose="020B0609020204030204" pitchFamily="49" charset="0"/>
              </a:rPr>
              <a:t>getchar</a:t>
            </a:r>
            <a:r>
              <a:rPr lang="fr-FR" sz="1000" dirty="0">
                <a:solidFill>
                  <a:prstClr val="black"/>
                </a:solidFill>
                <a:latin typeface="Consolas" panose="020B0609020204030204" pitchFamily="49" charset="0"/>
              </a:rPr>
              <a:t>();</a:t>
            </a:r>
            <a:r>
              <a:rPr lang="fr-FR" sz="1000" dirty="0">
                <a:solidFill>
                  <a:srgbClr val="008000"/>
                </a:solidFill>
                <a:latin typeface="Consolas" panose="020B0609020204030204" pitchFamily="49" charset="0"/>
              </a:rPr>
              <a:t>//</a:t>
            </a:r>
            <a:endParaRPr lang="fr-FR" sz="1000" dirty="0">
              <a:solidFill>
                <a:prstClr val="black"/>
              </a:solidFill>
              <a:latin typeface="Consolas" panose="020B0609020204030204" pitchFamily="49" charset="0"/>
            </a:endParaRPr>
          </a:p>
          <a:p>
            <a:r>
              <a:rPr lang="fr-FR" sz="1000" dirty="0">
                <a:solidFill>
                  <a:srgbClr val="0000FF"/>
                </a:solidFill>
                <a:latin typeface="Consolas" panose="020B0609020204030204" pitchFamily="49" charset="0"/>
              </a:rPr>
              <a:t>return</a:t>
            </a:r>
            <a:r>
              <a:rPr lang="fr-FR" sz="1000" dirty="0">
                <a:solidFill>
                  <a:prstClr val="black"/>
                </a:solidFill>
                <a:latin typeface="Consolas" panose="020B0609020204030204" pitchFamily="49" charset="0"/>
              </a:rPr>
              <a:t> 0;</a:t>
            </a:r>
          </a:p>
          <a:p>
            <a:r>
              <a:rPr lang="fr-FR" sz="1000" dirty="0">
                <a:solidFill>
                  <a:prstClr val="black"/>
                </a:solidFill>
                <a:latin typeface="Consolas" panose="020B0609020204030204" pitchFamily="49" charset="0"/>
              </a:rPr>
              <a:t>}</a:t>
            </a:r>
          </a:p>
        </p:txBody>
      </p:sp>
    </p:spTree>
    <p:extLst>
      <p:ext uri="{BB962C8B-B14F-4D97-AF65-F5344CB8AC3E}">
        <p14:creationId xmlns:p14="http://schemas.microsoft.com/office/powerpoint/2010/main" val="51116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101724" y="461665"/>
            <a:ext cx="6270476" cy="400110"/>
          </a:xfrm>
          <a:prstGeom prst="rect">
            <a:avLst/>
          </a:prstGeom>
        </p:spPr>
        <p:txBody>
          <a:bodyPr wrap="square">
            <a:spAutoFit/>
          </a:bodyPr>
          <a:lstStyle/>
          <a:p>
            <a:r>
              <a:rPr lang="fr-FR" sz="2000" b="1" dirty="0">
                <a:solidFill>
                  <a:schemeClr val="tx2">
                    <a:lumMod val="60000"/>
                    <a:lumOff val="40000"/>
                  </a:schemeClr>
                </a:solidFill>
              </a:rPr>
              <a:t>Utilisation d’expressions</a:t>
            </a:r>
          </a:p>
        </p:txBody>
      </p:sp>
      <p:sp>
        <p:nvSpPr>
          <p:cNvPr id="42" name="Rectangle 41"/>
          <p:cNvSpPr/>
          <p:nvPr/>
        </p:nvSpPr>
        <p:spPr>
          <a:xfrm>
            <a:off x="971600" y="1916688"/>
            <a:ext cx="6552728" cy="2585323"/>
          </a:xfrm>
          <a:prstGeom prst="rect">
            <a:avLst/>
          </a:prstGeom>
        </p:spPr>
        <p:txBody>
          <a:bodyPr wrap="square">
            <a:spAutoFit/>
          </a:bodyPr>
          <a:lstStyle/>
          <a:p>
            <a:endParaRPr lang="fr-FR" dirty="0"/>
          </a:p>
          <a:p>
            <a:endParaRPr lang="fr-FR" dirty="0"/>
          </a:p>
          <a:p>
            <a:pPr>
              <a:buFont typeface="Wingdings" pitchFamily="2" charset="2"/>
              <a:buNone/>
            </a:pPr>
            <a:r>
              <a:rPr lang="fr-FR" altLang="fr-FR" dirty="0" err="1"/>
              <a:t>IloNumVarArray</a:t>
            </a:r>
            <a:r>
              <a:rPr lang="fr-FR" altLang="fr-FR" dirty="0"/>
              <a:t> x (</a:t>
            </a:r>
            <a:r>
              <a:rPr lang="fr-FR" altLang="fr-FR" dirty="0" err="1"/>
              <a:t>env</a:t>
            </a:r>
            <a:r>
              <a:rPr lang="fr-FR" altLang="fr-FR" dirty="0"/>
              <a:t>, N+1) ;</a:t>
            </a:r>
          </a:p>
          <a:p>
            <a:pPr>
              <a:buFont typeface="Wingdings" pitchFamily="2" charset="2"/>
              <a:buNone/>
            </a:pPr>
            <a:r>
              <a:rPr lang="fr-FR" altLang="fr-FR" b="1" noProof="1">
                <a:solidFill>
                  <a:srgbClr val="FF0000"/>
                </a:solidFill>
              </a:rPr>
              <a:t>IloExpr</a:t>
            </a:r>
            <a:r>
              <a:rPr lang="fr-FR" altLang="fr-FR" noProof="1"/>
              <a:t> </a:t>
            </a:r>
            <a:r>
              <a:rPr lang="fr-FR" altLang="fr-FR" dirty="0"/>
              <a:t>Exemple</a:t>
            </a:r>
            <a:r>
              <a:rPr lang="fr-FR" altLang="fr-FR" noProof="1"/>
              <a:t>(env);</a:t>
            </a:r>
          </a:p>
          <a:p>
            <a:pPr>
              <a:buFont typeface="Wingdings" pitchFamily="2" charset="2"/>
              <a:buNone/>
            </a:pPr>
            <a:r>
              <a:rPr lang="fr-FR" altLang="fr-FR" noProof="1"/>
              <a:t>for (i=0; i&lt;N+1; i++) {</a:t>
            </a:r>
          </a:p>
          <a:p>
            <a:pPr>
              <a:buFont typeface="Wingdings" pitchFamily="2" charset="2"/>
              <a:buNone/>
            </a:pPr>
            <a:r>
              <a:rPr lang="fr-FR" altLang="fr-FR" dirty="0"/>
              <a:t>	Exemple</a:t>
            </a:r>
            <a:r>
              <a:rPr lang="fr-FR" altLang="fr-FR" noProof="1"/>
              <a:t> += </a:t>
            </a:r>
            <a:r>
              <a:rPr lang="fr-FR" altLang="fr-FR" dirty="0"/>
              <a:t>A[i]*x</a:t>
            </a:r>
            <a:r>
              <a:rPr lang="fr-FR" altLang="fr-FR" noProof="1"/>
              <a:t>[i];</a:t>
            </a:r>
          </a:p>
          <a:p>
            <a:pPr>
              <a:buFont typeface="Wingdings" pitchFamily="2" charset="2"/>
              <a:buNone/>
            </a:pPr>
            <a:r>
              <a:rPr lang="fr-FR" altLang="fr-FR" noProof="1"/>
              <a:t>}</a:t>
            </a:r>
          </a:p>
          <a:p>
            <a:pPr>
              <a:buFont typeface="Wingdings" pitchFamily="2" charset="2"/>
              <a:buNone/>
            </a:pPr>
            <a:r>
              <a:rPr lang="fr-FR" altLang="fr-FR" noProof="1"/>
              <a:t>model.add(</a:t>
            </a:r>
            <a:r>
              <a:rPr lang="fr-FR" altLang="fr-FR" dirty="0"/>
              <a:t>Exemple&lt;=B</a:t>
            </a:r>
            <a:r>
              <a:rPr lang="fr-FR" altLang="fr-FR" noProof="1"/>
              <a:t>);</a:t>
            </a:r>
            <a:endParaRPr lang="fr-FR" altLang="fr-FR" dirty="0"/>
          </a:p>
          <a:p>
            <a:endParaRPr lang="fr-FR" dirty="0"/>
          </a:p>
        </p:txBody>
      </p:sp>
      <p:sp>
        <p:nvSpPr>
          <p:cNvPr id="2" name="Espace réservé du numéro de diapositive 1"/>
          <p:cNvSpPr>
            <a:spLocks noGrp="1"/>
          </p:cNvSpPr>
          <p:nvPr>
            <p:ph type="sldNum" sz="quarter" idx="12"/>
          </p:nvPr>
        </p:nvSpPr>
        <p:spPr/>
        <p:txBody>
          <a:bodyPr/>
          <a:lstStyle/>
          <a:p>
            <a:fld id="{F1E29388-C2A6-42F4-8376-DF2F821CBB61}" type="slidenum">
              <a:rPr lang="fr-FR" smtClean="0"/>
              <a:t>123</a:t>
            </a:fld>
            <a:endParaRPr lang="fr-FR"/>
          </a:p>
        </p:txBody>
      </p:sp>
      <p:sp>
        <p:nvSpPr>
          <p:cNvPr id="8" name="Rectangle 7"/>
          <p:cNvSpPr/>
          <p:nvPr/>
        </p:nvSpPr>
        <p:spPr>
          <a:xfrm>
            <a:off x="0" y="0"/>
            <a:ext cx="6033126" cy="461665"/>
          </a:xfrm>
          <a:prstGeom prst="rect">
            <a:avLst/>
          </a:prstGeom>
        </p:spPr>
        <p:txBody>
          <a:bodyPr wrap="none">
            <a:spAutoFit/>
          </a:bodyPr>
          <a:lstStyle/>
          <a:p>
            <a:r>
              <a:rPr lang="fr-FR" sz="2400" b="1" dirty="0"/>
              <a:t>3 – Modélisation et Résolution d’un problème</a:t>
            </a:r>
          </a:p>
        </p:txBody>
      </p:sp>
      <p:pic>
        <p:nvPicPr>
          <p:cNvPr id="6" name="Imag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1940" y="3248322"/>
            <a:ext cx="1449388" cy="86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Line 8"/>
          <p:cNvSpPr>
            <a:spLocks noChangeShapeType="1"/>
          </p:cNvSpPr>
          <p:nvPr/>
        </p:nvSpPr>
        <p:spPr bwMode="auto">
          <a:xfrm>
            <a:off x="4160669" y="2492673"/>
            <a:ext cx="0" cy="16208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fr-FR"/>
          </a:p>
        </p:txBody>
      </p:sp>
      <p:sp>
        <p:nvSpPr>
          <p:cNvPr id="10" name="Rectangle 9"/>
          <p:cNvSpPr>
            <a:spLocks noChangeArrowheads="1"/>
          </p:cNvSpPr>
          <p:nvPr/>
        </p:nvSpPr>
        <p:spPr bwMode="auto">
          <a:xfrm>
            <a:off x="4305132" y="2492673"/>
            <a:ext cx="3455987" cy="237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fr-FR" altLang="fr-FR" dirty="0">
                <a:latin typeface="+mn-lt"/>
              </a:rPr>
              <a:t>Pour écrire la contrainte</a:t>
            </a:r>
          </a:p>
        </p:txBody>
      </p:sp>
    </p:spTree>
    <p:extLst>
      <p:ext uri="{BB962C8B-B14F-4D97-AF65-F5344CB8AC3E}">
        <p14:creationId xmlns:p14="http://schemas.microsoft.com/office/powerpoint/2010/main" val="84826492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1724" y="461665"/>
            <a:ext cx="6270476" cy="400110"/>
          </a:xfrm>
          <a:prstGeom prst="rect">
            <a:avLst/>
          </a:prstGeom>
        </p:spPr>
        <p:txBody>
          <a:bodyPr wrap="square">
            <a:spAutoFit/>
          </a:bodyPr>
          <a:lstStyle/>
          <a:p>
            <a:r>
              <a:rPr lang="fr-FR" sz="2000" b="1" dirty="0">
                <a:solidFill>
                  <a:schemeClr val="tx2">
                    <a:lumMod val="60000"/>
                    <a:lumOff val="40000"/>
                  </a:schemeClr>
                </a:solidFill>
              </a:rPr>
              <a:t>Création de bibliothèques de composants</a:t>
            </a:r>
          </a:p>
        </p:txBody>
      </p:sp>
      <p:sp>
        <p:nvSpPr>
          <p:cNvPr id="42" name="Rectangle 41"/>
          <p:cNvSpPr/>
          <p:nvPr/>
        </p:nvSpPr>
        <p:spPr>
          <a:xfrm>
            <a:off x="971600" y="936010"/>
            <a:ext cx="6912768" cy="5632311"/>
          </a:xfrm>
          <a:prstGeom prst="rect">
            <a:avLst/>
          </a:prstGeom>
        </p:spPr>
        <p:txBody>
          <a:bodyPr wrap="square">
            <a:spAutoFit/>
          </a:bodyPr>
          <a:lstStyle/>
          <a:p>
            <a:endParaRPr lang="fr-FR" dirty="0"/>
          </a:p>
          <a:p>
            <a:r>
              <a:rPr lang="fr-FR" dirty="0"/>
              <a:t>Création d’un tableau contraint : permet de contraindre seules certaines combinaisons.</a:t>
            </a:r>
          </a:p>
          <a:p>
            <a:endParaRPr lang="fr-FR" dirty="0"/>
          </a:p>
          <a:p>
            <a:r>
              <a:rPr lang="fr-FR" dirty="0"/>
              <a:t>Création d’un ensemble de n-</a:t>
            </a:r>
            <a:r>
              <a:rPr lang="fr-FR" dirty="0" err="1"/>
              <a:t>uplet</a:t>
            </a:r>
            <a:endParaRPr lang="fr-FR" dirty="0"/>
          </a:p>
          <a:p>
            <a:endParaRPr lang="fr-FR" dirty="0"/>
          </a:p>
          <a:p>
            <a:r>
              <a:rPr lang="fr-FR" dirty="0"/>
              <a:t>Par exemple le triplet (a, b, c)</a:t>
            </a:r>
          </a:p>
          <a:p>
            <a:r>
              <a:rPr lang="fr-FR" b="1" dirty="0" err="1"/>
              <a:t>IloIntVarArray</a:t>
            </a:r>
            <a:r>
              <a:rPr lang="fr-FR" dirty="0"/>
              <a:t> </a:t>
            </a:r>
            <a:r>
              <a:rPr lang="fr-FR" i="1" dirty="0" err="1"/>
              <a:t>tab_A</a:t>
            </a:r>
            <a:r>
              <a:rPr lang="fr-FR" b="1" dirty="0"/>
              <a:t>(</a:t>
            </a:r>
            <a:r>
              <a:rPr lang="fr-FR" b="1" dirty="0" err="1"/>
              <a:t>env</a:t>
            </a:r>
            <a:r>
              <a:rPr lang="fr-FR" dirty="0"/>
              <a:t>, </a:t>
            </a:r>
            <a:r>
              <a:rPr lang="fr-FR" b="1" dirty="0"/>
              <a:t>3</a:t>
            </a:r>
            <a:r>
              <a:rPr lang="fr-FR" dirty="0"/>
              <a:t>, </a:t>
            </a:r>
            <a:r>
              <a:rPr lang="fr-FR" b="1" dirty="0"/>
              <a:t>a</a:t>
            </a:r>
            <a:r>
              <a:rPr lang="fr-FR" dirty="0"/>
              <a:t>, </a:t>
            </a:r>
            <a:r>
              <a:rPr lang="fr-FR" b="1" dirty="0"/>
              <a:t>b</a:t>
            </a:r>
            <a:r>
              <a:rPr lang="fr-FR" dirty="0"/>
              <a:t>, </a:t>
            </a:r>
            <a:r>
              <a:rPr lang="fr-FR" b="1" dirty="0"/>
              <a:t>c);</a:t>
            </a:r>
            <a:r>
              <a:rPr lang="fr-FR" sz="1400" dirty="0">
                <a:solidFill>
                  <a:srgbClr val="00B050"/>
                </a:solidFill>
              </a:rPr>
              <a:t>// tableau de variables caractérisant le triplet</a:t>
            </a:r>
            <a:endParaRPr lang="fr-FR" dirty="0">
              <a:solidFill>
                <a:srgbClr val="00B050"/>
              </a:solidFill>
            </a:endParaRPr>
          </a:p>
          <a:p>
            <a:r>
              <a:rPr lang="fr-FR" b="1" dirty="0" err="1"/>
              <a:t>IloIntTupleSet</a:t>
            </a:r>
            <a:r>
              <a:rPr lang="fr-FR" b="1" dirty="0"/>
              <a:t> </a:t>
            </a:r>
            <a:r>
              <a:rPr lang="fr-FR" i="1" dirty="0" err="1"/>
              <a:t>triplet_A</a:t>
            </a:r>
            <a:r>
              <a:rPr lang="fr-FR" b="1" dirty="0"/>
              <a:t>(</a:t>
            </a:r>
            <a:r>
              <a:rPr lang="fr-FR" b="1" dirty="0" err="1"/>
              <a:t>env</a:t>
            </a:r>
            <a:r>
              <a:rPr lang="fr-FR" dirty="0"/>
              <a:t>,</a:t>
            </a:r>
            <a:r>
              <a:rPr lang="fr-FR" b="1" dirty="0"/>
              <a:t> 3);</a:t>
            </a:r>
            <a:r>
              <a:rPr lang="fr-FR" sz="1400" dirty="0">
                <a:solidFill>
                  <a:srgbClr val="00B050"/>
                </a:solidFill>
              </a:rPr>
              <a:t>//déclaration du triplet </a:t>
            </a:r>
            <a:endParaRPr lang="fr-FR" dirty="0">
              <a:solidFill>
                <a:srgbClr val="00B050"/>
              </a:solidFill>
            </a:endParaRPr>
          </a:p>
          <a:p>
            <a:endParaRPr lang="fr-FR" dirty="0"/>
          </a:p>
          <a:p>
            <a:r>
              <a:rPr lang="fr-FR" dirty="0"/>
              <a:t>On ajoute ensuite les combinaisons (triplet) que l’on souhaite autoriser pour les variables.</a:t>
            </a:r>
          </a:p>
          <a:p>
            <a:endParaRPr lang="fr-FR" dirty="0"/>
          </a:p>
          <a:p>
            <a:r>
              <a:rPr lang="fr-FR" i="1" dirty="0" err="1"/>
              <a:t>triplet_A</a:t>
            </a:r>
            <a:r>
              <a:rPr lang="fr-FR" b="1" dirty="0" err="1"/>
              <a:t>.add</a:t>
            </a:r>
            <a:r>
              <a:rPr lang="fr-FR" dirty="0"/>
              <a:t>(</a:t>
            </a:r>
            <a:r>
              <a:rPr lang="fr-FR" dirty="0" err="1"/>
              <a:t>IloIntArray</a:t>
            </a:r>
            <a:r>
              <a:rPr lang="fr-FR" dirty="0"/>
              <a:t>(</a:t>
            </a:r>
            <a:r>
              <a:rPr lang="fr-FR" dirty="0" err="1"/>
              <a:t>env</a:t>
            </a:r>
            <a:r>
              <a:rPr lang="fr-FR" dirty="0"/>
              <a:t>, 3, 1, 3, 6));</a:t>
            </a:r>
          </a:p>
          <a:p>
            <a:r>
              <a:rPr lang="fr-FR" i="1" dirty="0" err="1"/>
              <a:t>triplet_A</a:t>
            </a:r>
            <a:r>
              <a:rPr lang="fr-FR" b="1" dirty="0" err="1"/>
              <a:t>.add</a:t>
            </a:r>
            <a:r>
              <a:rPr lang="fr-FR" dirty="0"/>
              <a:t>(…</a:t>
            </a:r>
          </a:p>
          <a:p>
            <a:r>
              <a:rPr lang="fr-FR" dirty="0"/>
              <a:t> … On ajoute les triplets </a:t>
            </a:r>
          </a:p>
          <a:p>
            <a:endParaRPr lang="fr-FR" dirty="0"/>
          </a:p>
          <a:p>
            <a:r>
              <a:rPr lang="fr-FR" dirty="0"/>
              <a:t>Déclaration du tableau contraint pour garantir que ces triplets sont les seules combinaisons de valeurs autorisées</a:t>
            </a:r>
          </a:p>
          <a:p>
            <a:r>
              <a:rPr lang="fr-FR" dirty="0" err="1"/>
              <a:t>model.add</a:t>
            </a:r>
            <a:r>
              <a:rPr lang="fr-FR" dirty="0"/>
              <a:t>(</a:t>
            </a:r>
            <a:r>
              <a:rPr lang="fr-FR" dirty="0" err="1"/>
              <a:t>IloTableConstraint</a:t>
            </a:r>
            <a:r>
              <a:rPr lang="fr-FR" dirty="0"/>
              <a:t>(</a:t>
            </a:r>
            <a:r>
              <a:rPr lang="fr-FR" dirty="0" err="1"/>
              <a:t>env</a:t>
            </a:r>
            <a:r>
              <a:rPr lang="fr-FR" dirty="0"/>
              <a:t>, </a:t>
            </a:r>
            <a:r>
              <a:rPr lang="fr-FR" dirty="0" err="1"/>
              <a:t>tab_A</a:t>
            </a:r>
            <a:r>
              <a:rPr lang="fr-FR" dirty="0"/>
              <a:t>, </a:t>
            </a:r>
            <a:r>
              <a:rPr lang="fr-FR" dirty="0" err="1"/>
              <a:t>triplet_A</a:t>
            </a:r>
            <a:r>
              <a:rPr lang="fr-FR" dirty="0"/>
              <a:t>, </a:t>
            </a:r>
            <a:r>
              <a:rPr lang="fr-FR" dirty="0" err="1"/>
              <a:t>IloTrue</a:t>
            </a:r>
            <a:r>
              <a:rPr lang="fr-FR" dirty="0"/>
              <a:t>);</a:t>
            </a:r>
          </a:p>
        </p:txBody>
      </p:sp>
      <p:cxnSp>
        <p:nvCxnSpPr>
          <p:cNvPr id="3" name="Connecteur droit avec flèche 2"/>
          <p:cNvCxnSpPr/>
          <p:nvPr/>
        </p:nvCxnSpPr>
        <p:spPr>
          <a:xfrm flipH="1">
            <a:off x="6408204" y="5157192"/>
            <a:ext cx="468052" cy="13681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5148064" y="4509120"/>
            <a:ext cx="3995936" cy="50405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err="1">
                <a:solidFill>
                  <a:schemeClr val="tx1"/>
                </a:solidFill>
              </a:rPr>
              <a:t>IloTrue</a:t>
            </a:r>
            <a:r>
              <a:rPr lang="fr-FR" sz="1200" dirty="0">
                <a:solidFill>
                  <a:schemeClr val="tx1"/>
                </a:solidFill>
              </a:rPr>
              <a:t> : les n-</a:t>
            </a:r>
            <a:r>
              <a:rPr lang="fr-FR" sz="1200" dirty="0" err="1">
                <a:solidFill>
                  <a:schemeClr val="tx1"/>
                </a:solidFill>
              </a:rPr>
              <a:t>uplets</a:t>
            </a:r>
            <a:r>
              <a:rPr lang="fr-FR" sz="1200" dirty="0">
                <a:solidFill>
                  <a:schemeClr val="tx1"/>
                </a:solidFill>
              </a:rPr>
              <a:t> représentent les valeurs autorisées</a:t>
            </a:r>
          </a:p>
          <a:p>
            <a:pPr algn="ctr"/>
            <a:r>
              <a:rPr lang="fr-FR" sz="1200" dirty="0" err="1">
                <a:solidFill>
                  <a:schemeClr val="tx1"/>
                </a:solidFill>
              </a:rPr>
              <a:t>IloFalse</a:t>
            </a:r>
            <a:r>
              <a:rPr lang="fr-FR" sz="1200" dirty="0">
                <a:solidFill>
                  <a:schemeClr val="tx1"/>
                </a:solidFill>
              </a:rPr>
              <a:t> : les n-</a:t>
            </a:r>
            <a:r>
              <a:rPr lang="fr-FR" sz="1200" dirty="0" err="1">
                <a:solidFill>
                  <a:schemeClr val="tx1"/>
                </a:solidFill>
              </a:rPr>
              <a:t>uplets</a:t>
            </a:r>
            <a:r>
              <a:rPr lang="fr-FR" sz="1200" dirty="0">
                <a:solidFill>
                  <a:schemeClr val="tx1"/>
                </a:solidFill>
              </a:rPr>
              <a:t> représentent les valeurs interdites </a:t>
            </a:r>
          </a:p>
          <a:p>
            <a:pPr algn="ctr"/>
            <a:r>
              <a:rPr lang="fr-FR" sz="1200" dirty="0">
                <a:solidFill>
                  <a:schemeClr val="tx1"/>
                </a:solidFill>
              </a:rPr>
              <a:t> </a:t>
            </a:r>
          </a:p>
        </p:txBody>
      </p:sp>
      <p:sp>
        <p:nvSpPr>
          <p:cNvPr id="9" name="Espace réservé du numéro de diapositive 8"/>
          <p:cNvSpPr>
            <a:spLocks noGrp="1"/>
          </p:cNvSpPr>
          <p:nvPr>
            <p:ph type="sldNum" sz="quarter" idx="12"/>
          </p:nvPr>
        </p:nvSpPr>
        <p:spPr/>
        <p:txBody>
          <a:bodyPr/>
          <a:lstStyle/>
          <a:p>
            <a:fld id="{F1E29388-C2A6-42F4-8376-DF2F821CBB61}" type="slidenum">
              <a:rPr lang="fr-FR" smtClean="0"/>
              <a:t>124</a:t>
            </a:fld>
            <a:endParaRPr lang="fr-FR"/>
          </a:p>
        </p:txBody>
      </p:sp>
      <p:sp>
        <p:nvSpPr>
          <p:cNvPr id="11" name="Rectangle 10"/>
          <p:cNvSpPr/>
          <p:nvPr/>
        </p:nvSpPr>
        <p:spPr>
          <a:xfrm>
            <a:off x="0" y="0"/>
            <a:ext cx="6033126" cy="461665"/>
          </a:xfrm>
          <a:prstGeom prst="rect">
            <a:avLst/>
          </a:prstGeom>
        </p:spPr>
        <p:txBody>
          <a:bodyPr wrap="none">
            <a:spAutoFit/>
          </a:bodyPr>
          <a:lstStyle/>
          <a:p>
            <a:r>
              <a:rPr lang="fr-FR" sz="2400" b="1" dirty="0"/>
              <a:t>3 – Modélisation et Résolution d’un problème</a:t>
            </a:r>
          </a:p>
        </p:txBody>
      </p:sp>
    </p:spTree>
    <p:extLst>
      <p:ext uri="{BB962C8B-B14F-4D97-AF65-F5344CB8AC3E}">
        <p14:creationId xmlns:p14="http://schemas.microsoft.com/office/powerpoint/2010/main" val="600213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9D0F83E-FFB3-471D-9284-6C662BC96F72}"/>
              </a:ext>
            </a:extLst>
          </p:cNvPr>
          <p:cNvSpPr>
            <a:spLocks noGrp="1"/>
          </p:cNvSpPr>
          <p:nvPr>
            <p:ph type="sldNum" sz="quarter" idx="12"/>
          </p:nvPr>
        </p:nvSpPr>
        <p:spPr/>
        <p:txBody>
          <a:bodyPr/>
          <a:lstStyle/>
          <a:p>
            <a:fld id="{F1E29388-C2A6-42F4-8376-DF2F821CBB61}" type="slidenum">
              <a:rPr lang="fr-FR" smtClean="0"/>
              <a:t>125</a:t>
            </a:fld>
            <a:endParaRPr lang="fr-FR"/>
          </a:p>
        </p:txBody>
      </p:sp>
      <p:sp>
        <p:nvSpPr>
          <p:cNvPr id="18" name="ZoneTexte 17">
            <a:extLst>
              <a:ext uri="{FF2B5EF4-FFF2-40B4-BE49-F238E27FC236}">
                <a16:creationId xmlns:a16="http://schemas.microsoft.com/office/drawing/2014/main" id="{6F5977C5-0EA5-40ED-9C23-B11687F2DA76}"/>
              </a:ext>
            </a:extLst>
          </p:cNvPr>
          <p:cNvSpPr txBox="1"/>
          <p:nvPr/>
        </p:nvSpPr>
        <p:spPr>
          <a:xfrm>
            <a:off x="101724" y="859418"/>
            <a:ext cx="4182244" cy="1569660"/>
          </a:xfrm>
          <a:prstGeom prst="rect">
            <a:avLst/>
          </a:prstGeom>
          <a:noFill/>
          <a:ln>
            <a:solidFill>
              <a:schemeClr val="tx1"/>
            </a:solidFill>
          </a:ln>
        </p:spPr>
        <p:txBody>
          <a:bodyPr wrap="square" rtlCol="0">
            <a:spAutoFit/>
          </a:bodyPr>
          <a:lstStyle/>
          <a:p>
            <a:r>
              <a:rPr lang="fr-FR" sz="1200" dirty="0"/>
              <a:t>Parmi les points A suivants de coordonnées (</a:t>
            </a:r>
            <a:r>
              <a:rPr lang="fr-FR" sz="1200" dirty="0" err="1"/>
              <a:t>x</a:t>
            </a:r>
            <a:r>
              <a:rPr lang="fr-FR" sz="1200" baseline="-25000" dirty="0" err="1"/>
              <a:t>A</a:t>
            </a:r>
            <a:r>
              <a:rPr lang="fr-FR" sz="1200" dirty="0"/>
              <a:t>, </a:t>
            </a:r>
            <a:r>
              <a:rPr lang="fr-FR" sz="1200" dirty="0" err="1"/>
              <a:t>y</a:t>
            </a:r>
            <a:r>
              <a:rPr lang="fr-FR" sz="1200" baseline="-25000" dirty="0" err="1"/>
              <a:t>A</a:t>
            </a:r>
            <a:r>
              <a:rPr lang="fr-FR" sz="1200" dirty="0"/>
              <a:t>, </a:t>
            </a:r>
            <a:r>
              <a:rPr lang="fr-FR" sz="1200" dirty="0" err="1"/>
              <a:t>z</a:t>
            </a:r>
            <a:r>
              <a:rPr lang="fr-FR" sz="1200" baseline="-25000" dirty="0" err="1"/>
              <a:t>A</a:t>
            </a:r>
            <a:r>
              <a:rPr lang="fr-FR" sz="1200" dirty="0"/>
              <a:t>) :</a:t>
            </a:r>
          </a:p>
          <a:p>
            <a:r>
              <a:rPr lang="fr-FR" sz="1200" dirty="0"/>
              <a:t>A1(1 ; 1 ; 3)</a:t>
            </a:r>
          </a:p>
          <a:p>
            <a:r>
              <a:rPr lang="fr-FR" sz="1200" dirty="0"/>
              <a:t>A2(1 ; 0 ; 1)</a:t>
            </a:r>
          </a:p>
          <a:p>
            <a:r>
              <a:rPr lang="fr-FR" sz="1200" dirty="0"/>
              <a:t>A3(5 ; 0.5 ; 4)</a:t>
            </a:r>
          </a:p>
          <a:p>
            <a:r>
              <a:rPr lang="fr-FR" sz="1200" dirty="0"/>
              <a:t>A4(3 ; 2 ; 0.5)</a:t>
            </a:r>
          </a:p>
          <a:p>
            <a:r>
              <a:rPr lang="fr-FR" sz="1200" dirty="0"/>
              <a:t>A5(0.5 ; 0.2 ; 6)</a:t>
            </a:r>
          </a:p>
          <a:p>
            <a:r>
              <a:rPr lang="fr-FR" sz="1200" dirty="0"/>
              <a:t>Pour chaque point A calculer la distance D = AB</a:t>
            </a:r>
          </a:p>
          <a:p>
            <a:r>
              <a:rPr lang="fr-FR" sz="1200" dirty="0"/>
              <a:t>Avec le point B de coordonnées (9;1;1)</a:t>
            </a:r>
          </a:p>
        </p:txBody>
      </p:sp>
      <p:sp>
        <p:nvSpPr>
          <p:cNvPr id="19" name="Rectangle 18">
            <a:extLst>
              <a:ext uri="{FF2B5EF4-FFF2-40B4-BE49-F238E27FC236}">
                <a16:creationId xmlns:a16="http://schemas.microsoft.com/office/drawing/2014/main" id="{ADA0E2F6-646D-4599-B9F8-EC51000586DF}"/>
              </a:ext>
            </a:extLst>
          </p:cNvPr>
          <p:cNvSpPr/>
          <p:nvPr/>
        </p:nvSpPr>
        <p:spPr>
          <a:xfrm>
            <a:off x="101724" y="461665"/>
            <a:ext cx="6270476" cy="400110"/>
          </a:xfrm>
          <a:prstGeom prst="rect">
            <a:avLst/>
          </a:prstGeom>
        </p:spPr>
        <p:txBody>
          <a:bodyPr wrap="square">
            <a:spAutoFit/>
          </a:bodyPr>
          <a:lstStyle/>
          <a:p>
            <a:r>
              <a:rPr lang="fr-FR" sz="2000" b="1" dirty="0">
                <a:solidFill>
                  <a:schemeClr val="tx2">
                    <a:lumMod val="60000"/>
                    <a:lumOff val="40000"/>
                  </a:schemeClr>
                </a:solidFill>
              </a:rPr>
              <a:t>Application</a:t>
            </a:r>
          </a:p>
        </p:txBody>
      </p:sp>
      <p:sp>
        <p:nvSpPr>
          <p:cNvPr id="24" name="Rectangle 23">
            <a:extLst>
              <a:ext uri="{FF2B5EF4-FFF2-40B4-BE49-F238E27FC236}">
                <a16:creationId xmlns:a16="http://schemas.microsoft.com/office/drawing/2014/main" id="{B8426C86-B82C-458A-939E-9A9B84D1A721}"/>
              </a:ext>
            </a:extLst>
          </p:cNvPr>
          <p:cNvSpPr/>
          <p:nvPr/>
        </p:nvSpPr>
        <p:spPr>
          <a:xfrm>
            <a:off x="0" y="0"/>
            <a:ext cx="6033126" cy="461665"/>
          </a:xfrm>
          <a:prstGeom prst="rect">
            <a:avLst/>
          </a:prstGeom>
        </p:spPr>
        <p:txBody>
          <a:bodyPr wrap="none">
            <a:spAutoFit/>
          </a:bodyPr>
          <a:lstStyle/>
          <a:p>
            <a:r>
              <a:rPr lang="fr-FR" sz="2400" b="1" dirty="0"/>
              <a:t>3 – Modélisation et Résolution d’un problème</a:t>
            </a:r>
          </a:p>
        </p:txBody>
      </p:sp>
      <p:sp>
        <p:nvSpPr>
          <p:cNvPr id="3" name="Rectangle 2">
            <a:extLst>
              <a:ext uri="{FF2B5EF4-FFF2-40B4-BE49-F238E27FC236}">
                <a16:creationId xmlns:a16="http://schemas.microsoft.com/office/drawing/2014/main" id="{51A8E19A-9488-4C41-AB6B-5E00CE20FB86}"/>
              </a:ext>
            </a:extLst>
          </p:cNvPr>
          <p:cNvSpPr/>
          <p:nvPr/>
        </p:nvSpPr>
        <p:spPr>
          <a:xfrm>
            <a:off x="4427724" y="461417"/>
            <a:ext cx="4716276" cy="6017032"/>
          </a:xfrm>
          <a:prstGeom prst="rect">
            <a:avLst/>
          </a:prstGeom>
        </p:spPr>
        <p:txBody>
          <a:bodyPr wrap="square">
            <a:spAutoFit/>
          </a:bodyPr>
          <a:lstStyle/>
          <a:p>
            <a:r>
              <a:rPr lang="fr-FR" sz="1100" dirty="0">
                <a:solidFill>
                  <a:srgbClr val="008000"/>
                </a:solidFill>
                <a:latin typeface="Consolas" panose="020B0609020204030204" pitchFamily="49" charset="0"/>
              </a:rPr>
              <a:t>//Tableau points Ai</a:t>
            </a:r>
            <a:endParaRPr lang="fr-FR" sz="1100" dirty="0">
              <a:solidFill>
                <a:prstClr val="black"/>
              </a:solidFill>
              <a:latin typeface="Consolas" panose="020B0609020204030204" pitchFamily="49" charset="0"/>
            </a:endParaRPr>
          </a:p>
          <a:p>
            <a:endParaRPr lang="fr-FR" sz="1100" dirty="0">
              <a:solidFill>
                <a:prstClr val="black"/>
              </a:solidFill>
              <a:latin typeface="Consolas" panose="020B0609020204030204" pitchFamily="49" charset="0"/>
            </a:endParaRPr>
          </a:p>
          <a:p>
            <a:r>
              <a:rPr lang="fr-FR" sz="1100" dirty="0" err="1">
                <a:solidFill>
                  <a:prstClr val="black"/>
                </a:solidFill>
                <a:latin typeface="Consolas" panose="020B0609020204030204" pitchFamily="49" charset="0"/>
              </a:rPr>
              <a:t>IloIntVarArray</a:t>
            </a:r>
            <a:r>
              <a:rPr lang="fr-FR" sz="1100" dirty="0">
                <a:solidFill>
                  <a:prstClr val="black"/>
                </a:solidFill>
                <a:latin typeface="Consolas" panose="020B0609020204030204" pitchFamily="49" charset="0"/>
              </a:rPr>
              <a:t> </a:t>
            </a:r>
            <a:r>
              <a:rPr lang="fr-FR" sz="1100" dirty="0" err="1">
                <a:solidFill>
                  <a:prstClr val="black"/>
                </a:solidFill>
                <a:latin typeface="Consolas" panose="020B0609020204030204" pitchFamily="49" charset="0"/>
              </a:rPr>
              <a:t>tab_A</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env</a:t>
            </a:r>
            <a:r>
              <a:rPr lang="fr-FR" sz="1100" dirty="0">
                <a:solidFill>
                  <a:prstClr val="black"/>
                </a:solidFill>
                <a:latin typeface="Consolas" panose="020B0609020204030204" pitchFamily="49" charset="0"/>
              </a:rPr>
              <a:t>, 4, type, </a:t>
            </a:r>
            <a:r>
              <a:rPr lang="fr-FR" sz="1100" dirty="0" err="1">
                <a:solidFill>
                  <a:prstClr val="black"/>
                </a:solidFill>
                <a:latin typeface="Consolas" panose="020B0609020204030204" pitchFamily="49" charset="0"/>
              </a:rPr>
              <a:t>Xa_int</a:t>
            </a:r>
            <a:r>
              <a:rPr lang="fr-FR" sz="1100" dirty="0">
                <a:solidFill>
                  <a:prstClr val="black"/>
                </a:solidFill>
                <a:latin typeface="Consolas" panose="020B0609020204030204" pitchFamily="49" charset="0"/>
              </a:rPr>
              <a:t>, </a:t>
            </a:r>
            <a:r>
              <a:rPr lang="fr-FR" sz="1100" dirty="0" err="1">
                <a:solidFill>
                  <a:prstClr val="black"/>
                </a:solidFill>
                <a:latin typeface="Consolas" panose="020B0609020204030204" pitchFamily="49" charset="0"/>
              </a:rPr>
              <a:t>Ya_int</a:t>
            </a:r>
            <a:r>
              <a:rPr lang="fr-FR" sz="1100" dirty="0">
                <a:solidFill>
                  <a:prstClr val="black"/>
                </a:solidFill>
                <a:latin typeface="Consolas" panose="020B0609020204030204" pitchFamily="49" charset="0"/>
              </a:rPr>
              <a:t>, </a:t>
            </a:r>
            <a:r>
              <a:rPr lang="fr-FR" sz="1100" dirty="0" err="1">
                <a:solidFill>
                  <a:prstClr val="black"/>
                </a:solidFill>
                <a:latin typeface="Consolas" panose="020B0609020204030204" pitchFamily="49" charset="0"/>
              </a:rPr>
              <a:t>Za_int</a:t>
            </a:r>
            <a:r>
              <a:rPr lang="fr-FR" sz="1100" dirty="0">
                <a:solidFill>
                  <a:prstClr val="black"/>
                </a:solidFill>
                <a:latin typeface="Consolas" panose="020B0609020204030204" pitchFamily="49" charset="0"/>
              </a:rPr>
              <a:t>);</a:t>
            </a:r>
          </a:p>
          <a:p>
            <a:r>
              <a:rPr lang="fr-FR" sz="1100" dirty="0" err="1">
                <a:solidFill>
                  <a:prstClr val="black"/>
                </a:solidFill>
                <a:latin typeface="Consolas" panose="020B0609020204030204" pitchFamily="49" charset="0"/>
              </a:rPr>
              <a:t>IloIntTupleSet</a:t>
            </a:r>
            <a:r>
              <a:rPr lang="fr-FR" sz="1100" dirty="0">
                <a:solidFill>
                  <a:prstClr val="black"/>
                </a:solidFill>
                <a:latin typeface="Consolas" panose="020B0609020204030204" pitchFamily="49" charset="0"/>
              </a:rPr>
              <a:t> </a:t>
            </a:r>
            <a:r>
              <a:rPr lang="fr-FR" sz="1100" dirty="0" err="1">
                <a:solidFill>
                  <a:prstClr val="black"/>
                </a:solidFill>
                <a:latin typeface="Consolas" panose="020B0609020204030204" pitchFamily="49" charset="0"/>
              </a:rPr>
              <a:t>triplet_A</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env</a:t>
            </a:r>
            <a:r>
              <a:rPr lang="fr-FR" sz="1100" dirty="0">
                <a:solidFill>
                  <a:prstClr val="black"/>
                </a:solidFill>
                <a:latin typeface="Consolas" panose="020B0609020204030204" pitchFamily="49" charset="0"/>
              </a:rPr>
              <a:t>, 4);</a:t>
            </a:r>
          </a:p>
          <a:p>
            <a:r>
              <a:rPr lang="fr-FR" sz="1100" dirty="0" err="1">
                <a:solidFill>
                  <a:prstClr val="black"/>
                </a:solidFill>
                <a:latin typeface="Consolas" panose="020B0609020204030204" pitchFamily="49" charset="0"/>
              </a:rPr>
              <a:t>triplet_A.add</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IloIntArray</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env</a:t>
            </a:r>
            <a:r>
              <a:rPr lang="fr-FR" sz="1100" dirty="0">
                <a:solidFill>
                  <a:prstClr val="black"/>
                </a:solidFill>
                <a:latin typeface="Consolas" panose="020B0609020204030204" pitchFamily="49" charset="0"/>
              </a:rPr>
              <a:t>, 4, 1, 10, 10, 30));</a:t>
            </a:r>
            <a:r>
              <a:rPr lang="fr-FR" sz="1100" dirty="0">
                <a:solidFill>
                  <a:srgbClr val="008000"/>
                </a:solidFill>
                <a:latin typeface="Consolas" panose="020B0609020204030204" pitchFamily="49" charset="0"/>
              </a:rPr>
              <a:t>// </a:t>
            </a:r>
            <a:endParaRPr lang="fr-FR" sz="1100" dirty="0">
              <a:solidFill>
                <a:prstClr val="black"/>
              </a:solidFill>
              <a:latin typeface="Consolas" panose="020B0609020204030204" pitchFamily="49" charset="0"/>
            </a:endParaRPr>
          </a:p>
          <a:p>
            <a:r>
              <a:rPr lang="fr-FR" sz="1100" dirty="0" err="1">
                <a:solidFill>
                  <a:prstClr val="black"/>
                </a:solidFill>
                <a:latin typeface="Consolas" panose="020B0609020204030204" pitchFamily="49" charset="0"/>
              </a:rPr>
              <a:t>triplet_A.add</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IloIntArray</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env</a:t>
            </a:r>
            <a:r>
              <a:rPr lang="fr-FR" sz="1100" dirty="0">
                <a:solidFill>
                  <a:prstClr val="black"/>
                </a:solidFill>
                <a:latin typeface="Consolas" panose="020B0609020204030204" pitchFamily="49" charset="0"/>
              </a:rPr>
              <a:t>, 4, 2, 10, 0,10));</a:t>
            </a:r>
            <a:r>
              <a:rPr lang="fr-FR" sz="1100" dirty="0">
                <a:solidFill>
                  <a:srgbClr val="008000"/>
                </a:solidFill>
                <a:latin typeface="Consolas" panose="020B0609020204030204" pitchFamily="49" charset="0"/>
              </a:rPr>
              <a:t>// </a:t>
            </a:r>
            <a:endParaRPr lang="fr-FR" sz="1100" dirty="0">
              <a:solidFill>
                <a:prstClr val="black"/>
              </a:solidFill>
              <a:latin typeface="Consolas" panose="020B0609020204030204" pitchFamily="49" charset="0"/>
            </a:endParaRPr>
          </a:p>
          <a:p>
            <a:r>
              <a:rPr lang="fr-FR" sz="1100" dirty="0" err="1">
                <a:solidFill>
                  <a:prstClr val="black"/>
                </a:solidFill>
                <a:latin typeface="Consolas" panose="020B0609020204030204" pitchFamily="49" charset="0"/>
              </a:rPr>
              <a:t>triplet_A.add</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IloIntArray</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env</a:t>
            </a:r>
            <a:r>
              <a:rPr lang="fr-FR" sz="1100" dirty="0">
                <a:solidFill>
                  <a:prstClr val="black"/>
                </a:solidFill>
                <a:latin typeface="Consolas" panose="020B0609020204030204" pitchFamily="49" charset="0"/>
              </a:rPr>
              <a:t>, 4, 3, 50, 5,40));</a:t>
            </a:r>
            <a:r>
              <a:rPr lang="fr-FR" sz="1100" dirty="0">
                <a:solidFill>
                  <a:srgbClr val="008000"/>
                </a:solidFill>
                <a:latin typeface="Consolas" panose="020B0609020204030204" pitchFamily="49" charset="0"/>
              </a:rPr>
              <a:t>// </a:t>
            </a:r>
            <a:endParaRPr lang="fr-FR" sz="1100" dirty="0">
              <a:solidFill>
                <a:prstClr val="black"/>
              </a:solidFill>
              <a:latin typeface="Consolas" panose="020B0609020204030204" pitchFamily="49" charset="0"/>
            </a:endParaRPr>
          </a:p>
          <a:p>
            <a:r>
              <a:rPr lang="fr-FR" sz="1100" dirty="0" err="1">
                <a:solidFill>
                  <a:prstClr val="black"/>
                </a:solidFill>
                <a:latin typeface="Consolas" panose="020B0609020204030204" pitchFamily="49" charset="0"/>
              </a:rPr>
              <a:t>triplet_A.add</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IloIntArray</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env</a:t>
            </a:r>
            <a:r>
              <a:rPr lang="fr-FR" sz="1100" dirty="0">
                <a:solidFill>
                  <a:prstClr val="black"/>
                </a:solidFill>
                <a:latin typeface="Consolas" panose="020B0609020204030204" pitchFamily="49" charset="0"/>
              </a:rPr>
              <a:t>, 4, 4, 30, 20,50));</a:t>
            </a:r>
            <a:r>
              <a:rPr lang="fr-FR" sz="1100" dirty="0">
                <a:solidFill>
                  <a:srgbClr val="008000"/>
                </a:solidFill>
                <a:latin typeface="Consolas" panose="020B0609020204030204" pitchFamily="49" charset="0"/>
              </a:rPr>
              <a:t>// </a:t>
            </a:r>
            <a:endParaRPr lang="fr-FR" sz="1100" dirty="0">
              <a:solidFill>
                <a:prstClr val="black"/>
              </a:solidFill>
              <a:latin typeface="Consolas" panose="020B0609020204030204" pitchFamily="49" charset="0"/>
            </a:endParaRPr>
          </a:p>
          <a:p>
            <a:r>
              <a:rPr lang="fr-FR" sz="1100" dirty="0" err="1">
                <a:solidFill>
                  <a:prstClr val="black"/>
                </a:solidFill>
                <a:latin typeface="Consolas" panose="020B0609020204030204" pitchFamily="49" charset="0"/>
              </a:rPr>
              <a:t>triplet_A.add</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IloIntArray</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env</a:t>
            </a:r>
            <a:r>
              <a:rPr lang="fr-FR" sz="1100" dirty="0">
                <a:solidFill>
                  <a:prstClr val="black"/>
                </a:solidFill>
                <a:latin typeface="Consolas" panose="020B0609020204030204" pitchFamily="49" charset="0"/>
              </a:rPr>
              <a:t>, 4, 5, 5, 2,60));</a:t>
            </a:r>
            <a:r>
              <a:rPr lang="fr-FR" sz="1100" dirty="0">
                <a:solidFill>
                  <a:srgbClr val="008000"/>
                </a:solidFill>
                <a:latin typeface="Consolas" panose="020B0609020204030204" pitchFamily="49" charset="0"/>
              </a:rPr>
              <a:t>// </a:t>
            </a:r>
            <a:endParaRPr lang="fr-FR" sz="1100" dirty="0">
              <a:solidFill>
                <a:prstClr val="black"/>
              </a:solidFill>
              <a:latin typeface="Consolas" panose="020B0609020204030204" pitchFamily="49" charset="0"/>
            </a:endParaRPr>
          </a:p>
          <a:p>
            <a:r>
              <a:rPr lang="fr-FR" sz="1100" dirty="0">
                <a:solidFill>
                  <a:srgbClr val="008000"/>
                </a:solidFill>
                <a:latin typeface="Consolas" panose="020B0609020204030204" pitchFamily="49" charset="0"/>
              </a:rPr>
              <a:t>//</a:t>
            </a:r>
            <a:endParaRPr lang="fr-FR" sz="1100" dirty="0">
              <a:solidFill>
                <a:prstClr val="black"/>
              </a:solidFill>
              <a:latin typeface="Consolas" panose="020B0609020204030204" pitchFamily="49" charset="0"/>
            </a:endParaRPr>
          </a:p>
          <a:p>
            <a:endParaRPr lang="fr-FR" sz="1100" dirty="0">
              <a:solidFill>
                <a:prstClr val="black"/>
              </a:solidFill>
              <a:latin typeface="Consolas" panose="020B0609020204030204" pitchFamily="49" charset="0"/>
            </a:endParaRPr>
          </a:p>
          <a:p>
            <a:r>
              <a:rPr lang="fr-FR" sz="1100" dirty="0">
                <a:solidFill>
                  <a:srgbClr val="008000"/>
                </a:solidFill>
                <a:latin typeface="Consolas" panose="020B0609020204030204" pitchFamily="49" charset="0"/>
              </a:rPr>
              <a:t>// ajouter ici les autres points Ai du catalogue</a:t>
            </a:r>
            <a:endParaRPr lang="fr-FR" sz="1100" dirty="0">
              <a:solidFill>
                <a:prstClr val="black"/>
              </a:solidFill>
              <a:latin typeface="Consolas" panose="020B0609020204030204" pitchFamily="49" charset="0"/>
            </a:endParaRPr>
          </a:p>
          <a:p>
            <a:r>
              <a:rPr lang="fr-FR" sz="1100" dirty="0">
                <a:solidFill>
                  <a:srgbClr val="008000"/>
                </a:solidFill>
                <a:latin typeface="Consolas" panose="020B0609020204030204" pitchFamily="49" charset="0"/>
              </a:rPr>
              <a:t>// …</a:t>
            </a:r>
            <a:endParaRPr lang="fr-FR" sz="1100" dirty="0">
              <a:solidFill>
                <a:prstClr val="black"/>
              </a:solidFill>
              <a:latin typeface="Consolas" panose="020B0609020204030204" pitchFamily="49" charset="0"/>
            </a:endParaRPr>
          </a:p>
          <a:p>
            <a:endParaRPr lang="fr-FR" sz="1100" dirty="0">
              <a:solidFill>
                <a:prstClr val="black"/>
              </a:solidFill>
              <a:latin typeface="Consolas" panose="020B0609020204030204" pitchFamily="49" charset="0"/>
            </a:endParaRPr>
          </a:p>
          <a:p>
            <a:r>
              <a:rPr lang="fr-FR" sz="1100" dirty="0" err="1">
                <a:solidFill>
                  <a:prstClr val="black"/>
                </a:solidFill>
                <a:latin typeface="Consolas" panose="020B0609020204030204" pitchFamily="49" charset="0"/>
              </a:rPr>
              <a:t>mod.add</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IloTableConstraint</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env</a:t>
            </a:r>
            <a:r>
              <a:rPr lang="fr-FR" sz="1100" dirty="0">
                <a:solidFill>
                  <a:prstClr val="black"/>
                </a:solidFill>
                <a:latin typeface="Consolas" panose="020B0609020204030204" pitchFamily="49" charset="0"/>
              </a:rPr>
              <a:t>, </a:t>
            </a:r>
            <a:r>
              <a:rPr lang="fr-FR" sz="1100" dirty="0" err="1">
                <a:solidFill>
                  <a:prstClr val="black"/>
                </a:solidFill>
                <a:latin typeface="Consolas" panose="020B0609020204030204" pitchFamily="49" charset="0"/>
              </a:rPr>
              <a:t>tab_A</a:t>
            </a:r>
            <a:r>
              <a:rPr lang="fr-FR" sz="1100" dirty="0">
                <a:solidFill>
                  <a:prstClr val="black"/>
                </a:solidFill>
                <a:latin typeface="Consolas" panose="020B0609020204030204" pitchFamily="49" charset="0"/>
              </a:rPr>
              <a:t>, </a:t>
            </a:r>
            <a:r>
              <a:rPr lang="fr-FR" sz="1100" dirty="0" err="1">
                <a:solidFill>
                  <a:prstClr val="black"/>
                </a:solidFill>
                <a:latin typeface="Consolas" panose="020B0609020204030204" pitchFamily="49" charset="0"/>
              </a:rPr>
              <a:t>triplet_A</a:t>
            </a:r>
            <a:r>
              <a:rPr lang="fr-FR" sz="1100" dirty="0">
                <a:solidFill>
                  <a:prstClr val="black"/>
                </a:solidFill>
                <a:latin typeface="Consolas" panose="020B0609020204030204" pitchFamily="49" charset="0"/>
              </a:rPr>
              <a:t>, </a:t>
            </a:r>
            <a:r>
              <a:rPr lang="fr-FR" sz="1100" dirty="0" err="1">
                <a:solidFill>
                  <a:prstClr val="black"/>
                </a:solidFill>
                <a:latin typeface="Consolas" panose="020B0609020204030204" pitchFamily="49" charset="0"/>
              </a:rPr>
              <a:t>IloTrue</a:t>
            </a:r>
            <a:r>
              <a:rPr lang="fr-FR" sz="1100" dirty="0">
                <a:solidFill>
                  <a:prstClr val="black"/>
                </a:solidFill>
                <a:latin typeface="Consolas" panose="020B0609020204030204" pitchFamily="49" charset="0"/>
              </a:rPr>
              <a:t>));</a:t>
            </a:r>
          </a:p>
          <a:p>
            <a:endParaRPr lang="fr-FR" sz="1100" dirty="0">
              <a:solidFill>
                <a:prstClr val="black"/>
              </a:solidFill>
              <a:latin typeface="Consolas" panose="020B0609020204030204" pitchFamily="49" charset="0"/>
            </a:endParaRPr>
          </a:p>
          <a:p>
            <a:endParaRPr lang="fr-FR" sz="1100" dirty="0">
              <a:solidFill>
                <a:prstClr val="black"/>
              </a:solidFill>
              <a:latin typeface="Consolas" panose="020B0609020204030204" pitchFamily="49" charset="0"/>
            </a:endParaRPr>
          </a:p>
          <a:p>
            <a:r>
              <a:rPr lang="fr-FR" sz="1100" dirty="0">
                <a:solidFill>
                  <a:srgbClr val="008000"/>
                </a:solidFill>
                <a:latin typeface="Consolas" panose="020B0609020204030204" pitchFamily="49" charset="0"/>
              </a:rPr>
              <a:t>//résolution </a:t>
            </a:r>
            <a:endParaRPr lang="fr-FR" sz="1100" dirty="0">
              <a:solidFill>
                <a:prstClr val="black"/>
              </a:solidFill>
              <a:latin typeface="Consolas" panose="020B0609020204030204" pitchFamily="49" charset="0"/>
            </a:endParaRPr>
          </a:p>
          <a:p>
            <a:r>
              <a:rPr lang="fr-FR" sz="1100" dirty="0" err="1">
                <a:solidFill>
                  <a:prstClr val="black"/>
                </a:solidFill>
                <a:latin typeface="Consolas" panose="020B0609020204030204" pitchFamily="49" charset="0"/>
              </a:rPr>
              <a:t>IloSolver</a:t>
            </a:r>
            <a:r>
              <a:rPr lang="fr-FR" sz="1100" dirty="0">
                <a:solidFill>
                  <a:prstClr val="black"/>
                </a:solidFill>
                <a:latin typeface="Consolas" panose="020B0609020204030204" pitchFamily="49" charset="0"/>
              </a:rPr>
              <a:t> solver(</a:t>
            </a:r>
            <a:r>
              <a:rPr lang="fr-FR" sz="1100" dirty="0" err="1">
                <a:solidFill>
                  <a:prstClr val="black"/>
                </a:solidFill>
                <a:latin typeface="Consolas" panose="020B0609020204030204" pitchFamily="49" charset="0"/>
              </a:rPr>
              <a:t>mod</a:t>
            </a:r>
            <a:r>
              <a:rPr lang="fr-FR" sz="1100" dirty="0">
                <a:solidFill>
                  <a:prstClr val="black"/>
                </a:solidFill>
                <a:latin typeface="Consolas" panose="020B0609020204030204" pitchFamily="49" charset="0"/>
              </a:rPr>
              <a:t>);</a:t>
            </a:r>
          </a:p>
          <a:p>
            <a:r>
              <a:rPr lang="fr-FR" sz="1100" dirty="0">
                <a:solidFill>
                  <a:prstClr val="black"/>
                </a:solidFill>
                <a:latin typeface="Consolas" panose="020B0609020204030204" pitchFamily="49" charset="0"/>
              </a:rPr>
              <a:t>cout &lt;&lt; </a:t>
            </a:r>
            <a:r>
              <a:rPr lang="fr-FR" sz="1100" dirty="0">
                <a:solidFill>
                  <a:srgbClr val="A31515"/>
                </a:solidFill>
                <a:latin typeface="Consolas" panose="020B0609020204030204" pitchFamily="49" charset="0"/>
              </a:rPr>
              <a:t>"Propagation... "</a:t>
            </a:r>
            <a:r>
              <a:rPr lang="fr-FR" sz="1100" dirty="0">
                <a:solidFill>
                  <a:prstClr val="black"/>
                </a:solidFill>
                <a:latin typeface="Consolas" panose="020B0609020204030204" pitchFamily="49" charset="0"/>
              </a:rPr>
              <a:t>&lt;&lt; </a:t>
            </a:r>
            <a:r>
              <a:rPr lang="fr-FR" sz="1100" dirty="0" err="1">
                <a:solidFill>
                  <a:prstClr val="black"/>
                </a:solidFill>
                <a:latin typeface="Consolas" panose="020B0609020204030204" pitchFamily="49" charset="0"/>
              </a:rPr>
              <a:t>solver.propagate</a:t>
            </a:r>
            <a:r>
              <a:rPr lang="fr-FR" sz="1100" dirty="0">
                <a:solidFill>
                  <a:prstClr val="black"/>
                </a:solidFill>
                <a:latin typeface="Consolas" panose="020B0609020204030204" pitchFamily="49" charset="0"/>
              </a:rPr>
              <a:t>() &lt;&lt; </a:t>
            </a:r>
            <a:r>
              <a:rPr lang="fr-FR" sz="1100" dirty="0" err="1">
                <a:solidFill>
                  <a:prstClr val="black"/>
                </a:solidFill>
                <a:latin typeface="Consolas" panose="020B0609020204030204" pitchFamily="49" charset="0"/>
              </a:rPr>
              <a:t>endl</a:t>
            </a:r>
            <a:r>
              <a:rPr lang="fr-FR" sz="1100" dirty="0">
                <a:solidFill>
                  <a:prstClr val="black"/>
                </a:solidFill>
                <a:latin typeface="Consolas" panose="020B0609020204030204" pitchFamily="49" charset="0"/>
              </a:rPr>
              <a:t>;</a:t>
            </a:r>
          </a:p>
          <a:p>
            <a:endParaRPr lang="fr-FR" sz="1100" dirty="0">
              <a:solidFill>
                <a:prstClr val="black"/>
              </a:solidFill>
              <a:latin typeface="Consolas" panose="020B0609020204030204" pitchFamily="49" charset="0"/>
            </a:endParaRPr>
          </a:p>
          <a:p>
            <a:r>
              <a:rPr lang="fr-FR" sz="1100" dirty="0" err="1">
                <a:solidFill>
                  <a:prstClr val="black"/>
                </a:solidFill>
                <a:latin typeface="Consolas" panose="020B0609020204030204" pitchFamily="49" charset="0"/>
              </a:rPr>
              <a:t>solver.startNewSearch</a:t>
            </a:r>
            <a:r>
              <a:rPr lang="fr-FR" sz="1100" dirty="0">
                <a:solidFill>
                  <a:prstClr val="black"/>
                </a:solidFill>
                <a:latin typeface="Consolas" panose="020B0609020204030204" pitchFamily="49" charset="0"/>
              </a:rPr>
              <a:t>();</a:t>
            </a:r>
          </a:p>
          <a:p>
            <a:r>
              <a:rPr lang="fr-FR" sz="1100" dirty="0" err="1">
                <a:solidFill>
                  <a:srgbClr val="0000FF"/>
                </a:solidFill>
                <a:latin typeface="Consolas" panose="020B0609020204030204" pitchFamily="49" charset="0"/>
              </a:rPr>
              <a:t>while</a:t>
            </a:r>
            <a:r>
              <a:rPr lang="fr-FR" sz="1100" dirty="0">
                <a:solidFill>
                  <a:prstClr val="black"/>
                </a:solidFill>
                <a:latin typeface="Consolas" panose="020B0609020204030204" pitchFamily="49" charset="0"/>
              </a:rPr>
              <a:t> (</a:t>
            </a:r>
            <a:r>
              <a:rPr lang="fr-FR" sz="1100" dirty="0" err="1">
                <a:solidFill>
                  <a:prstClr val="black"/>
                </a:solidFill>
                <a:latin typeface="Consolas" panose="020B0609020204030204" pitchFamily="49" charset="0"/>
              </a:rPr>
              <a:t>solver.next</a:t>
            </a:r>
            <a:r>
              <a:rPr lang="fr-FR" sz="1100" dirty="0">
                <a:solidFill>
                  <a:prstClr val="black"/>
                </a:solidFill>
                <a:latin typeface="Consolas" panose="020B0609020204030204" pitchFamily="49" charset="0"/>
              </a:rPr>
              <a:t>())</a:t>
            </a:r>
          </a:p>
          <a:p>
            <a:r>
              <a:rPr lang="fr-FR" sz="1100" dirty="0">
                <a:solidFill>
                  <a:prstClr val="black"/>
                </a:solidFill>
                <a:latin typeface="Consolas" panose="020B0609020204030204" pitchFamily="49" charset="0"/>
              </a:rPr>
              <a:t>{</a:t>
            </a:r>
          </a:p>
          <a:p>
            <a:r>
              <a:rPr lang="fr-FR" sz="1100" dirty="0" err="1">
                <a:solidFill>
                  <a:prstClr val="black"/>
                </a:solidFill>
                <a:latin typeface="Consolas" panose="020B0609020204030204" pitchFamily="49" charset="0"/>
              </a:rPr>
              <a:t>solver.out</a:t>
            </a:r>
            <a:r>
              <a:rPr lang="fr-FR" sz="1100" dirty="0">
                <a:solidFill>
                  <a:prstClr val="black"/>
                </a:solidFill>
                <a:latin typeface="Consolas" panose="020B0609020204030204" pitchFamily="49" charset="0"/>
              </a:rPr>
              <a:t>()&lt;&lt;</a:t>
            </a:r>
            <a:r>
              <a:rPr lang="fr-FR" sz="1100" dirty="0">
                <a:solidFill>
                  <a:srgbClr val="A31515"/>
                </a:solidFill>
                <a:latin typeface="Consolas" panose="020B0609020204030204" pitchFamily="49" charset="0"/>
              </a:rPr>
              <a:t>" A ="</a:t>
            </a:r>
            <a:r>
              <a:rPr lang="fr-FR" sz="1100" dirty="0">
                <a:solidFill>
                  <a:prstClr val="black"/>
                </a:solidFill>
                <a:latin typeface="Consolas" panose="020B0609020204030204" pitchFamily="49" charset="0"/>
              </a:rPr>
              <a:t>&lt;&lt; </a:t>
            </a:r>
            <a:r>
              <a:rPr lang="fr-FR" sz="1100" dirty="0" err="1">
                <a:solidFill>
                  <a:prstClr val="black"/>
                </a:solidFill>
                <a:latin typeface="Consolas" panose="020B0609020204030204" pitchFamily="49" charset="0"/>
              </a:rPr>
              <a:t>solver.getValue</a:t>
            </a:r>
            <a:r>
              <a:rPr lang="fr-FR" sz="1100" dirty="0">
                <a:solidFill>
                  <a:prstClr val="black"/>
                </a:solidFill>
                <a:latin typeface="Consolas" panose="020B0609020204030204" pitchFamily="49" charset="0"/>
              </a:rPr>
              <a:t>(type)&lt;&lt;</a:t>
            </a:r>
            <a:r>
              <a:rPr lang="fr-FR" sz="1100" dirty="0" err="1">
                <a:solidFill>
                  <a:prstClr val="black"/>
                </a:solidFill>
                <a:latin typeface="Consolas" panose="020B0609020204030204" pitchFamily="49" charset="0"/>
              </a:rPr>
              <a:t>endl</a:t>
            </a:r>
            <a:r>
              <a:rPr lang="fr-FR" sz="1100" dirty="0">
                <a:solidFill>
                  <a:prstClr val="black"/>
                </a:solidFill>
                <a:latin typeface="Consolas" panose="020B0609020204030204" pitchFamily="49" charset="0"/>
              </a:rPr>
              <a:t>;</a:t>
            </a:r>
          </a:p>
          <a:p>
            <a:r>
              <a:rPr lang="fr-FR" sz="1100" dirty="0" err="1">
                <a:solidFill>
                  <a:prstClr val="black"/>
                </a:solidFill>
                <a:latin typeface="Consolas" panose="020B0609020204030204" pitchFamily="49" charset="0"/>
              </a:rPr>
              <a:t>solver.out</a:t>
            </a:r>
            <a:r>
              <a:rPr lang="fr-FR" sz="1100" dirty="0">
                <a:solidFill>
                  <a:prstClr val="black"/>
                </a:solidFill>
                <a:latin typeface="Consolas" panose="020B0609020204030204" pitchFamily="49" charset="0"/>
              </a:rPr>
              <a:t>()&lt;&lt;</a:t>
            </a:r>
            <a:r>
              <a:rPr lang="fr-FR" sz="1100" dirty="0">
                <a:solidFill>
                  <a:srgbClr val="A31515"/>
                </a:solidFill>
                <a:latin typeface="Consolas" panose="020B0609020204030204" pitchFamily="49" charset="0"/>
              </a:rPr>
              <a:t>" D ="</a:t>
            </a:r>
            <a:r>
              <a:rPr lang="fr-FR" sz="1100" dirty="0">
                <a:solidFill>
                  <a:prstClr val="black"/>
                </a:solidFill>
                <a:latin typeface="Consolas" panose="020B0609020204030204" pitchFamily="49" charset="0"/>
              </a:rPr>
              <a:t>&lt;&lt; </a:t>
            </a:r>
            <a:r>
              <a:rPr lang="fr-FR" sz="1100" dirty="0" err="1">
                <a:solidFill>
                  <a:prstClr val="black"/>
                </a:solidFill>
                <a:latin typeface="Consolas" panose="020B0609020204030204" pitchFamily="49" charset="0"/>
              </a:rPr>
              <a:t>solver.getValue</a:t>
            </a:r>
            <a:r>
              <a:rPr lang="fr-FR" sz="1100" dirty="0">
                <a:solidFill>
                  <a:prstClr val="black"/>
                </a:solidFill>
                <a:latin typeface="Consolas" panose="020B0609020204030204" pitchFamily="49" charset="0"/>
              </a:rPr>
              <a:t>(D)&lt;&lt;</a:t>
            </a:r>
            <a:r>
              <a:rPr lang="fr-FR" sz="1100" dirty="0" err="1">
                <a:solidFill>
                  <a:prstClr val="black"/>
                </a:solidFill>
                <a:latin typeface="Consolas" panose="020B0609020204030204" pitchFamily="49" charset="0"/>
              </a:rPr>
              <a:t>endl</a:t>
            </a:r>
            <a:r>
              <a:rPr lang="fr-FR" sz="1100" dirty="0">
                <a:solidFill>
                  <a:prstClr val="black"/>
                </a:solidFill>
                <a:latin typeface="Consolas" panose="020B0609020204030204" pitchFamily="49" charset="0"/>
              </a:rPr>
              <a:t>; </a:t>
            </a:r>
            <a:r>
              <a:rPr lang="fr-FR" sz="1100" dirty="0">
                <a:solidFill>
                  <a:srgbClr val="008000"/>
                </a:solidFill>
                <a:latin typeface="Consolas" panose="020B0609020204030204" pitchFamily="49" charset="0"/>
              </a:rPr>
              <a:t>//Affichage des résultats </a:t>
            </a:r>
            <a:endParaRPr lang="fr-FR" sz="1100" dirty="0">
              <a:solidFill>
                <a:prstClr val="black"/>
              </a:solidFill>
              <a:latin typeface="Consolas" panose="020B0609020204030204" pitchFamily="49" charset="0"/>
            </a:endParaRPr>
          </a:p>
          <a:p>
            <a:endParaRPr lang="fr-FR" sz="1100" dirty="0">
              <a:solidFill>
                <a:prstClr val="black"/>
              </a:solidFill>
              <a:latin typeface="Consolas" panose="020B0609020204030204" pitchFamily="49" charset="0"/>
            </a:endParaRPr>
          </a:p>
          <a:p>
            <a:r>
              <a:rPr lang="fr-FR" sz="1100" dirty="0">
                <a:solidFill>
                  <a:prstClr val="black"/>
                </a:solidFill>
                <a:latin typeface="Consolas" panose="020B0609020204030204" pitchFamily="49" charset="0"/>
              </a:rPr>
              <a:t>}</a:t>
            </a:r>
          </a:p>
          <a:p>
            <a:r>
              <a:rPr lang="fr-FR" sz="1100" dirty="0" err="1">
                <a:solidFill>
                  <a:prstClr val="black"/>
                </a:solidFill>
                <a:latin typeface="Consolas" panose="020B0609020204030204" pitchFamily="49" charset="0"/>
              </a:rPr>
              <a:t>solver.endSearch</a:t>
            </a:r>
            <a:r>
              <a:rPr lang="fr-FR" sz="1100" dirty="0">
                <a:solidFill>
                  <a:prstClr val="black"/>
                </a:solidFill>
                <a:latin typeface="Consolas" panose="020B0609020204030204" pitchFamily="49" charset="0"/>
              </a:rPr>
              <a:t>();</a:t>
            </a:r>
          </a:p>
          <a:p>
            <a:r>
              <a:rPr lang="fr-FR" sz="1100" dirty="0" err="1">
                <a:solidFill>
                  <a:prstClr val="black"/>
                </a:solidFill>
                <a:latin typeface="Consolas" panose="020B0609020204030204" pitchFamily="49" charset="0"/>
              </a:rPr>
              <a:t>solver.printInformation</a:t>
            </a:r>
            <a:r>
              <a:rPr lang="fr-FR" sz="1100" dirty="0">
                <a:solidFill>
                  <a:prstClr val="black"/>
                </a:solidFill>
                <a:latin typeface="Consolas" panose="020B0609020204030204" pitchFamily="49" charset="0"/>
              </a:rPr>
              <a:t>(); </a:t>
            </a:r>
            <a:r>
              <a:rPr lang="fr-FR" sz="1100" dirty="0">
                <a:solidFill>
                  <a:srgbClr val="008000"/>
                </a:solidFill>
                <a:latin typeface="Consolas" panose="020B0609020204030204" pitchFamily="49" charset="0"/>
              </a:rPr>
              <a:t>//Affichage des informations sur la solution</a:t>
            </a:r>
            <a:endParaRPr lang="fr-FR" sz="1100" dirty="0">
              <a:solidFill>
                <a:prstClr val="black"/>
              </a:solidFill>
              <a:latin typeface="Consolas" panose="020B0609020204030204" pitchFamily="49" charset="0"/>
            </a:endParaRPr>
          </a:p>
          <a:p>
            <a:endParaRPr lang="fr-FR" sz="1100" dirty="0">
              <a:solidFill>
                <a:prstClr val="black"/>
              </a:solidFill>
              <a:latin typeface="Consolas" panose="020B0609020204030204" pitchFamily="49" charset="0"/>
            </a:endParaRPr>
          </a:p>
        </p:txBody>
      </p:sp>
      <p:sp>
        <p:nvSpPr>
          <p:cNvPr id="4" name="Rectangle 3">
            <a:extLst>
              <a:ext uri="{FF2B5EF4-FFF2-40B4-BE49-F238E27FC236}">
                <a16:creationId xmlns:a16="http://schemas.microsoft.com/office/drawing/2014/main" id="{8B3D36AB-E1DA-4B68-A39B-45AA405D6696}"/>
              </a:ext>
            </a:extLst>
          </p:cNvPr>
          <p:cNvSpPr/>
          <p:nvPr/>
        </p:nvSpPr>
        <p:spPr>
          <a:xfrm>
            <a:off x="101724" y="2429078"/>
            <a:ext cx="4572000" cy="3046988"/>
          </a:xfrm>
          <a:prstGeom prst="rect">
            <a:avLst/>
          </a:prstGeom>
        </p:spPr>
        <p:txBody>
          <a:bodyPr>
            <a:spAutoFit/>
          </a:bodyPr>
          <a:lstStyle/>
          <a:p>
            <a:r>
              <a:rPr lang="fr-FR" sz="1200" dirty="0">
                <a:solidFill>
                  <a:srgbClr val="008000"/>
                </a:solidFill>
                <a:latin typeface="Consolas" panose="020B0609020204030204" pitchFamily="49" charset="0"/>
              </a:rPr>
              <a:t>//Déclaration des variables de décision du système</a:t>
            </a:r>
            <a:endParaRPr lang="fr-FR" sz="1200" dirty="0">
              <a:solidFill>
                <a:prstClr val="black"/>
              </a:solidFill>
              <a:latin typeface="Consolas" panose="020B0609020204030204" pitchFamily="49" charset="0"/>
            </a:endParaRPr>
          </a:p>
          <a:p>
            <a:r>
              <a:rPr lang="fr-FR" sz="1200" dirty="0" err="1">
                <a:solidFill>
                  <a:prstClr val="black"/>
                </a:solidFill>
                <a:latin typeface="Consolas" panose="020B0609020204030204" pitchFamily="49" charset="0"/>
              </a:rPr>
              <a:t>IloNumVar</a:t>
            </a:r>
            <a:r>
              <a:rPr lang="fr-FR" sz="1200" dirty="0">
                <a:solidFill>
                  <a:prstClr val="black"/>
                </a:solidFill>
                <a:latin typeface="Consolas" panose="020B0609020204030204" pitchFamily="49" charset="0"/>
              </a:rPr>
              <a:t> Xa(</a:t>
            </a:r>
            <a:r>
              <a:rPr lang="fr-FR" sz="1200" dirty="0" err="1">
                <a:solidFill>
                  <a:prstClr val="black"/>
                </a:solidFill>
                <a:latin typeface="Consolas" panose="020B0609020204030204" pitchFamily="49" charset="0"/>
              </a:rPr>
              <a:t>env</a:t>
            </a:r>
            <a:r>
              <a:rPr lang="fr-FR" sz="1200" dirty="0">
                <a:solidFill>
                  <a:prstClr val="black"/>
                </a:solidFill>
                <a:latin typeface="Consolas" panose="020B0609020204030204" pitchFamily="49" charset="0"/>
              </a:rPr>
              <a:t>);</a:t>
            </a:r>
          </a:p>
          <a:p>
            <a:r>
              <a:rPr lang="fr-FR" sz="1200" dirty="0" err="1">
                <a:solidFill>
                  <a:prstClr val="black"/>
                </a:solidFill>
                <a:latin typeface="Consolas" panose="020B0609020204030204" pitchFamily="49" charset="0"/>
              </a:rPr>
              <a:t>IloNumVar</a:t>
            </a:r>
            <a:r>
              <a:rPr lang="fr-FR" sz="1200" dirty="0">
                <a:solidFill>
                  <a:prstClr val="black"/>
                </a:solidFill>
                <a:latin typeface="Consolas" panose="020B0609020204030204" pitchFamily="49" charset="0"/>
              </a:rPr>
              <a:t> Ya(</a:t>
            </a:r>
            <a:r>
              <a:rPr lang="fr-FR" sz="1200" dirty="0" err="1">
                <a:solidFill>
                  <a:prstClr val="black"/>
                </a:solidFill>
                <a:latin typeface="Consolas" panose="020B0609020204030204" pitchFamily="49" charset="0"/>
              </a:rPr>
              <a:t>env</a:t>
            </a:r>
            <a:r>
              <a:rPr lang="fr-FR" sz="1200" dirty="0">
                <a:solidFill>
                  <a:prstClr val="black"/>
                </a:solidFill>
                <a:latin typeface="Consolas" panose="020B0609020204030204" pitchFamily="49" charset="0"/>
              </a:rPr>
              <a:t>);</a:t>
            </a:r>
          </a:p>
          <a:p>
            <a:r>
              <a:rPr lang="fr-FR" sz="1200" dirty="0" err="1">
                <a:solidFill>
                  <a:prstClr val="black"/>
                </a:solidFill>
                <a:latin typeface="Consolas" panose="020B0609020204030204" pitchFamily="49" charset="0"/>
              </a:rPr>
              <a:t>IloNumVar</a:t>
            </a:r>
            <a:r>
              <a:rPr lang="fr-FR" sz="1200" dirty="0">
                <a:solidFill>
                  <a:prstClr val="black"/>
                </a:solidFill>
                <a:latin typeface="Consolas" panose="020B0609020204030204" pitchFamily="49" charset="0"/>
              </a:rPr>
              <a:t> Za(</a:t>
            </a:r>
            <a:r>
              <a:rPr lang="fr-FR" sz="1200" dirty="0" err="1">
                <a:solidFill>
                  <a:prstClr val="black"/>
                </a:solidFill>
                <a:latin typeface="Consolas" panose="020B0609020204030204" pitchFamily="49" charset="0"/>
              </a:rPr>
              <a:t>env</a:t>
            </a:r>
            <a:r>
              <a:rPr lang="fr-FR" sz="1200" dirty="0">
                <a:solidFill>
                  <a:prstClr val="black"/>
                </a:solidFill>
                <a:latin typeface="Consolas" panose="020B0609020204030204" pitchFamily="49" charset="0"/>
              </a:rPr>
              <a:t>);</a:t>
            </a:r>
          </a:p>
          <a:p>
            <a:endParaRPr lang="fr-FR" sz="1200" dirty="0">
              <a:solidFill>
                <a:prstClr val="black"/>
              </a:solidFill>
              <a:latin typeface="Consolas" panose="020B0609020204030204" pitchFamily="49" charset="0"/>
            </a:endParaRPr>
          </a:p>
          <a:p>
            <a:r>
              <a:rPr lang="fr-FR" sz="1200" dirty="0" err="1">
                <a:solidFill>
                  <a:prstClr val="black"/>
                </a:solidFill>
                <a:latin typeface="Consolas" panose="020B0609020204030204" pitchFamily="49" charset="0"/>
              </a:rPr>
              <a:t>IloIntVar</a:t>
            </a:r>
            <a:r>
              <a:rPr lang="fr-FR" sz="1200" dirty="0">
                <a:solidFill>
                  <a:prstClr val="black"/>
                </a:solidFill>
                <a:latin typeface="Consolas" panose="020B0609020204030204" pitchFamily="49" charset="0"/>
              </a:rPr>
              <a:t> </a:t>
            </a:r>
            <a:r>
              <a:rPr lang="fr-FR" sz="1200" dirty="0" err="1">
                <a:solidFill>
                  <a:prstClr val="black"/>
                </a:solidFill>
                <a:latin typeface="Consolas" panose="020B0609020204030204" pitchFamily="49" charset="0"/>
              </a:rPr>
              <a:t>Xa_int</a:t>
            </a:r>
            <a:r>
              <a:rPr lang="fr-FR" sz="1200" dirty="0">
                <a:solidFill>
                  <a:prstClr val="black"/>
                </a:solidFill>
                <a:latin typeface="Consolas" panose="020B0609020204030204" pitchFamily="49" charset="0"/>
              </a:rPr>
              <a:t>(</a:t>
            </a:r>
            <a:r>
              <a:rPr lang="fr-FR" sz="1200" dirty="0" err="1">
                <a:solidFill>
                  <a:prstClr val="black"/>
                </a:solidFill>
                <a:latin typeface="Consolas" panose="020B0609020204030204" pitchFamily="49" charset="0"/>
              </a:rPr>
              <a:t>env</a:t>
            </a:r>
            <a:r>
              <a:rPr lang="fr-FR" sz="1200" dirty="0">
                <a:solidFill>
                  <a:prstClr val="black"/>
                </a:solidFill>
                <a:latin typeface="Consolas" panose="020B0609020204030204" pitchFamily="49" charset="0"/>
              </a:rPr>
              <a:t>);</a:t>
            </a:r>
          </a:p>
          <a:p>
            <a:r>
              <a:rPr lang="fr-FR" sz="1200" dirty="0" err="1">
                <a:solidFill>
                  <a:prstClr val="black"/>
                </a:solidFill>
                <a:latin typeface="Consolas" panose="020B0609020204030204" pitchFamily="49" charset="0"/>
              </a:rPr>
              <a:t>IloIntVar</a:t>
            </a:r>
            <a:r>
              <a:rPr lang="fr-FR" sz="1200" dirty="0">
                <a:solidFill>
                  <a:prstClr val="black"/>
                </a:solidFill>
                <a:latin typeface="Consolas" panose="020B0609020204030204" pitchFamily="49" charset="0"/>
              </a:rPr>
              <a:t> </a:t>
            </a:r>
            <a:r>
              <a:rPr lang="fr-FR" sz="1200" dirty="0" err="1">
                <a:solidFill>
                  <a:prstClr val="black"/>
                </a:solidFill>
                <a:latin typeface="Consolas" panose="020B0609020204030204" pitchFamily="49" charset="0"/>
              </a:rPr>
              <a:t>Ya_int</a:t>
            </a:r>
            <a:r>
              <a:rPr lang="fr-FR" sz="1200" dirty="0">
                <a:solidFill>
                  <a:prstClr val="black"/>
                </a:solidFill>
                <a:latin typeface="Consolas" panose="020B0609020204030204" pitchFamily="49" charset="0"/>
              </a:rPr>
              <a:t>(</a:t>
            </a:r>
            <a:r>
              <a:rPr lang="fr-FR" sz="1200" dirty="0" err="1">
                <a:solidFill>
                  <a:prstClr val="black"/>
                </a:solidFill>
                <a:latin typeface="Consolas" panose="020B0609020204030204" pitchFamily="49" charset="0"/>
              </a:rPr>
              <a:t>env</a:t>
            </a:r>
            <a:r>
              <a:rPr lang="fr-FR" sz="1200" dirty="0">
                <a:solidFill>
                  <a:prstClr val="black"/>
                </a:solidFill>
                <a:latin typeface="Consolas" panose="020B0609020204030204" pitchFamily="49" charset="0"/>
              </a:rPr>
              <a:t>);</a:t>
            </a:r>
          </a:p>
          <a:p>
            <a:r>
              <a:rPr lang="fr-FR" sz="1200" dirty="0" err="1">
                <a:solidFill>
                  <a:prstClr val="black"/>
                </a:solidFill>
                <a:latin typeface="Consolas" panose="020B0609020204030204" pitchFamily="49" charset="0"/>
              </a:rPr>
              <a:t>IloIntVar</a:t>
            </a:r>
            <a:r>
              <a:rPr lang="fr-FR" sz="1200" dirty="0">
                <a:solidFill>
                  <a:prstClr val="black"/>
                </a:solidFill>
                <a:latin typeface="Consolas" panose="020B0609020204030204" pitchFamily="49" charset="0"/>
              </a:rPr>
              <a:t> </a:t>
            </a:r>
            <a:r>
              <a:rPr lang="fr-FR" sz="1200" dirty="0" err="1">
                <a:solidFill>
                  <a:prstClr val="black"/>
                </a:solidFill>
                <a:latin typeface="Consolas" panose="020B0609020204030204" pitchFamily="49" charset="0"/>
              </a:rPr>
              <a:t>Za_int</a:t>
            </a:r>
            <a:r>
              <a:rPr lang="fr-FR" sz="1200" dirty="0">
                <a:solidFill>
                  <a:prstClr val="black"/>
                </a:solidFill>
                <a:latin typeface="Consolas" panose="020B0609020204030204" pitchFamily="49" charset="0"/>
              </a:rPr>
              <a:t>(</a:t>
            </a:r>
            <a:r>
              <a:rPr lang="fr-FR" sz="1200" dirty="0" err="1">
                <a:solidFill>
                  <a:prstClr val="black"/>
                </a:solidFill>
                <a:latin typeface="Consolas" panose="020B0609020204030204" pitchFamily="49" charset="0"/>
              </a:rPr>
              <a:t>env</a:t>
            </a:r>
            <a:r>
              <a:rPr lang="fr-FR" sz="1200" dirty="0">
                <a:solidFill>
                  <a:prstClr val="black"/>
                </a:solidFill>
                <a:latin typeface="Consolas" panose="020B0609020204030204" pitchFamily="49" charset="0"/>
              </a:rPr>
              <a:t>);</a:t>
            </a:r>
          </a:p>
          <a:p>
            <a:r>
              <a:rPr lang="fr-FR" sz="1200" dirty="0" err="1">
                <a:solidFill>
                  <a:prstClr val="black"/>
                </a:solidFill>
                <a:latin typeface="Consolas" panose="020B0609020204030204" pitchFamily="49" charset="0"/>
              </a:rPr>
              <a:t>IloIntVar</a:t>
            </a:r>
            <a:r>
              <a:rPr lang="fr-FR" sz="1200" dirty="0">
                <a:solidFill>
                  <a:prstClr val="black"/>
                </a:solidFill>
                <a:latin typeface="Consolas" panose="020B0609020204030204" pitchFamily="49" charset="0"/>
              </a:rPr>
              <a:t> type(</a:t>
            </a:r>
            <a:r>
              <a:rPr lang="fr-FR" sz="1200" dirty="0" err="1">
                <a:solidFill>
                  <a:prstClr val="black"/>
                </a:solidFill>
                <a:latin typeface="Consolas" panose="020B0609020204030204" pitchFamily="49" charset="0"/>
              </a:rPr>
              <a:t>env</a:t>
            </a:r>
            <a:r>
              <a:rPr lang="fr-FR" sz="1200" dirty="0">
                <a:solidFill>
                  <a:prstClr val="black"/>
                </a:solidFill>
                <a:latin typeface="Consolas" panose="020B0609020204030204" pitchFamily="49" charset="0"/>
              </a:rPr>
              <a:t>);</a:t>
            </a:r>
          </a:p>
          <a:p>
            <a:endParaRPr lang="fr-FR" sz="1200" dirty="0">
              <a:solidFill>
                <a:prstClr val="black"/>
              </a:solidFill>
              <a:latin typeface="Consolas" panose="020B0609020204030204" pitchFamily="49" charset="0"/>
            </a:endParaRPr>
          </a:p>
          <a:p>
            <a:r>
              <a:rPr lang="fr-FR" sz="1200" dirty="0" err="1">
                <a:solidFill>
                  <a:prstClr val="black"/>
                </a:solidFill>
                <a:latin typeface="Consolas" panose="020B0609020204030204" pitchFamily="49" charset="0"/>
              </a:rPr>
              <a:t>IloInt</a:t>
            </a:r>
            <a:r>
              <a:rPr lang="fr-FR" sz="1200" dirty="0">
                <a:solidFill>
                  <a:prstClr val="black"/>
                </a:solidFill>
                <a:latin typeface="Consolas" panose="020B0609020204030204" pitchFamily="49" charset="0"/>
              </a:rPr>
              <a:t> </a:t>
            </a:r>
            <a:r>
              <a:rPr lang="fr-FR" sz="1200" dirty="0" err="1">
                <a:solidFill>
                  <a:prstClr val="black"/>
                </a:solidFill>
                <a:latin typeface="Consolas" panose="020B0609020204030204" pitchFamily="49" charset="0"/>
              </a:rPr>
              <a:t>Xb</a:t>
            </a:r>
            <a:r>
              <a:rPr lang="fr-FR" sz="1200" dirty="0">
                <a:solidFill>
                  <a:prstClr val="black"/>
                </a:solidFill>
                <a:latin typeface="Consolas" panose="020B0609020204030204" pitchFamily="49" charset="0"/>
              </a:rPr>
              <a:t> = 9;</a:t>
            </a:r>
          </a:p>
          <a:p>
            <a:r>
              <a:rPr lang="fr-FR" sz="1200" dirty="0" err="1">
                <a:solidFill>
                  <a:prstClr val="black"/>
                </a:solidFill>
                <a:latin typeface="Consolas" panose="020B0609020204030204" pitchFamily="49" charset="0"/>
              </a:rPr>
              <a:t>IloInt</a:t>
            </a:r>
            <a:r>
              <a:rPr lang="fr-FR" sz="1200" dirty="0">
                <a:solidFill>
                  <a:prstClr val="black"/>
                </a:solidFill>
                <a:latin typeface="Consolas" panose="020B0609020204030204" pitchFamily="49" charset="0"/>
              </a:rPr>
              <a:t> Yb = 1;</a:t>
            </a:r>
          </a:p>
          <a:p>
            <a:r>
              <a:rPr lang="fr-FR" sz="1200" dirty="0" err="1">
                <a:solidFill>
                  <a:prstClr val="black"/>
                </a:solidFill>
                <a:latin typeface="Consolas" panose="020B0609020204030204" pitchFamily="49" charset="0"/>
              </a:rPr>
              <a:t>IloInt</a:t>
            </a:r>
            <a:r>
              <a:rPr lang="fr-FR" sz="1200" dirty="0">
                <a:solidFill>
                  <a:prstClr val="black"/>
                </a:solidFill>
                <a:latin typeface="Consolas" panose="020B0609020204030204" pitchFamily="49" charset="0"/>
              </a:rPr>
              <a:t> </a:t>
            </a:r>
            <a:r>
              <a:rPr lang="fr-FR" sz="1200" dirty="0" err="1">
                <a:solidFill>
                  <a:prstClr val="black"/>
                </a:solidFill>
                <a:latin typeface="Consolas" panose="020B0609020204030204" pitchFamily="49" charset="0"/>
              </a:rPr>
              <a:t>Zb</a:t>
            </a:r>
            <a:r>
              <a:rPr lang="fr-FR" sz="1200" dirty="0">
                <a:solidFill>
                  <a:prstClr val="black"/>
                </a:solidFill>
                <a:latin typeface="Consolas" panose="020B0609020204030204" pitchFamily="49" charset="0"/>
              </a:rPr>
              <a:t> = 1;</a:t>
            </a:r>
          </a:p>
          <a:p>
            <a:endParaRPr lang="fr-FR" sz="1200" dirty="0">
              <a:solidFill>
                <a:prstClr val="black"/>
              </a:solidFill>
              <a:latin typeface="Consolas" panose="020B0609020204030204" pitchFamily="49" charset="0"/>
            </a:endParaRPr>
          </a:p>
          <a:p>
            <a:r>
              <a:rPr lang="fr-FR" sz="1200" dirty="0" err="1">
                <a:solidFill>
                  <a:prstClr val="black"/>
                </a:solidFill>
                <a:latin typeface="Consolas" panose="020B0609020204030204" pitchFamily="49" charset="0"/>
              </a:rPr>
              <a:t>IloNumVar</a:t>
            </a:r>
            <a:r>
              <a:rPr lang="fr-FR" sz="1200" dirty="0">
                <a:solidFill>
                  <a:prstClr val="black"/>
                </a:solidFill>
                <a:latin typeface="Consolas" panose="020B0609020204030204" pitchFamily="49" charset="0"/>
              </a:rPr>
              <a:t> D(</a:t>
            </a:r>
            <a:r>
              <a:rPr lang="fr-FR" sz="1200" dirty="0" err="1">
                <a:solidFill>
                  <a:prstClr val="black"/>
                </a:solidFill>
                <a:latin typeface="Consolas" panose="020B0609020204030204" pitchFamily="49" charset="0"/>
              </a:rPr>
              <a:t>env</a:t>
            </a:r>
            <a:r>
              <a:rPr lang="fr-FR" sz="1200" dirty="0">
                <a:solidFill>
                  <a:prstClr val="black"/>
                </a:solidFill>
                <a:latin typeface="Consolas" panose="020B0609020204030204" pitchFamily="49" charset="0"/>
              </a:rPr>
              <a:t>);</a:t>
            </a:r>
          </a:p>
          <a:p>
            <a:endParaRPr lang="fr-FR" sz="1200" dirty="0">
              <a:solidFill>
                <a:prstClr val="black"/>
              </a:solidFill>
              <a:latin typeface="Consolas" panose="020B0609020204030204" pitchFamily="49" charset="0"/>
            </a:endParaRPr>
          </a:p>
        </p:txBody>
      </p:sp>
      <p:sp>
        <p:nvSpPr>
          <p:cNvPr id="6" name="Rectangle 5">
            <a:extLst>
              <a:ext uri="{FF2B5EF4-FFF2-40B4-BE49-F238E27FC236}">
                <a16:creationId xmlns:a16="http://schemas.microsoft.com/office/drawing/2014/main" id="{4CCC92CF-C377-4BD4-9C6E-3891AFF2A7A8}"/>
              </a:ext>
            </a:extLst>
          </p:cNvPr>
          <p:cNvSpPr/>
          <p:nvPr/>
        </p:nvSpPr>
        <p:spPr>
          <a:xfrm>
            <a:off x="101724" y="5288249"/>
            <a:ext cx="4348522" cy="1384995"/>
          </a:xfrm>
          <a:prstGeom prst="rect">
            <a:avLst/>
          </a:prstGeom>
        </p:spPr>
        <p:txBody>
          <a:bodyPr wrap="square">
            <a:spAutoFit/>
          </a:bodyPr>
          <a:lstStyle/>
          <a:p>
            <a:r>
              <a:rPr lang="fr-FR" sz="1200" dirty="0">
                <a:solidFill>
                  <a:srgbClr val="008000"/>
                </a:solidFill>
                <a:latin typeface="Consolas" panose="020B0609020204030204" pitchFamily="49" charset="0"/>
              </a:rPr>
              <a:t>//Déclaration des contraintes</a:t>
            </a:r>
          </a:p>
          <a:p>
            <a:endParaRPr lang="fr-FR" sz="1200" dirty="0">
              <a:solidFill>
                <a:srgbClr val="008000"/>
              </a:solidFill>
              <a:latin typeface="Consolas" panose="020B0609020204030204" pitchFamily="49" charset="0"/>
            </a:endParaRPr>
          </a:p>
          <a:p>
            <a:r>
              <a:rPr lang="fr-FR" sz="1200" dirty="0" err="1">
                <a:solidFill>
                  <a:prstClr val="black"/>
                </a:solidFill>
                <a:latin typeface="Consolas" panose="020B0609020204030204" pitchFamily="49" charset="0"/>
              </a:rPr>
              <a:t>mod.add</a:t>
            </a:r>
            <a:r>
              <a:rPr lang="fr-FR" sz="1200" dirty="0">
                <a:solidFill>
                  <a:prstClr val="black"/>
                </a:solidFill>
                <a:latin typeface="Consolas" panose="020B0609020204030204" pitchFamily="49" charset="0"/>
              </a:rPr>
              <a:t>(</a:t>
            </a:r>
            <a:r>
              <a:rPr lang="fr-FR" sz="1200" dirty="0" err="1">
                <a:solidFill>
                  <a:prstClr val="black"/>
                </a:solidFill>
                <a:latin typeface="Consolas" panose="020B0609020204030204" pitchFamily="49" charset="0"/>
              </a:rPr>
              <a:t>Xa_int</a:t>
            </a:r>
            <a:r>
              <a:rPr lang="fr-FR" sz="1200" dirty="0">
                <a:solidFill>
                  <a:prstClr val="black"/>
                </a:solidFill>
                <a:latin typeface="Consolas" panose="020B0609020204030204" pitchFamily="49" charset="0"/>
              </a:rPr>
              <a:t> == Xa *10);</a:t>
            </a:r>
          </a:p>
          <a:p>
            <a:r>
              <a:rPr lang="es-ES" sz="1200" dirty="0" err="1">
                <a:solidFill>
                  <a:prstClr val="black"/>
                </a:solidFill>
                <a:latin typeface="Consolas" panose="020B0609020204030204" pitchFamily="49" charset="0"/>
              </a:rPr>
              <a:t>mod.add</a:t>
            </a:r>
            <a:r>
              <a:rPr lang="es-ES" sz="1200" dirty="0">
                <a:solidFill>
                  <a:prstClr val="black"/>
                </a:solidFill>
                <a:latin typeface="Consolas" panose="020B0609020204030204" pitchFamily="49" charset="0"/>
              </a:rPr>
              <a:t>(</a:t>
            </a:r>
            <a:r>
              <a:rPr lang="es-ES" sz="1200" dirty="0" err="1">
                <a:solidFill>
                  <a:prstClr val="black"/>
                </a:solidFill>
                <a:latin typeface="Consolas" panose="020B0609020204030204" pitchFamily="49" charset="0"/>
              </a:rPr>
              <a:t>Ya_int</a:t>
            </a:r>
            <a:r>
              <a:rPr lang="es-ES" sz="1200" dirty="0">
                <a:solidFill>
                  <a:prstClr val="black"/>
                </a:solidFill>
                <a:latin typeface="Consolas" panose="020B0609020204030204" pitchFamily="49" charset="0"/>
              </a:rPr>
              <a:t> == Ya *10);</a:t>
            </a:r>
          </a:p>
          <a:p>
            <a:r>
              <a:rPr lang="pl-PL" sz="1200" dirty="0">
                <a:solidFill>
                  <a:prstClr val="black"/>
                </a:solidFill>
                <a:latin typeface="Consolas" panose="020B0609020204030204" pitchFamily="49" charset="0"/>
              </a:rPr>
              <a:t>mod.add(Za_int == Za *10);</a:t>
            </a:r>
          </a:p>
          <a:p>
            <a:r>
              <a:rPr lang="fr-FR" sz="1200" dirty="0" err="1">
                <a:solidFill>
                  <a:prstClr val="black"/>
                </a:solidFill>
                <a:latin typeface="Consolas" panose="020B0609020204030204" pitchFamily="49" charset="0"/>
              </a:rPr>
              <a:t>mod.add</a:t>
            </a:r>
            <a:r>
              <a:rPr lang="fr-FR" sz="1200" dirty="0">
                <a:solidFill>
                  <a:prstClr val="black"/>
                </a:solidFill>
                <a:latin typeface="Consolas" panose="020B0609020204030204" pitchFamily="49" charset="0"/>
              </a:rPr>
              <a:t>(D == </a:t>
            </a:r>
            <a:r>
              <a:rPr lang="fr-FR" sz="1200" dirty="0" err="1">
                <a:solidFill>
                  <a:prstClr val="black"/>
                </a:solidFill>
                <a:latin typeface="Consolas" panose="020B0609020204030204" pitchFamily="49" charset="0"/>
              </a:rPr>
              <a:t>IloPower</a:t>
            </a:r>
            <a:r>
              <a:rPr lang="fr-FR" sz="1200" dirty="0">
                <a:solidFill>
                  <a:prstClr val="black"/>
                </a:solidFill>
                <a:latin typeface="Consolas" panose="020B0609020204030204" pitchFamily="49" charset="0"/>
              </a:rPr>
              <a:t>(</a:t>
            </a:r>
            <a:r>
              <a:rPr lang="fr-FR" sz="1200" dirty="0" err="1">
                <a:solidFill>
                  <a:prstClr val="black"/>
                </a:solidFill>
                <a:latin typeface="Consolas" panose="020B0609020204030204" pitchFamily="49" charset="0"/>
              </a:rPr>
              <a:t>IloPower</a:t>
            </a:r>
            <a:r>
              <a:rPr lang="fr-FR" sz="1200" dirty="0">
                <a:solidFill>
                  <a:prstClr val="black"/>
                </a:solidFill>
                <a:latin typeface="Consolas" panose="020B0609020204030204" pitchFamily="49" charset="0"/>
              </a:rPr>
              <a:t>(Xb-Xa,2)+</a:t>
            </a:r>
            <a:r>
              <a:rPr lang="fr-FR" sz="1200" dirty="0" err="1">
                <a:solidFill>
                  <a:prstClr val="black"/>
                </a:solidFill>
                <a:latin typeface="Consolas" panose="020B0609020204030204" pitchFamily="49" charset="0"/>
              </a:rPr>
              <a:t>IloPower</a:t>
            </a:r>
            <a:r>
              <a:rPr lang="fr-FR" sz="1200" dirty="0">
                <a:solidFill>
                  <a:prstClr val="black"/>
                </a:solidFill>
                <a:latin typeface="Consolas" panose="020B0609020204030204" pitchFamily="49" charset="0"/>
              </a:rPr>
              <a:t>(Yb-Ya,2)+ </a:t>
            </a:r>
            <a:r>
              <a:rPr lang="fr-FR" sz="1200" dirty="0" err="1">
                <a:solidFill>
                  <a:prstClr val="black"/>
                </a:solidFill>
                <a:latin typeface="Consolas" panose="020B0609020204030204" pitchFamily="49" charset="0"/>
              </a:rPr>
              <a:t>IloPower</a:t>
            </a:r>
            <a:r>
              <a:rPr lang="fr-FR" sz="1200" dirty="0">
                <a:solidFill>
                  <a:prstClr val="black"/>
                </a:solidFill>
                <a:latin typeface="Consolas" panose="020B0609020204030204" pitchFamily="49" charset="0"/>
              </a:rPr>
              <a:t>(Zb-Za,2),0.5));</a:t>
            </a:r>
          </a:p>
        </p:txBody>
      </p:sp>
      <p:cxnSp>
        <p:nvCxnSpPr>
          <p:cNvPr id="14" name="Connecteur droit 13">
            <a:extLst>
              <a:ext uri="{FF2B5EF4-FFF2-40B4-BE49-F238E27FC236}">
                <a16:creationId xmlns:a16="http://schemas.microsoft.com/office/drawing/2014/main" id="{9CB1031A-0B2B-47F1-B257-806E0CFCEF74}"/>
              </a:ext>
            </a:extLst>
          </p:cNvPr>
          <p:cNvCxnSpPr>
            <a:cxnSpLocks/>
          </p:cNvCxnSpPr>
          <p:nvPr/>
        </p:nvCxnSpPr>
        <p:spPr>
          <a:xfrm flipH="1">
            <a:off x="4427724" y="501545"/>
            <a:ext cx="22522" cy="63564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 name="ZoneTexte 27">
            <a:extLst>
              <a:ext uri="{FF2B5EF4-FFF2-40B4-BE49-F238E27FC236}">
                <a16:creationId xmlns:a16="http://schemas.microsoft.com/office/drawing/2014/main" id="{5473F7A3-5275-4CB6-BB7B-A1BE833FB4F2}"/>
              </a:ext>
            </a:extLst>
          </p:cNvPr>
          <p:cNvSpPr txBox="1"/>
          <p:nvPr/>
        </p:nvSpPr>
        <p:spPr>
          <a:xfrm>
            <a:off x="2339752" y="3433704"/>
            <a:ext cx="1944216" cy="646331"/>
          </a:xfrm>
          <a:prstGeom prst="rect">
            <a:avLst/>
          </a:prstGeom>
          <a:noFill/>
        </p:spPr>
        <p:txBody>
          <a:bodyPr wrap="square" rtlCol="0">
            <a:spAutoFit/>
          </a:bodyPr>
          <a:lstStyle/>
          <a:p>
            <a:r>
              <a:rPr lang="fr-FR" b="1" dirty="0">
                <a:solidFill>
                  <a:srgbClr val="FF0000"/>
                </a:solidFill>
              </a:rPr>
              <a:t>Variables intermédiaires</a:t>
            </a:r>
          </a:p>
        </p:txBody>
      </p:sp>
      <p:sp>
        <p:nvSpPr>
          <p:cNvPr id="29" name="ZoneTexte 28">
            <a:extLst>
              <a:ext uri="{FF2B5EF4-FFF2-40B4-BE49-F238E27FC236}">
                <a16:creationId xmlns:a16="http://schemas.microsoft.com/office/drawing/2014/main" id="{DE964C46-724B-47D8-9A26-E0416B25EAB1}"/>
              </a:ext>
            </a:extLst>
          </p:cNvPr>
          <p:cNvSpPr txBox="1"/>
          <p:nvPr/>
        </p:nvSpPr>
        <p:spPr>
          <a:xfrm>
            <a:off x="2339752" y="2629889"/>
            <a:ext cx="1944216" cy="646331"/>
          </a:xfrm>
          <a:prstGeom prst="rect">
            <a:avLst/>
          </a:prstGeom>
          <a:noFill/>
        </p:spPr>
        <p:txBody>
          <a:bodyPr wrap="square" rtlCol="0">
            <a:spAutoFit/>
          </a:bodyPr>
          <a:lstStyle/>
          <a:p>
            <a:r>
              <a:rPr lang="fr-FR" b="1" dirty="0">
                <a:solidFill>
                  <a:srgbClr val="FF0000"/>
                </a:solidFill>
              </a:rPr>
              <a:t>Coordonnées Point A</a:t>
            </a:r>
          </a:p>
        </p:txBody>
      </p:sp>
      <p:sp>
        <p:nvSpPr>
          <p:cNvPr id="30" name="ZoneTexte 29">
            <a:extLst>
              <a:ext uri="{FF2B5EF4-FFF2-40B4-BE49-F238E27FC236}">
                <a16:creationId xmlns:a16="http://schemas.microsoft.com/office/drawing/2014/main" id="{6DB2E2A8-952E-4525-B540-737EE81AC5FE}"/>
              </a:ext>
            </a:extLst>
          </p:cNvPr>
          <p:cNvSpPr txBox="1"/>
          <p:nvPr/>
        </p:nvSpPr>
        <p:spPr>
          <a:xfrm>
            <a:off x="2339752" y="4162035"/>
            <a:ext cx="1944216" cy="646331"/>
          </a:xfrm>
          <a:prstGeom prst="rect">
            <a:avLst/>
          </a:prstGeom>
          <a:noFill/>
        </p:spPr>
        <p:txBody>
          <a:bodyPr wrap="square" rtlCol="0">
            <a:spAutoFit/>
          </a:bodyPr>
          <a:lstStyle/>
          <a:p>
            <a:r>
              <a:rPr lang="fr-FR" b="1" dirty="0">
                <a:solidFill>
                  <a:srgbClr val="FF0000"/>
                </a:solidFill>
              </a:rPr>
              <a:t>Coordonnées Point B</a:t>
            </a:r>
          </a:p>
        </p:txBody>
      </p:sp>
      <p:sp>
        <p:nvSpPr>
          <p:cNvPr id="31" name="ZoneTexte 30">
            <a:extLst>
              <a:ext uri="{FF2B5EF4-FFF2-40B4-BE49-F238E27FC236}">
                <a16:creationId xmlns:a16="http://schemas.microsoft.com/office/drawing/2014/main" id="{8C9B96AE-7F0E-40B9-8131-B13188630D99}"/>
              </a:ext>
            </a:extLst>
          </p:cNvPr>
          <p:cNvSpPr txBox="1"/>
          <p:nvPr/>
        </p:nvSpPr>
        <p:spPr>
          <a:xfrm>
            <a:off x="2376612" y="4860525"/>
            <a:ext cx="1944216" cy="369332"/>
          </a:xfrm>
          <a:prstGeom prst="rect">
            <a:avLst/>
          </a:prstGeom>
          <a:noFill/>
        </p:spPr>
        <p:txBody>
          <a:bodyPr wrap="square" rtlCol="0">
            <a:spAutoFit/>
          </a:bodyPr>
          <a:lstStyle/>
          <a:p>
            <a:r>
              <a:rPr lang="fr-FR" b="1" dirty="0">
                <a:solidFill>
                  <a:srgbClr val="FF0000"/>
                </a:solidFill>
              </a:rPr>
              <a:t>Distance</a:t>
            </a:r>
          </a:p>
        </p:txBody>
      </p:sp>
      <p:sp>
        <p:nvSpPr>
          <p:cNvPr id="32" name="ZoneTexte 31">
            <a:extLst>
              <a:ext uri="{FF2B5EF4-FFF2-40B4-BE49-F238E27FC236}">
                <a16:creationId xmlns:a16="http://schemas.microsoft.com/office/drawing/2014/main" id="{1910BD8D-281F-46B4-8CC6-60603500D68E}"/>
              </a:ext>
            </a:extLst>
          </p:cNvPr>
          <p:cNvSpPr txBox="1"/>
          <p:nvPr/>
        </p:nvSpPr>
        <p:spPr>
          <a:xfrm>
            <a:off x="2381230" y="5738278"/>
            <a:ext cx="2292493" cy="369332"/>
          </a:xfrm>
          <a:prstGeom prst="rect">
            <a:avLst/>
          </a:prstGeom>
          <a:noFill/>
        </p:spPr>
        <p:txBody>
          <a:bodyPr wrap="square" rtlCol="0">
            <a:spAutoFit/>
          </a:bodyPr>
          <a:lstStyle/>
          <a:p>
            <a:r>
              <a:rPr lang="fr-FR" b="1" dirty="0">
                <a:solidFill>
                  <a:srgbClr val="FF0000"/>
                </a:solidFill>
              </a:rPr>
              <a:t>Conversion </a:t>
            </a:r>
            <a:r>
              <a:rPr lang="fr-FR" b="1" dirty="0" err="1">
                <a:solidFill>
                  <a:srgbClr val="FF0000"/>
                </a:solidFill>
              </a:rPr>
              <a:t>num</a:t>
            </a:r>
            <a:r>
              <a:rPr lang="fr-FR" b="1" dirty="0">
                <a:solidFill>
                  <a:srgbClr val="FF0000"/>
                </a:solidFill>
              </a:rPr>
              <a:t> -&gt;</a:t>
            </a:r>
            <a:r>
              <a:rPr lang="fr-FR" b="1" dirty="0" err="1">
                <a:solidFill>
                  <a:srgbClr val="FF0000"/>
                </a:solidFill>
              </a:rPr>
              <a:t>int</a:t>
            </a:r>
            <a:r>
              <a:rPr lang="fr-FR" b="1" dirty="0">
                <a:solidFill>
                  <a:srgbClr val="FF0000"/>
                </a:solidFill>
              </a:rPr>
              <a:t> </a:t>
            </a:r>
          </a:p>
        </p:txBody>
      </p:sp>
      <p:sp>
        <p:nvSpPr>
          <p:cNvPr id="33" name="ZoneTexte 32">
            <a:extLst>
              <a:ext uri="{FF2B5EF4-FFF2-40B4-BE49-F238E27FC236}">
                <a16:creationId xmlns:a16="http://schemas.microsoft.com/office/drawing/2014/main" id="{8347734C-3B30-47CD-8F02-21C7FDAFE3F8}"/>
              </a:ext>
            </a:extLst>
          </p:cNvPr>
          <p:cNvSpPr txBox="1"/>
          <p:nvPr/>
        </p:nvSpPr>
        <p:spPr>
          <a:xfrm>
            <a:off x="2440364" y="6532473"/>
            <a:ext cx="1944216" cy="369332"/>
          </a:xfrm>
          <a:prstGeom prst="rect">
            <a:avLst/>
          </a:prstGeom>
          <a:noFill/>
        </p:spPr>
        <p:txBody>
          <a:bodyPr wrap="square" rtlCol="0">
            <a:spAutoFit/>
          </a:bodyPr>
          <a:lstStyle/>
          <a:p>
            <a:r>
              <a:rPr lang="fr-FR" b="1" dirty="0">
                <a:solidFill>
                  <a:srgbClr val="FF0000"/>
                </a:solidFill>
              </a:rPr>
              <a:t>Fonction Objectif</a:t>
            </a:r>
          </a:p>
        </p:txBody>
      </p:sp>
    </p:spTree>
    <p:extLst>
      <p:ext uri="{BB962C8B-B14F-4D97-AF65-F5344CB8AC3E}">
        <p14:creationId xmlns:p14="http://schemas.microsoft.com/office/powerpoint/2010/main" val="203388074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1724" y="461665"/>
            <a:ext cx="6270476" cy="400110"/>
          </a:xfrm>
          <a:prstGeom prst="rect">
            <a:avLst/>
          </a:prstGeom>
        </p:spPr>
        <p:txBody>
          <a:bodyPr wrap="square">
            <a:spAutoFit/>
          </a:bodyPr>
          <a:lstStyle/>
          <a:p>
            <a:r>
              <a:rPr lang="fr-FR" sz="2000" b="1" dirty="0">
                <a:solidFill>
                  <a:schemeClr val="tx2">
                    <a:lumMod val="60000"/>
                    <a:lumOff val="40000"/>
                  </a:schemeClr>
                </a:solidFill>
              </a:rPr>
              <a:t>Informations sur la recherche des solutions</a:t>
            </a:r>
          </a:p>
        </p:txBody>
      </p:sp>
      <p:sp>
        <p:nvSpPr>
          <p:cNvPr id="42" name="Rectangle 41"/>
          <p:cNvSpPr/>
          <p:nvPr/>
        </p:nvSpPr>
        <p:spPr>
          <a:xfrm>
            <a:off x="971600" y="936010"/>
            <a:ext cx="6912768" cy="3416320"/>
          </a:xfrm>
          <a:prstGeom prst="rect">
            <a:avLst/>
          </a:prstGeom>
        </p:spPr>
        <p:txBody>
          <a:bodyPr wrap="square">
            <a:spAutoFit/>
          </a:bodyPr>
          <a:lstStyle/>
          <a:p>
            <a:endParaRPr lang="fr-FR" dirty="0"/>
          </a:p>
          <a:p>
            <a:endParaRPr lang="fr-FR" dirty="0"/>
          </a:p>
          <a:p>
            <a:r>
              <a:rPr lang="fr-FR" dirty="0"/>
              <a:t>A tout moment la méthode </a:t>
            </a:r>
            <a:r>
              <a:rPr lang="fr-FR" dirty="0" err="1"/>
              <a:t>printInformation</a:t>
            </a:r>
            <a:r>
              <a:rPr lang="fr-FR" dirty="0"/>
              <a:t>() peut être appelée pour afficher des informations sur l’état du problème.</a:t>
            </a:r>
          </a:p>
          <a:p>
            <a:endParaRPr lang="fr-FR" dirty="0"/>
          </a:p>
          <a:p>
            <a:r>
              <a:rPr lang="fr-FR" dirty="0"/>
              <a:t>Syntaxe : </a:t>
            </a:r>
            <a:r>
              <a:rPr lang="fr-FR" dirty="0" err="1"/>
              <a:t>solver.</a:t>
            </a:r>
            <a:r>
              <a:rPr lang="fr-FR" b="1" dirty="0" err="1"/>
              <a:t>printInformation</a:t>
            </a:r>
            <a:r>
              <a:rPr lang="fr-FR" b="1" dirty="0"/>
              <a:t>()</a:t>
            </a:r>
          </a:p>
          <a:p>
            <a:endParaRPr lang="fr-FR" dirty="0"/>
          </a:p>
          <a:p>
            <a:r>
              <a:rPr lang="fr-FR" dirty="0"/>
              <a:t>Renseigne : - le nombre de variables </a:t>
            </a:r>
          </a:p>
          <a:p>
            <a:r>
              <a:rPr lang="fr-FR" dirty="0"/>
              <a:t>                     - le nombre de contraintes</a:t>
            </a:r>
          </a:p>
          <a:p>
            <a:r>
              <a:rPr lang="fr-FR" dirty="0"/>
              <a:t>                     - Le nombre d’échecs </a:t>
            </a:r>
            <a:r>
              <a:rPr lang="fr-FR" sz="1200" dirty="0"/>
              <a:t>(nombre de mauvaises décisions aux points de choix)</a:t>
            </a:r>
          </a:p>
          <a:p>
            <a:r>
              <a:rPr lang="fr-FR" sz="1200" dirty="0"/>
              <a:t>                                </a:t>
            </a:r>
            <a:r>
              <a:rPr lang="fr-FR" dirty="0"/>
              <a:t>- Le nombre de points de choix </a:t>
            </a:r>
            <a:r>
              <a:rPr lang="fr-FR" sz="1200" dirty="0"/>
              <a:t>(nombre d’alternatives explorés dans l’arbre de décision) </a:t>
            </a:r>
          </a:p>
        </p:txBody>
      </p:sp>
      <p:sp>
        <p:nvSpPr>
          <p:cNvPr id="2" name="Espace réservé du numéro de diapositive 1"/>
          <p:cNvSpPr>
            <a:spLocks noGrp="1"/>
          </p:cNvSpPr>
          <p:nvPr>
            <p:ph type="sldNum" sz="quarter" idx="12"/>
          </p:nvPr>
        </p:nvSpPr>
        <p:spPr/>
        <p:txBody>
          <a:bodyPr/>
          <a:lstStyle/>
          <a:p>
            <a:fld id="{F1E29388-C2A6-42F4-8376-DF2F821CBB61}" type="slidenum">
              <a:rPr lang="fr-FR" smtClean="0"/>
              <a:t>126</a:t>
            </a:fld>
            <a:endParaRPr lang="fr-FR"/>
          </a:p>
        </p:txBody>
      </p:sp>
      <p:sp>
        <p:nvSpPr>
          <p:cNvPr id="9" name="Rectangle 8"/>
          <p:cNvSpPr/>
          <p:nvPr/>
        </p:nvSpPr>
        <p:spPr>
          <a:xfrm>
            <a:off x="0" y="0"/>
            <a:ext cx="6033126" cy="461665"/>
          </a:xfrm>
          <a:prstGeom prst="rect">
            <a:avLst/>
          </a:prstGeom>
        </p:spPr>
        <p:txBody>
          <a:bodyPr wrap="none">
            <a:spAutoFit/>
          </a:bodyPr>
          <a:lstStyle/>
          <a:p>
            <a:r>
              <a:rPr lang="fr-FR" sz="2400" b="1" dirty="0"/>
              <a:t>3 – Modélisation et Résolution d’un problème</a:t>
            </a:r>
          </a:p>
        </p:txBody>
      </p:sp>
      <p:pic>
        <p:nvPicPr>
          <p:cNvPr id="6" name="Image 5">
            <a:extLst>
              <a:ext uri="{FF2B5EF4-FFF2-40B4-BE49-F238E27FC236}">
                <a16:creationId xmlns:a16="http://schemas.microsoft.com/office/drawing/2014/main" id="{D8924835-F98B-48E2-98A9-A79266DD89BE}"/>
              </a:ext>
            </a:extLst>
          </p:cNvPr>
          <p:cNvPicPr>
            <a:picLocks noChangeAspect="1"/>
          </p:cNvPicPr>
          <p:nvPr/>
        </p:nvPicPr>
        <p:blipFill rotWithShape="1">
          <a:blip r:embed="rId3"/>
          <a:srcRect l="9050" t="9986" r="59535" b="61874"/>
          <a:stretch/>
        </p:blipFill>
        <p:spPr>
          <a:xfrm>
            <a:off x="2267744" y="4426565"/>
            <a:ext cx="3978294" cy="2004542"/>
          </a:xfrm>
          <a:prstGeom prst="rect">
            <a:avLst/>
          </a:prstGeom>
        </p:spPr>
      </p:pic>
    </p:spTree>
    <p:extLst>
      <p:ext uri="{BB962C8B-B14F-4D97-AF65-F5344CB8AC3E}">
        <p14:creationId xmlns:p14="http://schemas.microsoft.com/office/powerpoint/2010/main" val="321872168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101724" y="461665"/>
            <a:ext cx="6270476" cy="400110"/>
          </a:xfrm>
          <a:prstGeom prst="rect">
            <a:avLst/>
          </a:prstGeom>
        </p:spPr>
        <p:txBody>
          <a:bodyPr wrap="square">
            <a:spAutoFit/>
          </a:bodyPr>
          <a:lstStyle/>
          <a:p>
            <a:r>
              <a:rPr lang="fr-FR" sz="2000" b="1" dirty="0">
                <a:solidFill>
                  <a:schemeClr val="tx2">
                    <a:lumMod val="60000"/>
                    <a:lumOff val="40000"/>
                  </a:schemeClr>
                </a:solidFill>
              </a:rPr>
              <a:t>Stratégie de recherche 1/3</a:t>
            </a:r>
          </a:p>
        </p:txBody>
      </p:sp>
      <p:sp>
        <p:nvSpPr>
          <p:cNvPr id="42" name="Rectangle 41"/>
          <p:cNvSpPr/>
          <p:nvPr/>
        </p:nvSpPr>
        <p:spPr>
          <a:xfrm>
            <a:off x="971600" y="936010"/>
            <a:ext cx="6912768" cy="4708981"/>
          </a:xfrm>
          <a:prstGeom prst="rect">
            <a:avLst/>
          </a:prstGeom>
        </p:spPr>
        <p:txBody>
          <a:bodyPr wrap="square">
            <a:spAutoFit/>
          </a:bodyPr>
          <a:lstStyle/>
          <a:p>
            <a:endParaRPr lang="fr-FR" dirty="0"/>
          </a:p>
          <a:p>
            <a:endParaRPr lang="fr-FR" dirty="0"/>
          </a:p>
          <a:p>
            <a:r>
              <a:rPr lang="fr-FR" dirty="0"/>
              <a:t>La recherche d’une solution est faite avec un but (Goal).</a:t>
            </a:r>
          </a:p>
          <a:p>
            <a:endParaRPr lang="fr-FR" dirty="0"/>
          </a:p>
          <a:p>
            <a:r>
              <a:rPr lang="fr-FR" dirty="0"/>
              <a:t>La fonction But est définie par la fonction </a:t>
            </a:r>
            <a:r>
              <a:rPr lang="fr-FR" dirty="0" err="1"/>
              <a:t>IloGenerate</a:t>
            </a:r>
            <a:r>
              <a:rPr lang="fr-FR" dirty="0"/>
              <a:t> qui permet de sélectionner les variables dans l’ordre spécifié et tente de les instancier par ordre croissant des valeurs du domaine. </a:t>
            </a:r>
          </a:p>
          <a:p>
            <a:endParaRPr lang="fr-FR" dirty="0"/>
          </a:p>
          <a:p>
            <a:r>
              <a:rPr lang="fr-FR" b="1" dirty="0" err="1"/>
              <a:t>IloGoal</a:t>
            </a:r>
            <a:r>
              <a:rPr lang="fr-FR" dirty="0"/>
              <a:t> </a:t>
            </a:r>
            <a:r>
              <a:rPr lang="fr-FR" i="1" dirty="0"/>
              <a:t>goal</a:t>
            </a:r>
            <a:r>
              <a:rPr lang="fr-FR" dirty="0"/>
              <a:t> = </a:t>
            </a:r>
            <a:r>
              <a:rPr lang="fr-FR" b="1" dirty="0" err="1"/>
              <a:t>IloGenerate</a:t>
            </a:r>
            <a:r>
              <a:rPr lang="fr-FR" dirty="0"/>
              <a:t>(</a:t>
            </a:r>
            <a:r>
              <a:rPr lang="fr-FR" dirty="0" err="1"/>
              <a:t>env</a:t>
            </a:r>
            <a:r>
              <a:rPr lang="fr-FR" dirty="0"/>
              <a:t>, </a:t>
            </a:r>
            <a:r>
              <a:rPr lang="fr-FR" dirty="0" err="1"/>
              <a:t>IloNumVarArray</a:t>
            </a:r>
            <a:r>
              <a:rPr lang="fr-FR" dirty="0"/>
              <a:t> Vars, </a:t>
            </a:r>
            <a:r>
              <a:rPr lang="fr-FR" dirty="0" err="1"/>
              <a:t>IloChooseIntIndex</a:t>
            </a:r>
            <a:r>
              <a:rPr lang="fr-FR" dirty="0"/>
              <a:t> = </a:t>
            </a:r>
            <a:r>
              <a:rPr lang="fr-FR" dirty="0" err="1"/>
              <a:t>IloChooseFirstUnboundInt</a:t>
            </a:r>
            <a:r>
              <a:rPr lang="fr-FR" dirty="0"/>
              <a:t>);</a:t>
            </a:r>
          </a:p>
          <a:p>
            <a:endParaRPr lang="fr-FR" sz="1200" dirty="0"/>
          </a:p>
          <a:p>
            <a:r>
              <a:rPr lang="fr-FR" sz="1600" dirty="0"/>
              <a:t>Le « goal » devient un paramètre  de la fonction membre </a:t>
            </a:r>
            <a:r>
              <a:rPr lang="fr-FR" sz="1600" dirty="0" err="1"/>
              <a:t>IloSolver</a:t>
            </a:r>
            <a:r>
              <a:rPr lang="fr-FR" sz="1600" dirty="0"/>
              <a:t>::</a:t>
            </a:r>
            <a:r>
              <a:rPr lang="fr-FR" sz="1600" dirty="0" err="1"/>
              <a:t>solve</a:t>
            </a:r>
            <a:r>
              <a:rPr lang="fr-FR" sz="1600" dirty="0"/>
              <a:t> (ou de la méthode </a:t>
            </a:r>
            <a:r>
              <a:rPr lang="fr-FR" sz="1600" dirty="0" err="1"/>
              <a:t>solve</a:t>
            </a:r>
            <a:r>
              <a:rPr lang="fr-FR" sz="1600" dirty="0"/>
              <a:t>())</a:t>
            </a:r>
          </a:p>
          <a:p>
            <a:endParaRPr lang="fr-FR" sz="1600" dirty="0"/>
          </a:p>
          <a:p>
            <a:r>
              <a:rPr lang="fr-FR" sz="1600" dirty="0"/>
              <a:t>Recherche de la solution :</a:t>
            </a:r>
          </a:p>
          <a:p>
            <a:endParaRPr lang="fr-FR" sz="1600" dirty="0"/>
          </a:p>
          <a:p>
            <a:r>
              <a:rPr lang="fr-FR" sz="1600" dirty="0"/>
              <a:t>If (</a:t>
            </a:r>
            <a:r>
              <a:rPr lang="fr-FR" sz="1600" dirty="0" err="1"/>
              <a:t>solver.</a:t>
            </a:r>
            <a:r>
              <a:rPr lang="fr-FR" sz="1600" b="1" dirty="0" err="1"/>
              <a:t>solve</a:t>
            </a:r>
            <a:r>
              <a:rPr lang="fr-FR" sz="1600" b="1" dirty="0"/>
              <a:t>(</a:t>
            </a:r>
            <a:r>
              <a:rPr lang="fr-FR" sz="1600" dirty="0"/>
              <a:t>goal</a:t>
            </a:r>
            <a:r>
              <a:rPr lang="fr-FR" sz="1600" b="1" dirty="0"/>
              <a:t>)</a:t>
            </a:r>
            <a:r>
              <a:rPr lang="fr-FR" sz="1600" dirty="0"/>
              <a:t>)</a:t>
            </a:r>
          </a:p>
          <a:p>
            <a:endParaRPr lang="fr-FR" sz="1200" dirty="0"/>
          </a:p>
        </p:txBody>
      </p:sp>
      <p:sp>
        <p:nvSpPr>
          <p:cNvPr id="2" name="Espace réservé du numéro de diapositive 1"/>
          <p:cNvSpPr>
            <a:spLocks noGrp="1"/>
          </p:cNvSpPr>
          <p:nvPr>
            <p:ph type="sldNum" sz="quarter" idx="12"/>
          </p:nvPr>
        </p:nvSpPr>
        <p:spPr/>
        <p:txBody>
          <a:bodyPr/>
          <a:lstStyle/>
          <a:p>
            <a:fld id="{F1E29388-C2A6-42F4-8376-DF2F821CBB61}" type="slidenum">
              <a:rPr lang="fr-FR" smtClean="0"/>
              <a:t>127</a:t>
            </a:fld>
            <a:endParaRPr lang="fr-FR"/>
          </a:p>
        </p:txBody>
      </p:sp>
      <p:sp>
        <p:nvSpPr>
          <p:cNvPr id="8" name="Rectangle 7"/>
          <p:cNvSpPr/>
          <p:nvPr/>
        </p:nvSpPr>
        <p:spPr>
          <a:xfrm>
            <a:off x="0" y="0"/>
            <a:ext cx="6033126" cy="461665"/>
          </a:xfrm>
          <a:prstGeom prst="rect">
            <a:avLst/>
          </a:prstGeom>
        </p:spPr>
        <p:txBody>
          <a:bodyPr wrap="none">
            <a:spAutoFit/>
          </a:bodyPr>
          <a:lstStyle/>
          <a:p>
            <a:r>
              <a:rPr lang="fr-FR" sz="2400" b="1" dirty="0"/>
              <a:t>3 – Modélisation et Résolution d’un problème</a:t>
            </a:r>
          </a:p>
        </p:txBody>
      </p:sp>
    </p:spTree>
    <p:extLst>
      <p:ext uri="{BB962C8B-B14F-4D97-AF65-F5344CB8AC3E}">
        <p14:creationId xmlns:p14="http://schemas.microsoft.com/office/powerpoint/2010/main" val="340365963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101724" y="461665"/>
            <a:ext cx="6270476" cy="400110"/>
          </a:xfrm>
          <a:prstGeom prst="rect">
            <a:avLst/>
          </a:prstGeom>
        </p:spPr>
        <p:txBody>
          <a:bodyPr wrap="square">
            <a:spAutoFit/>
          </a:bodyPr>
          <a:lstStyle/>
          <a:p>
            <a:r>
              <a:rPr lang="fr-FR" sz="2000" b="1" dirty="0">
                <a:solidFill>
                  <a:schemeClr val="tx2">
                    <a:lumMod val="60000"/>
                    <a:lumOff val="40000"/>
                  </a:schemeClr>
                </a:solidFill>
              </a:rPr>
              <a:t>Stratégie de recherche 2/3</a:t>
            </a:r>
          </a:p>
        </p:txBody>
      </p:sp>
      <p:sp>
        <p:nvSpPr>
          <p:cNvPr id="42" name="Rectangle 41"/>
          <p:cNvSpPr/>
          <p:nvPr/>
        </p:nvSpPr>
        <p:spPr>
          <a:xfrm>
            <a:off x="971600" y="936010"/>
            <a:ext cx="6912768" cy="5909310"/>
          </a:xfrm>
          <a:prstGeom prst="rect">
            <a:avLst/>
          </a:prstGeom>
        </p:spPr>
        <p:txBody>
          <a:bodyPr wrap="square">
            <a:spAutoFit/>
          </a:bodyPr>
          <a:lstStyle/>
          <a:p>
            <a:endParaRPr lang="fr-FR" dirty="0"/>
          </a:p>
          <a:p>
            <a:endParaRPr lang="fr-FR" dirty="0"/>
          </a:p>
          <a:p>
            <a:r>
              <a:rPr lang="fr-FR" dirty="0"/>
              <a:t>Les stratégies de recherche (choix de l’ordre dans lequel les variables sont liées) disponibles sont :</a:t>
            </a:r>
          </a:p>
          <a:p>
            <a:endParaRPr lang="fr-FR" dirty="0"/>
          </a:p>
          <a:p>
            <a:pPr marL="285750" indent="-285750">
              <a:buFont typeface="Wingdings" panose="05000000000000000000" pitchFamily="2" charset="2"/>
              <a:buChar char="q"/>
            </a:pPr>
            <a:r>
              <a:rPr lang="fr-FR" dirty="0" err="1"/>
              <a:t>IloChooseFirstUnbound</a:t>
            </a:r>
            <a:r>
              <a:rPr lang="fr-FR" dirty="0"/>
              <a:t> (par défaut)</a:t>
            </a:r>
          </a:p>
          <a:p>
            <a:pPr marL="285750" indent="-285750">
              <a:buFont typeface="Wingdings" panose="05000000000000000000" pitchFamily="2" charset="2"/>
              <a:buChar char="q"/>
            </a:pPr>
            <a:endParaRPr lang="fr-FR" dirty="0"/>
          </a:p>
          <a:p>
            <a:pPr marL="285750" indent="-285750">
              <a:buFont typeface="Wingdings" panose="05000000000000000000" pitchFamily="2" charset="2"/>
              <a:buChar char="q"/>
            </a:pPr>
            <a:r>
              <a:rPr lang="fr-FR" dirty="0" err="1"/>
              <a:t>IloChooseMinSizeInt</a:t>
            </a:r>
            <a:endParaRPr lang="fr-FR" dirty="0"/>
          </a:p>
          <a:p>
            <a:pPr marL="285750" indent="-285750">
              <a:buFont typeface="Wingdings" panose="05000000000000000000" pitchFamily="2" charset="2"/>
              <a:buChar char="q"/>
            </a:pPr>
            <a:endParaRPr lang="fr-FR" dirty="0"/>
          </a:p>
          <a:p>
            <a:pPr marL="285750" indent="-285750">
              <a:buFont typeface="Wingdings" panose="05000000000000000000" pitchFamily="2" charset="2"/>
              <a:buChar char="q"/>
            </a:pPr>
            <a:r>
              <a:rPr lang="fr-FR" dirty="0" err="1"/>
              <a:t>IloChooseMaxSizeInt</a:t>
            </a:r>
            <a:endParaRPr lang="fr-FR" dirty="0"/>
          </a:p>
          <a:p>
            <a:pPr marL="285750" indent="-285750">
              <a:buFont typeface="Wingdings" panose="05000000000000000000" pitchFamily="2" charset="2"/>
              <a:buChar char="q"/>
            </a:pPr>
            <a:endParaRPr lang="fr-FR" dirty="0"/>
          </a:p>
          <a:p>
            <a:pPr marL="285750" indent="-285750">
              <a:buFont typeface="Wingdings" panose="05000000000000000000" pitchFamily="2" charset="2"/>
              <a:buChar char="q"/>
            </a:pPr>
            <a:r>
              <a:rPr lang="fr-FR" dirty="0" err="1"/>
              <a:t>IloChooseMinMinInt</a:t>
            </a:r>
            <a:endParaRPr lang="fr-FR" dirty="0"/>
          </a:p>
          <a:p>
            <a:pPr marL="285750" indent="-285750">
              <a:buFont typeface="Wingdings" panose="05000000000000000000" pitchFamily="2" charset="2"/>
              <a:buChar char="q"/>
            </a:pPr>
            <a:endParaRPr lang="fr-FR" dirty="0"/>
          </a:p>
          <a:p>
            <a:pPr marL="285750" indent="-285750">
              <a:buFont typeface="Wingdings" panose="05000000000000000000" pitchFamily="2" charset="2"/>
              <a:buChar char="q"/>
            </a:pPr>
            <a:r>
              <a:rPr lang="fr-FR" dirty="0" err="1"/>
              <a:t>IloChooseMaxMaxInt</a:t>
            </a:r>
            <a:endParaRPr lang="fr-FR" dirty="0"/>
          </a:p>
          <a:p>
            <a:pPr marL="285750" indent="-285750">
              <a:buFont typeface="Wingdings" panose="05000000000000000000" pitchFamily="2" charset="2"/>
              <a:buChar char="q"/>
            </a:pPr>
            <a:endParaRPr lang="fr-FR" dirty="0"/>
          </a:p>
          <a:p>
            <a:pPr marL="285750" indent="-285750">
              <a:buFont typeface="Wingdings" panose="05000000000000000000" pitchFamily="2" charset="2"/>
              <a:buChar char="q"/>
            </a:pPr>
            <a:r>
              <a:rPr lang="fr-FR" dirty="0" err="1"/>
              <a:t>IloChooseMinMaxInt</a:t>
            </a:r>
            <a:endParaRPr lang="fr-FR" dirty="0"/>
          </a:p>
          <a:p>
            <a:pPr marL="285750" indent="-285750">
              <a:buFont typeface="Wingdings" panose="05000000000000000000" pitchFamily="2" charset="2"/>
              <a:buChar char="q"/>
            </a:pPr>
            <a:endParaRPr lang="fr-FR" dirty="0"/>
          </a:p>
          <a:p>
            <a:pPr marL="285750" indent="-285750">
              <a:buFont typeface="Wingdings" panose="05000000000000000000" pitchFamily="2" charset="2"/>
              <a:buChar char="q"/>
            </a:pPr>
            <a:r>
              <a:rPr lang="fr-FR" dirty="0" err="1"/>
              <a:t>IloChooseMaxMinInt</a:t>
            </a:r>
            <a:endParaRPr lang="fr-FR" dirty="0"/>
          </a:p>
          <a:p>
            <a:pPr marL="285750" indent="-285750">
              <a:buFont typeface="Wingdings" panose="05000000000000000000" pitchFamily="2" charset="2"/>
              <a:buChar char="q"/>
            </a:pPr>
            <a:endParaRPr lang="fr-FR" dirty="0"/>
          </a:p>
          <a:p>
            <a:endParaRPr lang="fr-FR" dirty="0"/>
          </a:p>
          <a:p>
            <a:endParaRPr lang="fr-FR" dirty="0"/>
          </a:p>
        </p:txBody>
      </p:sp>
      <p:sp>
        <p:nvSpPr>
          <p:cNvPr id="2" name="Rectangle 1"/>
          <p:cNvSpPr/>
          <p:nvPr/>
        </p:nvSpPr>
        <p:spPr>
          <a:xfrm>
            <a:off x="3851920" y="2877324"/>
            <a:ext cx="4032448" cy="432048"/>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t>Choisit la variable avec le plus petit domaine</a:t>
            </a:r>
          </a:p>
        </p:txBody>
      </p:sp>
      <p:sp>
        <p:nvSpPr>
          <p:cNvPr id="8" name="Rectangle 7"/>
          <p:cNvSpPr/>
          <p:nvPr/>
        </p:nvSpPr>
        <p:spPr>
          <a:xfrm>
            <a:off x="3870196" y="3461772"/>
            <a:ext cx="4032448" cy="432048"/>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t>Choisit la variable avec le plus grand domaine</a:t>
            </a:r>
          </a:p>
        </p:txBody>
      </p:sp>
      <p:sp>
        <p:nvSpPr>
          <p:cNvPr id="9" name="Rectangle 8"/>
          <p:cNvSpPr/>
          <p:nvPr/>
        </p:nvSpPr>
        <p:spPr>
          <a:xfrm>
            <a:off x="3870196" y="4087445"/>
            <a:ext cx="4032448" cy="432048"/>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t>Choisit la variable avec le plus petite borne inférieure</a:t>
            </a:r>
          </a:p>
        </p:txBody>
      </p:sp>
      <p:sp>
        <p:nvSpPr>
          <p:cNvPr id="10" name="Rectangle 9"/>
          <p:cNvSpPr/>
          <p:nvPr/>
        </p:nvSpPr>
        <p:spPr>
          <a:xfrm>
            <a:off x="3870196" y="4671893"/>
            <a:ext cx="4032448" cy="432048"/>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t>Choisit la variable avec le plus grande borne supérieure</a:t>
            </a:r>
          </a:p>
        </p:txBody>
      </p:sp>
      <p:sp>
        <p:nvSpPr>
          <p:cNvPr id="11" name="Rectangle 10"/>
          <p:cNvSpPr/>
          <p:nvPr/>
        </p:nvSpPr>
        <p:spPr>
          <a:xfrm>
            <a:off x="3885436" y="5757644"/>
            <a:ext cx="4032448" cy="432048"/>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t>Choisit la variable avec le plus petite borne supérieure</a:t>
            </a:r>
          </a:p>
        </p:txBody>
      </p:sp>
      <p:sp>
        <p:nvSpPr>
          <p:cNvPr id="12" name="Rectangle 11"/>
          <p:cNvSpPr/>
          <p:nvPr/>
        </p:nvSpPr>
        <p:spPr>
          <a:xfrm>
            <a:off x="3870196" y="5181580"/>
            <a:ext cx="4032448" cy="432048"/>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t>Choisit la variable avec le plus grande borne inférieure</a:t>
            </a:r>
          </a:p>
        </p:txBody>
      </p:sp>
      <p:sp>
        <p:nvSpPr>
          <p:cNvPr id="3" name="Espace réservé du numéro de diapositive 2"/>
          <p:cNvSpPr>
            <a:spLocks noGrp="1"/>
          </p:cNvSpPr>
          <p:nvPr>
            <p:ph type="sldNum" sz="quarter" idx="12"/>
          </p:nvPr>
        </p:nvSpPr>
        <p:spPr/>
        <p:txBody>
          <a:bodyPr/>
          <a:lstStyle/>
          <a:p>
            <a:fld id="{F1E29388-C2A6-42F4-8376-DF2F821CBB61}" type="slidenum">
              <a:rPr lang="fr-FR" smtClean="0"/>
              <a:t>128</a:t>
            </a:fld>
            <a:endParaRPr lang="fr-FR"/>
          </a:p>
        </p:txBody>
      </p:sp>
      <p:sp>
        <p:nvSpPr>
          <p:cNvPr id="13" name="Rectangle 12"/>
          <p:cNvSpPr/>
          <p:nvPr/>
        </p:nvSpPr>
        <p:spPr>
          <a:xfrm>
            <a:off x="0" y="0"/>
            <a:ext cx="6033126" cy="461665"/>
          </a:xfrm>
          <a:prstGeom prst="rect">
            <a:avLst/>
          </a:prstGeom>
        </p:spPr>
        <p:txBody>
          <a:bodyPr wrap="none">
            <a:spAutoFit/>
          </a:bodyPr>
          <a:lstStyle/>
          <a:p>
            <a:r>
              <a:rPr lang="fr-FR" sz="2400" b="1" dirty="0"/>
              <a:t>3 – Modélisation et Résolution d’un problème</a:t>
            </a:r>
          </a:p>
        </p:txBody>
      </p:sp>
    </p:spTree>
    <p:extLst>
      <p:ext uri="{BB962C8B-B14F-4D97-AF65-F5344CB8AC3E}">
        <p14:creationId xmlns:p14="http://schemas.microsoft.com/office/powerpoint/2010/main" val="217795632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101724" y="461665"/>
            <a:ext cx="6270476" cy="400110"/>
          </a:xfrm>
          <a:prstGeom prst="rect">
            <a:avLst/>
          </a:prstGeom>
        </p:spPr>
        <p:txBody>
          <a:bodyPr wrap="square">
            <a:spAutoFit/>
          </a:bodyPr>
          <a:lstStyle/>
          <a:p>
            <a:r>
              <a:rPr lang="fr-FR" sz="2000" b="1" dirty="0">
                <a:solidFill>
                  <a:schemeClr val="tx2">
                    <a:lumMod val="60000"/>
                    <a:lumOff val="40000"/>
                  </a:schemeClr>
                </a:solidFill>
              </a:rPr>
              <a:t>Stratégie de recherche 3/3</a:t>
            </a:r>
          </a:p>
        </p:txBody>
      </p:sp>
      <p:sp>
        <p:nvSpPr>
          <p:cNvPr id="3" name="Espace réservé du numéro de diapositive 2"/>
          <p:cNvSpPr>
            <a:spLocks noGrp="1"/>
          </p:cNvSpPr>
          <p:nvPr>
            <p:ph type="sldNum" sz="quarter" idx="12"/>
          </p:nvPr>
        </p:nvSpPr>
        <p:spPr/>
        <p:txBody>
          <a:bodyPr/>
          <a:lstStyle/>
          <a:p>
            <a:fld id="{F1E29388-C2A6-42F4-8376-DF2F821CBB61}" type="slidenum">
              <a:rPr lang="fr-FR" smtClean="0"/>
              <a:t>129</a:t>
            </a:fld>
            <a:endParaRPr lang="fr-FR"/>
          </a:p>
        </p:txBody>
      </p:sp>
      <p:sp>
        <p:nvSpPr>
          <p:cNvPr id="13" name="Rectangle 12"/>
          <p:cNvSpPr/>
          <p:nvPr/>
        </p:nvSpPr>
        <p:spPr>
          <a:xfrm>
            <a:off x="0" y="0"/>
            <a:ext cx="6033126" cy="461665"/>
          </a:xfrm>
          <a:prstGeom prst="rect">
            <a:avLst/>
          </a:prstGeom>
        </p:spPr>
        <p:txBody>
          <a:bodyPr wrap="none">
            <a:spAutoFit/>
          </a:bodyPr>
          <a:lstStyle/>
          <a:p>
            <a:r>
              <a:rPr lang="fr-FR" sz="2400" b="1" dirty="0"/>
              <a:t>3 – Modélisation et Résolution d’un problème</a:t>
            </a:r>
          </a:p>
        </p:txBody>
      </p:sp>
      <p:sp>
        <p:nvSpPr>
          <p:cNvPr id="14" name="Rectangle 13">
            <a:extLst>
              <a:ext uri="{FF2B5EF4-FFF2-40B4-BE49-F238E27FC236}">
                <a16:creationId xmlns:a16="http://schemas.microsoft.com/office/drawing/2014/main" id="{D52CE3C0-53FC-48DA-9D8B-0A0663CABA8B}"/>
              </a:ext>
            </a:extLst>
          </p:cNvPr>
          <p:cNvSpPr/>
          <p:nvPr/>
        </p:nvSpPr>
        <p:spPr>
          <a:xfrm>
            <a:off x="107504" y="861775"/>
            <a:ext cx="6270476" cy="400110"/>
          </a:xfrm>
          <a:prstGeom prst="rect">
            <a:avLst/>
          </a:prstGeom>
        </p:spPr>
        <p:txBody>
          <a:bodyPr wrap="square">
            <a:spAutoFit/>
          </a:bodyPr>
          <a:lstStyle/>
          <a:p>
            <a:r>
              <a:rPr lang="fr-FR" sz="2000" b="1" dirty="0">
                <a:solidFill>
                  <a:schemeClr val="tx2">
                    <a:lumMod val="60000"/>
                    <a:lumOff val="40000"/>
                  </a:schemeClr>
                </a:solidFill>
              </a:rPr>
              <a:t>Application</a:t>
            </a:r>
          </a:p>
        </p:txBody>
      </p:sp>
      <p:sp>
        <p:nvSpPr>
          <p:cNvPr id="15" name="Rectangle 14">
            <a:extLst>
              <a:ext uri="{FF2B5EF4-FFF2-40B4-BE49-F238E27FC236}">
                <a16:creationId xmlns:a16="http://schemas.microsoft.com/office/drawing/2014/main" id="{072B3AFE-C47D-4425-B2BA-8116D5B64223}"/>
              </a:ext>
            </a:extLst>
          </p:cNvPr>
          <p:cNvSpPr/>
          <p:nvPr/>
        </p:nvSpPr>
        <p:spPr>
          <a:xfrm>
            <a:off x="251520" y="1184941"/>
            <a:ext cx="6552728" cy="954107"/>
          </a:xfrm>
          <a:prstGeom prst="rect">
            <a:avLst/>
          </a:prstGeom>
          <a:noFill/>
        </p:spPr>
        <p:txBody>
          <a:bodyPr wrap="square">
            <a:spAutoFit/>
          </a:bodyPr>
          <a:lstStyle/>
          <a:p>
            <a:r>
              <a:rPr lang="fr-FR" sz="1400" dirty="0"/>
              <a:t>Le problème est de trouver des valeurs pour x et y tel que</a:t>
            </a:r>
          </a:p>
          <a:p>
            <a:r>
              <a:rPr lang="fr-FR" sz="1400" dirty="0"/>
              <a:t>x + y &gt; 5</a:t>
            </a:r>
          </a:p>
          <a:p>
            <a:r>
              <a:rPr lang="fr-FR" sz="1400" dirty="0"/>
              <a:t>x – y &gt; 0</a:t>
            </a:r>
          </a:p>
          <a:p>
            <a:r>
              <a:rPr lang="fr-FR" sz="1400" dirty="0"/>
              <a:t>Avec x ∈ [0 , 10] et y ∈ [0 , 5]</a:t>
            </a:r>
          </a:p>
        </p:txBody>
      </p:sp>
      <p:sp>
        <p:nvSpPr>
          <p:cNvPr id="4" name="Rectangle 3">
            <a:extLst>
              <a:ext uri="{FF2B5EF4-FFF2-40B4-BE49-F238E27FC236}">
                <a16:creationId xmlns:a16="http://schemas.microsoft.com/office/drawing/2014/main" id="{1E6277BA-2F90-4AD6-B532-162C681D2551}"/>
              </a:ext>
            </a:extLst>
          </p:cNvPr>
          <p:cNvSpPr/>
          <p:nvPr/>
        </p:nvSpPr>
        <p:spPr>
          <a:xfrm>
            <a:off x="74250" y="2123422"/>
            <a:ext cx="9144000" cy="4601260"/>
          </a:xfrm>
          <a:prstGeom prst="rect">
            <a:avLst/>
          </a:prstGeom>
        </p:spPr>
        <p:txBody>
          <a:bodyPr wrap="square">
            <a:spAutoFit/>
          </a:bodyPr>
          <a:lstStyle/>
          <a:p>
            <a:r>
              <a:rPr lang="fr-FR" sz="1100" dirty="0">
                <a:solidFill>
                  <a:prstClr val="black"/>
                </a:solidFill>
                <a:latin typeface="Consolas" panose="020B0609020204030204" pitchFamily="49" charset="0"/>
              </a:rPr>
              <a:t>            </a:t>
            </a:r>
          </a:p>
          <a:p>
            <a:r>
              <a:rPr lang="fr-FR" sz="1100" dirty="0" err="1">
                <a:solidFill>
                  <a:prstClr val="black"/>
                </a:solidFill>
                <a:latin typeface="Consolas" panose="020B0609020204030204" pitchFamily="49" charset="0"/>
              </a:rPr>
              <a:t>IloModel</a:t>
            </a:r>
            <a:r>
              <a:rPr lang="fr-FR" sz="1100" dirty="0">
                <a:solidFill>
                  <a:prstClr val="black"/>
                </a:solidFill>
                <a:latin typeface="Consolas" panose="020B0609020204030204" pitchFamily="49" charset="0"/>
              </a:rPr>
              <a:t> model(</a:t>
            </a:r>
            <a:r>
              <a:rPr lang="fr-FR" sz="1100" dirty="0" err="1">
                <a:solidFill>
                  <a:prstClr val="black"/>
                </a:solidFill>
                <a:latin typeface="Consolas" panose="020B0609020204030204" pitchFamily="49" charset="0"/>
              </a:rPr>
              <a:t>env</a:t>
            </a:r>
            <a:r>
              <a:rPr lang="fr-FR" sz="1100" dirty="0">
                <a:solidFill>
                  <a:prstClr val="black"/>
                </a:solidFill>
                <a:latin typeface="Consolas" panose="020B0609020204030204" pitchFamily="49" charset="0"/>
              </a:rPr>
              <a:t>);</a:t>
            </a:r>
            <a:r>
              <a:rPr lang="fr-FR" sz="1100" dirty="0">
                <a:solidFill>
                  <a:srgbClr val="008000"/>
                </a:solidFill>
                <a:latin typeface="Consolas" panose="020B0609020204030204" pitchFamily="49" charset="0"/>
              </a:rPr>
              <a:t>   //Création d'un modèle </a:t>
            </a:r>
            <a:endParaRPr lang="fr-FR" sz="1100" dirty="0">
              <a:solidFill>
                <a:prstClr val="black"/>
              </a:solidFill>
              <a:latin typeface="Consolas" panose="020B0609020204030204" pitchFamily="49" charset="0"/>
            </a:endParaRPr>
          </a:p>
          <a:p>
            <a:r>
              <a:rPr lang="fr-FR" sz="1100" dirty="0">
                <a:solidFill>
                  <a:prstClr val="black"/>
                </a:solidFill>
                <a:latin typeface="Consolas" panose="020B0609020204030204" pitchFamily="49" charset="0"/>
              </a:rPr>
              <a:t> </a:t>
            </a:r>
          </a:p>
          <a:p>
            <a:r>
              <a:rPr lang="fr-FR" sz="1100" dirty="0" err="1">
                <a:solidFill>
                  <a:prstClr val="black"/>
                </a:solidFill>
                <a:latin typeface="Consolas" panose="020B0609020204030204" pitchFamily="49" charset="0"/>
              </a:rPr>
              <a:t>IloIntVar</a:t>
            </a:r>
            <a:r>
              <a:rPr lang="fr-FR" sz="1100" dirty="0">
                <a:solidFill>
                  <a:prstClr val="black"/>
                </a:solidFill>
                <a:latin typeface="Consolas" panose="020B0609020204030204" pitchFamily="49" charset="0"/>
              </a:rPr>
              <a:t> x (</a:t>
            </a:r>
            <a:r>
              <a:rPr lang="fr-FR" sz="1100" dirty="0" err="1">
                <a:solidFill>
                  <a:prstClr val="black"/>
                </a:solidFill>
                <a:latin typeface="Consolas" panose="020B0609020204030204" pitchFamily="49" charset="0"/>
              </a:rPr>
              <a:t>env</a:t>
            </a:r>
            <a:r>
              <a:rPr lang="fr-FR" sz="1100" dirty="0">
                <a:solidFill>
                  <a:prstClr val="black"/>
                </a:solidFill>
                <a:latin typeface="Consolas" panose="020B0609020204030204" pitchFamily="49" charset="0"/>
              </a:rPr>
              <a:t>, 0,10);</a:t>
            </a:r>
          </a:p>
          <a:p>
            <a:r>
              <a:rPr lang="fr-FR" sz="1100" dirty="0" err="1">
                <a:solidFill>
                  <a:prstClr val="black"/>
                </a:solidFill>
                <a:latin typeface="Consolas" panose="020B0609020204030204" pitchFamily="49" charset="0"/>
              </a:rPr>
              <a:t>IloIntVar</a:t>
            </a:r>
            <a:r>
              <a:rPr lang="fr-FR" sz="1100" dirty="0">
                <a:solidFill>
                  <a:prstClr val="black"/>
                </a:solidFill>
                <a:latin typeface="Consolas" panose="020B0609020204030204" pitchFamily="49" charset="0"/>
              </a:rPr>
              <a:t> y (</a:t>
            </a:r>
            <a:r>
              <a:rPr lang="fr-FR" sz="1100" dirty="0" err="1">
                <a:solidFill>
                  <a:prstClr val="black"/>
                </a:solidFill>
                <a:latin typeface="Consolas" panose="020B0609020204030204" pitchFamily="49" charset="0"/>
              </a:rPr>
              <a:t>env</a:t>
            </a:r>
            <a:r>
              <a:rPr lang="fr-FR" sz="1100" dirty="0">
                <a:solidFill>
                  <a:prstClr val="black"/>
                </a:solidFill>
                <a:latin typeface="Consolas" panose="020B0609020204030204" pitchFamily="49" charset="0"/>
              </a:rPr>
              <a:t>, 0,5);</a:t>
            </a:r>
          </a:p>
          <a:p>
            <a:endParaRPr lang="fr-FR" sz="1100" dirty="0">
              <a:solidFill>
                <a:prstClr val="black"/>
              </a:solidFill>
              <a:latin typeface="Consolas" panose="020B0609020204030204" pitchFamily="49" charset="0"/>
            </a:endParaRPr>
          </a:p>
          <a:p>
            <a:r>
              <a:rPr lang="sv-SE" sz="1100" dirty="0">
                <a:solidFill>
                  <a:prstClr val="black"/>
                </a:solidFill>
                <a:latin typeface="Consolas" panose="020B0609020204030204" pitchFamily="49" charset="0"/>
              </a:rPr>
              <a:t>IloIntVarArray vars(env, 2, x, y);  </a:t>
            </a:r>
            <a:r>
              <a:rPr lang="sv-SE" sz="1100" dirty="0">
                <a:solidFill>
                  <a:srgbClr val="008000"/>
                </a:solidFill>
                <a:latin typeface="Consolas" panose="020B0609020204030204" pitchFamily="49" charset="0"/>
              </a:rPr>
              <a:t>//&lt;=&gt; x = vars[0] ; y = vars[1]</a:t>
            </a:r>
            <a:endParaRPr lang="sv-SE" sz="1100" dirty="0">
              <a:solidFill>
                <a:prstClr val="black"/>
              </a:solidFill>
              <a:latin typeface="Consolas" panose="020B0609020204030204" pitchFamily="49" charset="0"/>
            </a:endParaRPr>
          </a:p>
          <a:p>
            <a:endParaRPr lang="fr-FR" sz="1100" dirty="0">
              <a:solidFill>
                <a:prstClr val="black"/>
              </a:solidFill>
              <a:latin typeface="Consolas" panose="020B0609020204030204" pitchFamily="49" charset="0"/>
            </a:endParaRPr>
          </a:p>
          <a:p>
            <a:endParaRPr lang="fr-FR" sz="1100" dirty="0">
              <a:solidFill>
                <a:prstClr val="black"/>
              </a:solidFill>
              <a:latin typeface="Consolas" panose="020B0609020204030204" pitchFamily="49" charset="0"/>
            </a:endParaRPr>
          </a:p>
          <a:p>
            <a:r>
              <a:rPr lang="fr-FR" sz="1100" dirty="0" err="1">
                <a:solidFill>
                  <a:prstClr val="black"/>
                </a:solidFill>
                <a:latin typeface="Consolas" panose="020B0609020204030204" pitchFamily="49" charset="0"/>
              </a:rPr>
              <a:t>model.add</a:t>
            </a:r>
            <a:r>
              <a:rPr lang="fr-FR" sz="1100" dirty="0">
                <a:solidFill>
                  <a:prstClr val="black"/>
                </a:solidFill>
                <a:latin typeface="Consolas" panose="020B0609020204030204" pitchFamily="49" charset="0"/>
              </a:rPr>
              <a:t>(x + y &gt; 5); </a:t>
            </a:r>
            <a:r>
              <a:rPr lang="sv-SE" sz="1100" dirty="0">
                <a:solidFill>
                  <a:srgbClr val="008000"/>
                </a:solidFill>
                <a:latin typeface="Consolas" panose="020B0609020204030204" pitchFamily="49" charset="0"/>
              </a:rPr>
              <a:t>//model.add(vars[0] + vars[1] &gt; 5);</a:t>
            </a:r>
            <a:endParaRPr lang="fr-FR" sz="1100" dirty="0">
              <a:solidFill>
                <a:prstClr val="black"/>
              </a:solidFill>
              <a:latin typeface="Consolas" panose="020B0609020204030204" pitchFamily="49" charset="0"/>
            </a:endParaRPr>
          </a:p>
          <a:p>
            <a:r>
              <a:rPr lang="fr-FR" sz="1100" dirty="0" err="1">
                <a:solidFill>
                  <a:prstClr val="black"/>
                </a:solidFill>
                <a:latin typeface="Consolas" panose="020B0609020204030204" pitchFamily="49" charset="0"/>
              </a:rPr>
              <a:t>model.add</a:t>
            </a:r>
            <a:r>
              <a:rPr lang="fr-FR" sz="1100" dirty="0">
                <a:solidFill>
                  <a:prstClr val="black"/>
                </a:solidFill>
                <a:latin typeface="Consolas" panose="020B0609020204030204" pitchFamily="49" charset="0"/>
              </a:rPr>
              <a:t>(x - y &gt; 0);</a:t>
            </a:r>
            <a:r>
              <a:rPr lang="sv-SE" sz="1100" dirty="0">
                <a:solidFill>
                  <a:srgbClr val="008000"/>
                </a:solidFill>
                <a:latin typeface="Consolas" panose="020B0609020204030204" pitchFamily="49" charset="0"/>
              </a:rPr>
              <a:t> //model.add(vars[0] - vars[1] &gt; 0);</a:t>
            </a:r>
            <a:endParaRPr lang="sv-SE" sz="1100" dirty="0">
              <a:solidFill>
                <a:prstClr val="black"/>
              </a:solidFill>
              <a:latin typeface="Consolas" panose="020B0609020204030204" pitchFamily="49" charset="0"/>
            </a:endParaRPr>
          </a:p>
          <a:p>
            <a:endParaRPr lang="fr-FR" sz="1100" dirty="0">
              <a:solidFill>
                <a:prstClr val="black"/>
              </a:solidFill>
              <a:latin typeface="Consolas" panose="020B0609020204030204" pitchFamily="49" charset="0"/>
            </a:endParaRPr>
          </a:p>
          <a:p>
            <a:r>
              <a:rPr lang="fr-FR" sz="1100" dirty="0" err="1">
                <a:solidFill>
                  <a:prstClr val="black"/>
                </a:solidFill>
                <a:latin typeface="Consolas" panose="020B0609020204030204" pitchFamily="49" charset="0"/>
              </a:rPr>
              <a:t>IloSolver</a:t>
            </a:r>
            <a:r>
              <a:rPr lang="fr-FR" sz="1100" dirty="0">
                <a:solidFill>
                  <a:prstClr val="black"/>
                </a:solidFill>
                <a:latin typeface="Consolas" panose="020B0609020204030204" pitchFamily="49" charset="0"/>
              </a:rPr>
              <a:t> solver(model);</a:t>
            </a:r>
          </a:p>
          <a:p>
            <a:endParaRPr lang="fr-FR" sz="1100" dirty="0">
              <a:solidFill>
                <a:prstClr val="black"/>
              </a:solidFill>
              <a:latin typeface="Consolas" panose="020B0609020204030204" pitchFamily="49" charset="0"/>
            </a:endParaRPr>
          </a:p>
          <a:p>
            <a:r>
              <a:rPr lang="fr-FR" sz="1100" dirty="0" err="1">
                <a:solidFill>
                  <a:prstClr val="black"/>
                </a:solidFill>
                <a:latin typeface="Consolas" panose="020B0609020204030204" pitchFamily="49" charset="0"/>
              </a:rPr>
              <a:t>IloGoal</a:t>
            </a:r>
            <a:r>
              <a:rPr lang="fr-FR" sz="1100" dirty="0">
                <a:solidFill>
                  <a:prstClr val="black"/>
                </a:solidFill>
                <a:latin typeface="Consolas" panose="020B0609020204030204" pitchFamily="49" charset="0"/>
              </a:rPr>
              <a:t> goal1 = </a:t>
            </a:r>
            <a:r>
              <a:rPr lang="fr-FR" sz="1100" dirty="0" err="1">
                <a:solidFill>
                  <a:prstClr val="black"/>
                </a:solidFill>
                <a:latin typeface="Consolas" panose="020B0609020204030204" pitchFamily="49" charset="0"/>
              </a:rPr>
              <a:t>IloGenerate</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env</a:t>
            </a:r>
            <a:r>
              <a:rPr lang="fr-FR" sz="1100" dirty="0">
                <a:solidFill>
                  <a:prstClr val="black"/>
                </a:solidFill>
                <a:latin typeface="Consolas" panose="020B0609020204030204" pitchFamily="49" charset="0"/>
              </a:rPr>
              <a:t>, </a:t>
            </a:r>
            <a:r>
              <a:rPr lang="fr-FR" sz="1100" dirty="0" err="1">
                <a:solidFill>
                  <a:prstClr val="black"/>
                </a:solidFill>
                <a:latin typeface="Consolas" panose="020B0609020204030204" pitchFamily="49" charset="0"/>
              </a:rPr>
              <a:t>vars,IloChooseMaxSizeInt</a:t>
            </a:r>
            <a:r>
              <a:rPr lang="fr-FR" sz="1100" dirty="0">
                <a:solidFill>
                  <a:prstClr val="black"/>
                </a:solidFill>
                <a:latin typeface="Consolas" panose="020B0609020204030204" pitchFamily="49" charset="0"/>
              </a:rPr>
              <a:t>);</a:t>
            </a:r>
            <a:r>
              <a:rPr lang="fr-FR" sz="1100" dirty="0">
                <a:solidFill>
                  <a:srgbClr val="008000"/>
                </a:solidFill>
                <a:latin typeface="Consolas" panose="020B0609020204030204" pitchFamily="49" charset="0"/>
              </a:rPr>
              <a:t>// on commence par réduire le domaine de définition de la variable A</a:t>
            </a:r>
            <a:endParaRPr lang="fr-FR" sz="1100" dirty="0">
              <a:solidFill>
                <a:prstClr val="black"/>
              </a:solidFill>
              <a:latin typeface="Consolas" panose="020B0609020204030204" pitchFamily="49" charset="0"/>
            </a:endParaRPr>
          </a:p>
          <a:p>
            <a:r>
              <a:rPr lang="fr-FR" sz="1100" dirty="0" err="1">
                <a:solidFill>
                  <a:prstClr val="black"/>
                </a:solidFill>
                <a:latin typeface="Consolas" panose="020B0609020204030204" pitchFamily="49" charset="0"/>
              </a:rPr>
              <a:t>IloGoal</a:t>
            </a:r>
            <a:r>
              <a:rPr lang="fr-FR" sz="1100" dirty="0">
                <a:solidFill>
                  <a:prstClr val="black"/>
                </a:solidFill>
                <a:latin typeface="Consolas" panose="020B0609020204030204" pitchFamily="49" charset="0"/>
              </a:rPr>
              <a:t> goal2 = </a:t>
            </a:r>
            <a:r>
              <a:rPr lang="fr-FR" sz="1100" dirty="0" err="1">
                <a:solidFill>
                  <a:prstClr val="black"/>
                </a:solidFill>
                <a:latin typeface="Consolas" panose="020B0609020204030204" pitchFamily="49" charset="0"/>
              </a:rPr>
              <a:t>IloGenerate</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env</a:t>
            </a:r>
            <a:r>
              <a:rPr lang="fr-FR" sz="1100" dirty="0">
                <a:solidFill>
                  <a:prstClr val="black"/>
                </a:solidFill>
                <a:latin typeface="Consolas" panose="020B0609020204030204" pitchFamily="49" charset="0"/>
              </a:rPr>
              <a:t>, </a:t>
            </a:r>
            <a:r>
              <a:rPr lang="fr-FR" sz="1100" dirty="0" err="1">
                <a:solidFill>
                  <a:prstClr val="black"/>
                </a:solidFill>
                <a:latin typeface="Consolas" panose="020B0609020204030204" pitchFamily="49" charset="0"/>
              </a:rPr>
              <a:t>vars,IloChooseMinSizeInt</a:t>
            </a:r>
            <a:r>
              <a:rPr lang="fr-FR" sz="1100" dirty="0">
                <a:solidFill>
                  <a:prstClr val="black"/>
                </a:solidFill>
                <a:latin typeface="Consolas" panose="020B0609020204030204" pitchFamily="49" charset="0"/>
              </a:rPr>
              <a:t>);</a:t>
            </a:r>
            <a:r>
              <a:rPr lang="fr-FR" sz="1100" dirty="0">
                <a:solidFill>
                  <a:srgbClr val="008000"/>
                </a:solidFill>
                <a:latin typeface="Consolas" panose="020B0609020204030204" pitchFamily="49" charset="0"/>
              </a:rPr>
              <a:t>// on commence par réduire le domaine de définition de la variable A</a:t>
            </a:r>
            <a:endParaRPr lang="fr-FR" sz="1100" dirty="0">
              <a:solidFill>
                <a:prstClr val="black"/>
              </a:solidFill>
              <a:latin typeface="Consolas" panose="020B0609020204030204" pitchFamily="49" charset="0"/>
            </a:endParaRPr>
          </a:p>
          <a:p>
            <a:endParaRPr lang="fr-FR" sz="1100" dirty="0">
              <a:solidFill>
                <a:prstClr val="black"/>
              </a:solidFill>
              <a:latin typeface="Consolas" panose="020B0609020204030204" pitchFamily="49" charset="0"/>
            </a:endParaRPr>
          </a:p>
          <a:p>
            <a:r>
              <a:rPr lang="fr-FR" sz="1100" dirty="0">
                <a:solidFill>
                  <a:srgbClr val="0000FF"/>
                </a:solidFill>
                <a:latin typeface="Consolas" panose="020B0609020204030204" pitchFamily="49" charset="0"/>
              </a:rPr>
              <a:t>if</a:t>
            </a:r>
            <a:r>
              <a:rPr lang="fr-FR" sz="1100" dirty="0">
                <a:solidFill>
                  <a:prstClr val="black"/>
                </a:solidFill>
                <a:latin typeface="Consolas" panose="020B0609020204030204" pitchFamily="49" charset="0"/>
              </a:rPr>
              <a:t> (</a:t>
            </a:r>
            <a:r>
              <a:rPr lang="fr-FR" sz="1100" dirty="0" err="1">
                <a:solidFill>
                  <a:prstClr val="black"/>
                </a:solidFill>
                <a:latin typeface="Consolas" panose="020B0609020204030204" pitchFamily="49" charset="0"/>
              </a:rPr>
              <a:t>solver.solve</a:t>
            </a:r>
            <a:r>
              <a:rPr lang="fr-FR" sz="1100" dirty="0">
                <a:solidFill>
                  <a:prstClr val="black"/>
                </a:solidFill>
                <a:latin typeface="Consolas" panose="020B0609020204030204" pitchFamily="49" charset="0"/>
              </a:rPr>
              <a:t>(goal1))</a:t>
            </a:r>
          </a:p>
          <a:p>
            <a:r>
              <a:rPr lang="fr-FR" sz="1100" dirty="0">
                <a:solidFill>
                  <a:prstClr val="black"/>
                </a:solidFill>
                <a:latin typeface="Consolas" panose="020B0609020204030204" pitchFamily="49" charset="0"/>
              </a:rPr>
              <a:t>{</a:t>
            </a:r>
          </a:p>
          <a:p>
            <a:r>
              <a:rPr lang="fr-FR" sz="1100" dirty="0" err="1">
                <a:solidFill>
                  <a:prstClr val="black"/>
                </a:solidFill>
                <a:latin typeface="Consolas" panose="020B0609020204030204" pitchFamily="49" charset="0"/>
              </a:rPr>
              <a:t>solver.out</a:t>
            </a:r>
            <a:r>
              <a:rPr lang="fr-FR" sz="1100" dirty="0">
                <a:solidFill>
                  <a:prstClr val="black"/>
                </a:solidFill>
                <a:latin typeface="Consolas" panose="020B0609020204030204" pitchFamily="49" charset="0"/>
              </a:rPr>
              <a:t>() &lt;&lt; </a:t>
            </a:r>
            <a:r>
              <a:rPr lang="fr-FR" sz="1100" dirty="0" err="1">
                <a:solidFill>
                  <a:prstClr val="black"/>
                </a:solidFill>
                <a:latin typeface="Consolas" panose="020B0609020204030204" pitchFamily="49" charset="0"/>
              </a:rPr>
              <a:t>solver.getValue</a:t>
            </a:r>
            <a:r>
              <a:rPr lang="fr-FR" sz="1100" dirty="0">
                <a:solidFill>
                  <a:prstClr val="black"/>
                </a:solidFill>
                <a:latin typeface="Consolas" panose="020B0609020204030204" pitchFamily="49" charset="0"/>
              </a:rPr>
              <a:t>(A) &lt;&lt; </a:t>
            </a:r>
            <a:r>
              <a:rPr lang="fr-FR" sz="1100" dirty="0">
                <a:solidFill>
                  <a:srgbClr val="A31515"/>
                </a:solidFill>
                <a:latin typeface="Consolas" panose="020B0609020204030204" pitchFamily="49" charset="0"/>
              </a:rPr>
              <a:t>" "</a:t>
            </a:r>
            <a:r>
              <a:rPr lang="fr-FR" sz="1100" dirty="0">
                <a:solidFill>
                  <a:prstClr val="black"/>
                </a:solidFill>
                <a:latin typeface="Consolas" panose="020B0609020204030204" pitchFamily="49" charset="0"/>
              </a:rPr>
              <a:t> &lt;&lt; </a:t>
            </a:r>
            <a:r>
              <a:rPr lang="fr-FR" sz="1100" dirty="0" err="1">
                <a:solidFill>
                  <a:prstClr val="black"/>
                </a:solidFill>
                <a:latin typeface="Consolas" panose="020B0609020204030204" pitchFamily="49" charset="0"/>
              </a:rPr>
              <a:t>solver.getValue</a:t>
            </a:r>
            <a:r>
              <a:rPr lang="fr-FR" sz="1100" dirty="0">
                <a:solidFill>
                  <a:prstClr val="black"/>
                </a:solidFill>
                <a:latin typeface="Consolas" panose="020B0609020204030204" pitchFamily="49" charset="0"/>
              </a:rPr>
              <a:t>(B) &lt;&lt; </a:t>
            </a:r>
            <a:r>
              <a:rPr lang="fr-FR" sz="1100" dirty="0" err="1">
                <a:solidFill>
                  <a:prstClr val="black"/>
                </a:solidFill>
                <a:latin typeface="Consolas" panose="020B0609020204030204" pitchFamily="49" charset="0"/>
              </a:rPr>
              <a:t>endl</a:t>
            </a:r>
            <a:r>
              <a:rPr lang="fr-FR" sz="1100" dirty="0">
                <a:solidFill>
                  <a:prstClr val="black"/>
                </a:solidFill>
                <a:latin typeface="Consolas" panose="020B0609020204030204" pitchFamily="49" charset="0"/>
              </a:rPr>
              <a:t>;</a:t>
            </a:r>
          </a:p>
          <a:p>
            <a:r>
              <a:rPr lang="fr-FR" sz="1100" dirty="0">
                <a:solidFill>
                  <a:prstClr val="black"/>
                </a:solidFill>
                <a:latin typeface="Consolas" panose="020B0609020204030204" pitchFamily="49" charset="0"/>
              </a:rPr>
              <a:t>}</a:t>
            </a:r>
          </a:p>
          <a:p>
            <a:endParaRPr lang="fr-FR" sz="1100" dirty="0">
              <a:solidFill>
                <a:prstClr val="black"/>
              </a:solidFill>
              <a:latin typeface="Consolas" panose="020B0609020204030204" pitchFamily="49" charset="0"/>
            </a:endParaRPr>
          </a:p>
          <a:p>
            <a:r>
              <a:rPr lang="fr-FR" sz="1100" dirty="0" err="1">
                <a:solidFill>
                  <a:prstClr val="black"/>
                </a:solidFill>
                <a:latin typeface="Consolas" panose="020B0609020204030204" pitchFamily="49" charset="0"/>
              </a:rPr>
              <a:t>solver.printInformation</a:t>
            </a:r>
            <a:r>
              <a:rPr lang="fr-FR" sz="1100" dirty="0">
                <a:solidFill>
                  <a:prstClr val="black"/>
                </a:solidFill>
                <a:latin typeface="Consolas" panose="020B0609020204030204" pitchFamily="49" charset="0"/>
              </a:rPr>
              <a:t>();</a:t>
            </a:r>
          </a:p>
          <a:p>
            <a:endParaRPr lang="fr-FR" sz="1100" dirty="0">
              <a:solidFill>
                <a:prstClr val="black"/>
              </a:solidFill>
              <a:latin typeface="Consolas" panose="020B0609020204030204" pitchFamily="49" charset="0"/>
            </a:endParaRPr>
          </a:p>
        </p:txBody>
      </p:sp>
      <p:pic>
        <p:nvPicPr>
          <p:cNvPr id="2" name="Image 1">
            <a:extLst>
              <a:ext uri="{FF2B5EF4-FFF2-40B4-BE49-F238E27FC236}">
                <a16:creationId xmlns:a16="http://schemas.microsoft.com/office/drawing/2014/main" id="{D61E1DCD-1F4B-4832-A68B-09C2342E8F04}"/>
              </a:ext>
            </a:extLst>
          </p:cNvPr>
          <p:cNvPicPr>
            <a:picLocks noChangeAspect="1"/>
          </p:cNvPicPr>
          <p:nvPr/>
        </p:nvPicPr>
        <p:blipFill rotWithShape="1">
          <a:blip r:embed="rId3"/>
          <a:srcRect l="11739" t="17314" r="70475" b="59825"/>
          <a:stretch/>
        </p:blipFill>
        <p:spPr>
          <a:xfrm>
            <a:off x="5292080" y="658409"/>
            <a:ext cx="2152473" cy="1556204"/>
          </a:xfrm>
          <a:prstGeom prst="rect">
            <a:avLst/>
          </a:prstGeom>
        </p:spPr>
      </p:pic>
      <p:pic>
        <p:nvPicPr>
          <p:cNvPr id="5" name="Image 4">
            <a:extLst>
              <a:ext uri="{FF2B5EF4-FFF2-40B4-BE49-F238E27FC236}">
                <a16:creationId xmlns:a16="http://schemas.microsoft.com/office/drawing/2014/main" id="{6893E650-BC37-4B2B-8B57-68DCAA4FD786}"/>
              </a:ext>
            </a:extLst>
          </p:cNvPr>
          <p:cNvPicPr>
            <a:picLocks noChangeAspect="1"/>
          </p:cNvPicPr>
          <p:nvPr/>
        </p:nvPicPr>
        <p:blipFill rotWithShape="1">
          <a:blip r:embed="rId4"/>
          <a:srcRect l="12988" t="19907" r="69687" b="58329"/>
          <a:stretch/>
        </p:blipFill>
        <p:spPr>
          <a:xfrm>
            <a:off x="6364639" y="2320166"/>
            <a:ext cx="2361817" cy="1668852"/>
          </a:xfrm>
          <a:prstGeom prst="rect">
            <a:avLst/>
          </a:prstGeom>
        </p:spPr>
      </p:pic>
      <p:cxnSp>
        <p:nvCxnSpPr>
          <p:cNvPr id="8" name="Connecteur droit avec flèche 7">
            <a:extLst>
              <a:ext uri="{FF2B5EF4-FFF2-40B4-BE49-F238E27FC236}">
                <a16:creationId xmlns:a16="http://schemas.microsoft.com/office/drawing/2014/main" id="{618C325D-18DA-4F9B-96F2-A5D0AE729CBF}"/>
              </a:ext>
            </a:extLst>
          </p:cNvPr>
          <p:cNvCxnSpPr/>
          <p:nvPr/>
        </p:nvCxnSpPr>
        <p:spPr>
          <a:xfrm flipV="1">
            <a:off x="4572000" y="2214613"/>
            <a:ext cx="1080120" cy="22945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Connecteur droit avec flèche 11">
            <a:extLst>
              <a:ext uri="{FF2B5EF4-FFF2-40B4-BE49-F238E27FC236}">
                <a16:creationId xmlns:a16="http://schemas.microsoft.com/office/drawing/2014/main" id="{C4EAF93A-5DD5-47A0-B3D2-F8BA7E9032F7}"/>
              </a:ext>
            </a:extLst>
          </p:cNvPr>
          <p:cNvCxnSpPr>
            <a:cxnSpLocks/>
          </p:cNvCxnSpPr>
          <p:nvPr/>
        </p:nvCxnSpPr>
        <p:spPr>
          <a:xfrm flipV="1">
            <a:off x="4792725" y="3153094"/>
            <a:ext cx="1571914" cy="18069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0114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1724" y="461665"/>
            <a:ext cx="5151282" cy="400110"/>
          </a:xfrm>
          <a:prstGeom prst="rect">
            <a:avLst/>
          </a:prstGeom>
        </p:spPr>
        <p:txBody>
          <a:bodyPr wrap="none">
            <a:spAutoFit/>
          </a:bodyPr>
          <a:lstStyle/>
          <a:p>
            <a:r>
              <a:rPr lang="fr-FR" sz="2000" b="1" dirty="0">
                <a:solidFill>
                  <a:schemeClr val="tx2">
                    <a:lumMod val="60000"/>
                    <a:lumOff val="40000"/>
                  </a:schemeClr>
                </a:solidFill>
              </a:rPr>
              <a:t>Approche de Conception « Set-</a:t>
            </a:r>
            <a:r>
              <a:rPr lang="fr-FR" sz="2000" b="1" dirty="0" err="1">
                <a:solidFill>
                  <a:schemeClr val="tx2">
                    <a:lumMod val="60000"/>
                    <a:lumOff val="40000"/>
                  </a:schemeClr>
                </a:solidFill>
              </a:rPr>
              <a:t>Based</a:t>
            </a:r>
            <a:r>
              <a:rPr lang="fr-FR" sz="2000" b="1" dirty="0">
                <a:solidFill>
                  <a:schemeClr val="tx2">
                    <a:lumMod val="60000"/>
                    <a:lumOff val="40000"/>
                  </a:schemeClr>
                </a:solidFill>
              </a:rPr>
              <a:t> Design » </a:t>
            </a:r>
          </a:p>
        </p:txBody>
      </p:sp>
      <p:sp>
        <p:nvSpPr>
          <p:cNvPr id="6" name="Rectangle 5"/>
          <p:cNvSpPr/>
          <p:nvPr/>
        </p:nvSpPr>
        <p:spPr>
          <a:xfrm>
            <a:off x="0" y="0"/>
            <a:ext cx="7052636" cy="461665"/>
          </a:xfrm>
          <a:prstGeom prst="rect">
            <a:avLst/>
          </a:prstGeom>
        </p:spPr>
        <p:txBody>
          <a:bodyPr wrap="none">
            <a:spAutoFit/>
          </a:bodyPr>
          <a:lstStyle/>
          <a:p>
            <a:r>
              <a:rPr lang="fr-FR" sz="2400" b="1" dirty="0"/>
              <a:t>1 – Le processus de conception d'un produit industriel</a:t>
            </a:r>
          </a:p>
        </p:txBody>
      </p:sp>
      <p:grpSp>
        <p:nvGrpSpPr>
          <p:cNvPr id="109" name="Group 9"/>
          <p:cNvGrpSpPr>
            <a:grpSpLocks/>
          </p:cNvGrpSpPr>
          <p:nvPr/>
        </p:nvGrpSpPr>
        <p:grpSpPr bwMode="auto">
          <a:xfrm>
            <a:off x="3531398" y="1039804"/>
            <a:ext cx="5529269" cy="5233981"/>
            <a:chOff x="3053" y="1293"/>
            <a:chExt cx="3483" cy="3297"/>
          </a:xfrm>
        </p:grpSpPr>
        <p:sp>
          <p:nvSpPr>
            <p:cNvPr id="110" name="Text Box 10"/>
            <p:cNvSpPr txBox="1">
              <a:spLocks noChangeAspect="1" noChangeArrowheads="1"/>
            </p:cNvSpPr>
            <p:nvPr/>
          </p:nvSpPr>
          <p:spPr bwMode="auto">
            <a:xfrm>
              <a:off x="4737" y="2394"/>
              <a:ext cx="950"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2200" b="1" i="0" u="none" strike="noStrike" kern="1200" cap="none" spc="0" normalizeH="0" baseline="0" dirty="0">
                  <a:ln>
                    <a:noFill/>
                  </a:ln>
                  <a:solidFill>
                    <a:srgbClr val="000000"/>
                  </a:solidFill>
                  <a:effectLst/>
                  <a:uLnTx/>
                  <a:uFillTx/>
                  <a:latin typeface="Arial" charset="0"/>
                  <a:ea typeface="+mn-ea"/>
                  <a:cs typeface="Arial" charset="0"/>
                </a:rPr>
                <a:t>Critères 1</a:t>
              </a:r>
            </a:p>
          </p:txBody>
        </p:sp>
        <p:sp>
          <p:nvSpPr>
            <p:cNvPr id="111" name="Text Box 11"/>
            <p:cNvSpPr txBox="1">
              <a:spLocks noChangeAspect="1" noChangeArrowheads="1"/>
            </p:cNvSpPr>
            <p:nvPr/>
          </p:nvSpPr>
          <p:spPr bwMode="auto">
            <a:xfrm rot="21600000">
              <a:off x="3053" y="2807"/>
              <a:ext cx="539"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fr-FR" sz="2200" b="1" i="0" u="none" strike="noStrike" kern="1200" cap="none" spc="0" normalizeH="0" baseline="0" noProof="0" dirty="0">
                  <a:ln>
                    <a:noFill/>
                  </a:ln>
                  <a:solidFill>
                    <a:srgbClr val="000000"/>
                  </a:solidFill>
                  <a:effectLst/>
                  <a:uLnTx/>
                  <a:uFillTx/>
                  <a:latin typeface="Arial" charset="0"/>
                  <a:ea typeface="+mn-ea"/>
                  <a:cs typeface="Arial" charset="0"/>
                </a:rPr>
                <a:t>Time</a:t>
              </a:r>
            </a:p>
          </p:txBody>
        </p:sp>
        <p:sp>
          <p:nvSpPr>
            <p:cNvPr id="112" name="AutoShape 12" descr="80%"/>
            <p:cNvSpPr>
              <a:spLocks noChangeAspect="1" noChangeArrowheads="1"/>
            </p:cNvSpPr>
            <p:nvPr/>
          </p:nvSpPr>
          <p:spPr bwMode="auto">
            <a:xfrm rot="43200000">
              <a:off x="3762" y="1845"/>
              <a:ext cx="1025" cy="2442"/>
            </a:xfrm>
            <a:custGeom>
              <a:avLst/>
              <a:gdLst>
                <a:gd name="G0" fmla="+- 10800 0 0"/>
                <a:gd name="G1" fmla="+- 21600 0 10800"/>
                <a:gd name="G2" fmla="*/ 10800 1 2"/>
                <a:gd name="G3" fmla="+- 21600 0 G2"/>
                <a:gd name="G4" fmla="+/ 10800 21600 2"/>
                <a:gd name="G5" fmla="+/ G1 0 2"/>
                <a:gd name="G6" fmla="*/ 21600 21600 10800"/>
                <a:gd name="G7" fmla="*/ G6 1 2"/>
                <a:gd name="G8" fmla="+- 21600 0 G7"/>
                <a:gd name="G9" fmla="*/ 21600 1 2"/>
                <a:gd name="G10" fmla="+- 10800 0 G9"/>
                <a:gd name="G11" fmla="?: G10 G8 0"/>
                <a:gd name="G12" fmla="?: G10 G7 21600"/>
                <a:gd name="T0" fmla="*/ 16200 w 21600"/>
                <a:gd name="T1" fmla="*/ 10800 h 21600"/>
                <a:gd name="T2" fmla="*/ 10800 w 21600"/>
                <a:gd name="T3" fmla="*/ 21600 h 21600"/>
                <a:gd name="T4" fmla="*/ 5400 w 21600"/>
                <a:gd name="T5" fmla="*/ 10800 h 21600"/>
                <a:gd name="T6" fmla="*/ 10800 w 21600"/>
                <a:gd name="T7" fmla="*/ 0 h 21600"/>
                <a:gd name="T8" fmla="*/ 7200 w 21600"/>
                <a:gd name="T9" fmla="*/ 7200 h 21600"/>
                <a:gd name="T10" fmla="*/ 14400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10800" y="21600"/>
                  </a:lnTo>
                  <a:lnTo>
                    <a:pt x="21600" y="0"/>
                  </a:lnTo>
                  <a:close/>
                </a:path>
              </a:pathLst>
            </a:custGeom>
            <a:pattFill prst="pct80">
              <a:fgClr>
                <a:srgbClr val="BBE0E3"/>
              </a:fgClr>
              <a:bgClr>
                <a:srgbClr val="FFFFFF"/>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 name="AutoShape 13" descr="90%"/>
            <p:cNvSpPr>
              <a:spLocks noChangeAspect="1" noChangeArrowheads="1"/>
            </p:cNvSpPr>
            <p:nvPr/>
          </p:nvSpPr>
          <p:spPr bwMode="auto">
            <a:xfrm rot="43200000">
              <a:off x="3919" y="2550"/>
              <a:ext cx="713" cy="1737"/>
            </a:xfrm>
            <a:custGeom>
              <a:avLst/>
              <a:gdLst>
                <a:gd name="G0" fmla="+- 10800 0 0"/>
                <a:gd name="G1" fmla="+- 21600 0 10800"/>
                <a:gd name="G2" fmla="*/ 10800 1 2"/>
                <a:gd name="G3" fmla="+- 21600 0 G2"/>
                <a:gd name="G4" fmla="+/ 10800 21600 2"/>
                <a:gd name="G5" fmla="+/ G1 0 2"/>
                <a:gd name="G6" fmla="*/ 21600 21600 10800"/>
                <a:gd name="G7" fmla="*/ G6 1 2"/>
                <a:gd name="G8" fmla="+- 21600 0 G7"/>
                <a:gd name="G9" fmla="*/ 21600 1 2"/>
                <a:gd name="G10" fmla="+- 10800 0 G9"/>
                <a:gd name="G11" fmla="?: G10 G8 0"/>
                <a:gd name="G12" fmla="?: G10 G7 21600"/>
                <a:gd name="T0" fmla="*/ 16200 w 21600"/>
                <a:gd name="T1" fmla="*/ 10800 h 21600"/>
                <a:gd name="T2" fmla="*/ 10800 w 21600"/>
                <a:gd name="T3" fmla="*/ 21600 h 21600"/>
                <a:gd name="T4" fmla="*/ 5400 w 21600"/>
                <a:gd name="T5" fmla="*/ 10800 h 21600"/>
                <a:gd name="T6" fmla="*/ 10800 w 21600"/>
                <a:gd name="T7" fmla="*/ 0 h 21600"/>
                <a:gd name="T8" fmla="*/ 7200 w 21600"/>
                <a:gd name="T9" fmla="*/ 7200 h 21600"/>
                <a:gd name="T10" fmla="*/ 14400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10800" y="21600"/>
                  </a:lnTo>
                  <a:lnTo>
                    <a:pt x="21600" y="0"/>
                  </a:lnTo>
                  <a:close/>
                </a:path>
              </a:pathLst>
            </a:custGeom>
            <a:pattFill prst="pct90">
              <a:fgClr>
                <a:srgbClr val="BBE0E3"/>
              </a:fgClr>
              <a:bgClr>
                <a:srgbClr val="FFFFFF"/>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 name="Line 14"/>
            <p:cNvSpPr>
              <a:spLocks noChangeAspect="1" noChangeShapeType="1"/>
            </p:cNvSpPr>
            <p:nvPr/>
          </p:nvSpPr>
          <p:spPr bwMode="auto">
            <a:xfrm rot="27000000">
              <a:off x="2375" y="3138"/>
              <a:ext cx="2536"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 name="Text Box 15"/>
            <p:cNvSpPr txBox="1">
              <a:spLocks noChangeAspect="1" noChangeArrowheads="1"/>
            </p:cNvSpPr>
            <p:nvPr/>
          </p:nvSpPr>
          <p:spPr bwMode="auto">
            <a:xfrm>
              <a:off x="4787" y="1741"/>
              <a:ext cx="1749"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882" tIns="50941" rIns="101882" bIns="50941">
              <a:spAutoFit/>
            </a:bodyP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fr-FR" sz="2200" b="1" dirty="0">
                  <a:solidFill>
                    <a:srgbClr val="000000"/>
                  </a:solidFill>
                  <a:cs typeface="Arial" charset="0"/>
                </a:rPr>
                <a:t>Alternatives de conception</a:t>
              </a:r>
              <a:endParaRPr kumimoji="0" lang="en-US" altLang="fr-FR" sz="22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16" name="Line 16"/>
            <p:cNvSpPr>
              <a:spLocks noChangeAspect="1" noChangeShapeType="1"/>
            </p:cNvSpPr>
            <p:nvPr/>
          </p:nvSpPr>
          <p:spPr bwMode="auto">
            <a:xfrm rot="5400000" flipV="1">
              <a:off x="4237" y="1053"/>
              <a:ext cx="0" cy="1266"/>
            </a:xfrm>
            <a:prstGeom prst="line">
              <a:avLst/>
            </a:prstGeom>
            <a:noFill/>
            <a:ln w="2857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 name="Text Box 17"/>
            <p:cNvSpPr txBox="1">
              <a:spLocks noChangeAspect="1" noChangeArrowheads="1"/>
            </p:cNvSpPr>
            <p:nvPr/>
          </p:nvSpPr>
          <p:spPr bwMode="auto">
            <a:xfrm rot="21600000">
              <a:off x="3590" y="1293"/>
              <a:ext cx="1284"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fr-FR" sz="2200" b="1" i="0" u="none" strike="noStrike" kern="1200" cap="none" spc="0" normalizeH="0" baseline="0" noProof="0">
                  <a:ln>
                    <a:noFill/>
                  </a:ln>
                  <a:solidFill>
                    <a:srgbClr val="000000"/>
                  </a:solidFill>
                  <a:effectLst/>
                  <a:uLnTx/>
                  <a:uFillTx/>
                  <a:latin typeface="Arial" charset="0"/>
                  <a:ea typeface="+mn-ea"/>
                  <a:cs typeface="Arial" charset="0"/>
                </a:rPr>
                <a:t>Design Space</a:t>
              </a:r>
            </a:p>
          </p:txBody>
        </p:sp>
        <p:sp>
          <p:nvSpPr>
            <p:cNvPr id="118" name="AutoShape 18" descr="90%"/>
            <p:cNvSpPr>
              <a:spLocks noChangeAspect="1" noChangeArrowheads="1"/>
            </p:cNvSpPr>
            <p:nvPr/>
          </p:nvSpPr>
          <p:spPr bwMode="auto">
            <a:xfrm rot="43200000">
              <a:off x="4076" y="3291"/>
              <a:ext cx="398" cy="996"/>
            </a:xfrm>
            <a:custGeom>
              <a:avLst/>
              <a:gdLst>
                <a:gd name="G0" fmla="+- 10800 0 0"/>
                <a:gd name="G1" fmla="+- 21600 0 10800"/>
                <a:gd name="G2" fmla="*/ 10800 1 2"/>
                <a:gd name="G3" fmla="+- 21600 0 G2"/>
                <a:gd name="G4" fmla="+/ 10800 21600 2"/>
                <a:gd name="G5" fmla="+/ G1 0 2"/>
                <a:gd name="G6" fmla="*/ 21600 21600 10800"/>
                <a:gd name="G7" fmla="*/ G6 1 2"/>
                <a:gd name="G8" fmla="+- 21600 0 G7"/>
                <a:gd name="G9" fmla="*/ 21600 1 2"/>
                <a:gd name="G10" fmla="+- 10800 0 G9"/>
                <a:gd name="G11" fmla="?: G10 G8 0"/>
                <a:gd name="G12" fmla="?: G10 G7 21600"/>
                <a:gd name="T0" fmla="*/ 16200 w 21600"/>
                <a:gd name="T1" fmla="*/ 10800 h 21600"/>
                <a:gd name="T2" fmla="*/ 10800 w 21600"/>
                <a:gd name="T3" fmla="*/ 21600 h 21600"/>
                <a:gd name="T4" fmla="*/ 5400 w 21600"/>
                <a:gd name="T5" fmla="*/ 10800 h 21600"/>
                <a:gd name="T6" fmla="*/ 10800 w 21600"/>
                <a:gd name="T7" fmla="*/ 0 h 21600"/>
                <a:gd name="T8" fmla="*/ 7200 w 21600"/>
                <a:gd name="T9" fmla="*/ 7200 h 21600"/>
                <a:gd name="T10" fmla="*/ 14400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10800" y="21600"/>
                  </a:lnTo>
                  <a:lnTo>
                    <a:pt x="21600" y="0"/>
                  </a:lnTo>
                  <a:close/>
                </a:path>
              </a:pathLst>
            </a:custGeom>
            <a:pattFill prst="pct90">
              <a:fgClr>
                <a:srgbClr val="BBE0E3"/>
              </a:fgClr>
              <a:bgClr>
                <a:srgbClr val="FFFFFF"/>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9" name="Text Box 19"/>
            <p:cNvSpPr txBox="1">
              <a:spLocks noChangeAspect="1" noChangeArrowheads="1"/>
            </p:cNvSpPr>
            <p:nvPr/>
          </p:nvSpPr>
          <p:spPr bwMode="auto">
            <a:xfrm>
              <a:off x="4619" y="3155"/>
              <a:ext cx="950"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2200" b="1" i="0" u="none" strike="noStrike" kern="1200" cap="none" spc="0" normalizeH="0" baseline="0" dirty="0">
                  <a:ln>
                    <a:noFill/>
                  </a:ln>
                  <a:solidFill>
                    <a:srgbClr val="000000"/>
                  </a:solidFill>
                  <a:effectLst/>
                  <a:uLnTx/>
                  <a:uFillTx/>
                  <a:latin typeface="Arial" charset="0"/>
                  <a:ea typeface="+mn-ea"/>
                  <a:cs typeface="Arial" charset="0"/>
                </a:rPr>
                <a:t>Critères 2</a:t>
              </a:r>
            </a:p>
          </p:txBody>
        </p:sp>
        <p:sp>
          <p:nvSpPr>
            <p:cNvPr id="120" name="Line 20"/>
            <p:cNvSpPr>
              <a:spLocks noChangeAspect="1" noChangeShapeType="1"/>
            </p:cNvSpPr>
            <p:nvPr/>
          </p:nvSpPr>
          <p:spPr bwMode="auto">
            <a:xfrm rot="27000000">
              <a:off x="4170" y="4396"/>
              <a:ext cx="21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1" name="Oval 21"/>
            <p:cNvSpPr>
              <a:spLocks noChangeAspect="1" noChangeArrowheads="1"/>
            </p:cNvSpPr>
            <p:nvPr/>
          </p:nvSpPr>
          <p:spPr bwMode="auto">
            <a:xfrm rot="27000000">
              <a:off x="4454" y="1953"/>
              <a:ext cx="187" cy="205"/>
            </a:xfrm>
            <a:prstGeom prst="ellipse">
              <a:avLst/>
            </a:prstGeom>
            <a:solidFill>
              <a:srgbClr val="99CCFF"/>
            </a:solidFill>
            <a:ln w="31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2" name="Oval 22"/>
            <p:cNvSpPr>
              <a:spLocks noChangeAspect="1" noChangeArrowheads="1"/>
            </p:cNvSpPr>
            <p:nvPr/>
          </p:nvSpPr>
          <p:spPr bwMode="auto">
            <a:xfrm rot="27000000">
              <a:off x="4251" y="2141"/>
              <a:ext cx="186" cy="201"/>
            </a:xfrm>
            <a:prstGeom prst="ellipse">
              <a:avLst/>
            </a:prstGeom>
            <a:solidFill>
              <a:srgbClr val="FF0000"/>
            </a:solidFill>
            <a:ln w="31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3" name="Oval 23"/>
            <p:cNvSpPr>
              <a:spLocks noChangeAspect="1" noChangeArrowheads="1"/>
            </p:cNvSpPr>
            <p:nvPr/>
          </p:nvSpPr>
          <p:spPr bwMode="auto">
            <a:xfrm rot="27000000">
              <a:off x="4150" y="1954"/>
              <a:ext cx="187" cy="204"/>
            </a:xfrm>
            <a:prstGeom prst="ellipse">
              <a:avLst/>
            </a:prstGeom>
            <a:solidFill>
              <a:srgbClr val="FF00FF"/>
            </a:solidFill>
            <a:ln w="31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4" name="Oval 24"/>
            <p:cNvSpPr>
              <a:spLocks noChangeAspect="1" noChangeArrowheads="1"/>
            </p:cNvSpPr>
            <p:nvPr/>
          </p:nvSpPr>
          <p:spPr bwMode="auto">
            <a:xfrm rot="27000000">
              <a:off x="3945" y="2235"/>
              <a:ext cx="187" cy="203"/>
            </a:xfrm>
            <a:prstGeom prst="ellipse">
              <a:avLst/>
            </a:prstGeom>
            <a:solidFill>
              <a:srgbClr val="FFFF00"/>
            </a:solidFill>
            <a:ln w="31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5" name="Oval 25"/>
            <p:cNvSpPr>
              <a:spLocks noChangeAspect="1" noChangeArrowheads="1"/>
            </p:cNvSpPr>
            <p:nvPr/>
          </p:nvSpPr>
          <p:spPr bwMode="auto">
            <a:xfrm rot="27000000">
              <a:off x="3843" y="1954"/>
              <a:ext cx="187" cy="203"/>
            </a:xfrm>
            <a:prstGeom prst="ellipse">
              <a:avLst/>
            </a:prstGeom>
            <a:solidFill>
              <a:srgbClr val="C0C0C0"/>
            </a:solidFill>
            <a:ln w="31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6" name="Oval 26"/>
            <p:cNvSpPr>
              <a:spLocks noChangeAspect="1" noChangeArrowheads="1"/>
            </p:cNvSpPr>
            <p:nvPr/>
          </p:nvSpPr>
          <p:spPr bwMode="auto">
            <a:xfrm rot="27000000">
              <a:off x="4352" y="2328"/>
              <a:ext cx="188" cy="201"/>
            </a:xfrm>
            <a:prstGeom prst="ellipse">
              <a:avLst/>
            </a:prstGeom>
            <a:solidFill>
              <a:srgbClr val="00FF00"/>
            </a:solidFill>
            <a:ln w="31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7" name="Oval 27"/>
            <p:cNvSpPr>
              <a:spLocks noChangeAspect="1" noChangeArrowheads="1"/>
            </p:cNvSpPr>
            <p:nvPr/>
          </p:nvSpPr>
          <p:spPr bwMode="auto">
            <a:xfrm rot="27000000">
              <a:off x="4146" y="2706"/>
              <a:ext cx="94" cy="102"/>
            </a:xfrm>
            <a:prstGeom prst="ellipse">
              <a:avLst/>
            </a:prstGeom>
            <a:solidFill>
              <a:srgbClr val="FF0000"/>
            </a:solidFill>
            <a:ln w="31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8" name="Oval 28"/>
            <p:cNvSpPr>
              <a:spLocks noChangeAspect="1" noChangeArrowheads="1"/>
            </p:cNvSpPr>
            <p:nvPr/>
          </p:nvSpPr>
          <p:spPr bwMode="auto">
            <a:xfrm rot="27000000">
              <a:off x="4146" y="2987"/>
              <a:ext cx="93" cy="102"/>
            </a:xfrm>
            <a:prstGeom prst="ellipse">
              <a:avLst/>
            </a:prstGeom>
            <a:solidFill>
              <a:srgbClr val="FFFF00"/>
            </a:solidFill>
            <a:ln w="31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9" name="Oval 29"/>
            <p:cNvSpPr>
              <a:spLocks noChangeAspect="1" noChangeArrowheads="1"/>
            </p:cNvSpPr>
            <p:nvPr/>
          </p:nvSpPr>
          <p:spPr bwMode="auto">
            <a:xfrm rot="27000000">
              <a:off x="4349" y="2800"/>
              <a:ext cx="92" cy="99"/>
            </a:xfrm>
            <a:prstGeom prst="ellipse">
              <a:avLst/>
            </a:prstGeom>
            <a:solidFill>
              <a:srgbClr val="00FF00"/>
            </a:solidFill>
            <a:ln w="31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0" name="Oval 30"/>
            <p:cNvSpPr>
              <a:spLocks noChangeAspect="1" noChangeArrowheads="1"/>
            </p:cNvSpPr>
            <p:nvPr/>
          </p:nvSpPr>
          <p:spPr bwMode="auto">
            <a:xfrm rot="27000000">
              <a:off x="3941" y="2145"/>
              <a:ext cx="94" cy="101"/>
            </a:xfrm>
            <a:prstGeom prst="ellipse">
              <a:avLst/>
            </a:prstGeom>
            <a:solidFill>
              <a:srgbClr val="FF0000"/>
            </a:solidFill>
            <a:ln w="31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1" name="Oval 31"/>
            <p:cNvSpPr>
              <a:spLocks noChangeAspect="1" noChangeArrowheads="1"/>
            </p:cNvSpPr>
            <p:nvPr/>
          </p:nvSpPr>
          <p:spPr bwMode="auto">
            <a:xfrm rot="27000000">
              <a:off x="4553" y="2237"/>
              <a:ext cx="92" cy="103"/>
            </a:xfrm>
            <a:prstGeom prst="ellipse">
              <a:avLst/>
            </a:prstGeom>
            <a:solidFill>
              <a:srgbClr val="FFFF00"/>
            </a:solidFill>
            <a:ln w="31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2" name="Oval 32"/>
            <p:cNvSpPr>
              <a:spLocks noChangeAspect="1" noChangeArrowheads="1"/>
            </p:cNvSpPr>
            <p:nvPr/>
          </p:nvSpPr>
          <p:spPr bwMode="auto">
            <a:xfrm rot="27000000">
              <a:off x="4147" y="2238"/>
              <a:ext cx="92" cy="102"/>
            </a:xfrm>
            <a:prstGeom prst="ellipse">
              <a:avLst/>
            </a:prstGeom>
            <a:solidFill>
              <a:srgbClr val="00FF00"/>
            </a:solidFill>
            <a:ln w="31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 name="Oval 33"/>
            <p:cNvSpPr>
              <a:spLocks noChangeAspect="1" noChangeArrowheads="1"/>
            </p:cNvSpPr>
            <p:nvPr/>
          </p:nvSpPr>
          <p:spPr bwMode="auto">
            <a:xfrm rot="27000000">
              <a:off x="4227" y="3376"/>
              <a:ext cx="94" cy="102"/>
            </a:xfrm>
            <a:prstGeom prst="ellipse">
              <a:avLst/>
            </a:prstGeom>
            <a:solidFill>
              <a:srgbClr val="FF0000"/>
            </a:solidFill>
            <a:ln w="31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4" name="Oval 34"/>
            <p:cNvSpPr>
              <a:spLocks noChangeAspect="1" noChangeArrowheads="1"/>
            </p:cNvSpPr>
            <p:nvPr/>
          </p:nvSpPr>
          <p:spPr bwMode="auto">
            <a:xfrm rot="27000000">
              <a:off x="4226" y="3562"/>
              <a:ext cx="93" cy="99"/>
            </a:xfrm>
            <a:prstGeom prst="ellipse">
              <a:avLst/>
            </a:prstGeom>
            <a:solidFill>
              <a:srgbClr val="00FF00"/>
            </a:solidFill>
            <a:ln w="31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5" name="AutoShape 35" descr="80%"/>
            <p:cNvSpPr>
              <a:spLocks noChangeAspect="1" noChangeArrowheads="1"/>
            </p:cNvSpPr>
            <p:nvPr/>
          </p:nvSpPr>
          <p:spPr bwMode="auto">
            <a:xfrm rot="43200000">
              <a:off x="3762" y="1845"/>
              <a:ext cx="1025" cy="2442"/>
            </a:xfrm>
            <a:custGeom>
              <a:avLst/>
              <a:gdLst>
                <a:gd name="G0" fmla="+- 10800 0 0"/>
                <a:gd name="G1" fmla="+- 21600 0 10800"/>
                <a:gd name="G2" fmla="*/ 10800 1 2"/>
                <a:gd name="G3" fmla="+- 21600 0 G2"/>
                <a:gd name="G4" fmla="+/ 10800 21600 2"/>
                <a:gd name="G5" fmla="+/ G1 0 2"/>
                <a:gd name="G6" fmla="*/ 21600 21600 10800"/>
                <a:gd name="G7" fmla="*/ G6 1 2"/>
                <a:gd name="G8" fmla="+- 21600 0 G7"/>
                <a:gd name="G9" fmla="*/ 21600 1 2"/>
                <a:gd name="G10" fmla="+- 10800 0 G9"/>
                <a:gd name="G11" fmla="?: G10 G8 0"/>
                <a:gd name="G12" fmla="?: G10 G7 21600"/>
                <a:gd name="T0" fmla="*/ 16200 w 21600"/>
                <a:gd name="T1" fmla="*/ 10800 h 21600"/>
                <a:gd name="T2" fmla="*/ 10800 w 21600"/>
                <a:gd name="T3" fmla="*/ 21600 h 21600"/>
                <a:gd name="T4" fmla="*/ 5400 w 21600"/>
                <a:gd name="T5" fmla="*/ 10800 h 21600"/>
                <a:gd name="T6" fmla="*/ 10800 w 21600"/>
                <a:gd name="T7" fmla="*/ 0 h 21600"/>
                <a:gd name="T8" fmla="*/ 7200 w 21600"/>
                <a:gd name="T9" fmla="*/ 7200 h 21600"/>
                <a:gd name="T10" fmla="*/ 14400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10800" y="21600"/>
                  </a:lnTo>
                  <a:lnTo>
                    <a:pt x="21600" y="0"/>
                  </a:lnTo>
                  <a:close/>
                </a:path>
              </a:pathLst>
            </a:custGeom>
            <a:pattFill prst="pct80">
              <a:fgClr>
                <a:srgbClr val="BBE0E3"/>
              </a:fgClr>
              <a:bgClr>
                <a:srgbClr val="FFFFFF"/>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6" name="AutoShape 36" descr="90%"/>
            <p:cNvSpPr>
              <a:spLocks noChangeAspect="1" noChangeArrowheads="1"/>
            </p:cNvSpPr>
            <p:nvPr/>
          </p:nvSpPr>
          <p:spPr bwMode="auto">
            <a:xfrm>
              <a:off x="3919" y="2556"/>
              <a:ext cx="713" cy="1737"/>
            </a:xfrm>
            <a:custGeom>
              <a:avLst/>
              <a:gdLst>
                <a:gd name="G0" fmla="+- 10800 0 0"/>
                <a:gd name="G1" fmla="+- 21600 0 10800"/>
                <a:gd name="G2" fmla="*/ 10800 1 2"/>
                <a:gd name="G3" fmla="+- 21600 0 G2"/>
                <a:gd name="G4" fmla="+/ 10800 21600 2"/>
                <a:gd name="G5" fmla="+/ G1 0 2"/>
                <a:gd name="G6" fmla="*/ 21600 21600 10800"/>
                <a:gd name="G7" fmla="*/ G6 1 2"/>
                <a:gd name="G8" fmla="+- 21600 0 G7"/>
                <a:gd name="G9" fmla="*/ 21600 1 2"/>
                <a:gd name="G10" fmla="+- 10800 0 G9"/>
                <a:gd name="G11" fmla="?: G10 G8 0"/>
                <a:gd name="G12" fmla="?: G10 G7 21600"/>
                <a:gd name="T0" fmla="*/ 16200 w 21600"/>
                <a:gd name="T1" fmla="*/ 10800 h 21600"/>
                <a:gd name="T2" fmla="*/ 10800 w 21600"/>
                <a:gd name="T3" fmla="*/ 21600 h 21600"/>
                <a:gd name="T4" fmla="*/ 5400 w 21600"/>
                <a:gd name="T5" fmla="*/ 10800 h 21600"/>
                <a:gd name="T6" fmla="*/ 10800 w 21600"/>
                <a:gd name="T7" fmla="*/ 0 h 21600"/>
                <a:gd name="T8" fmla="*/ 7200 w 21600"/>
                <a:gd name="T9" fmla="*/ 7200 h 21600"/>
                <a:gd name="T10" fmla="*/ 14400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10800" y="21600"/>
                  </a:lnTo>
                  <a:lnTo>
                    <a:pt x="21600" y="0"/>
                  </a:lnTo>
                  <a:close/>
                </a:path>
              </a:pathLst>
            </a:custGeom>
            <a:pattFill prst="pct90">
              <a:fgClr>
                <a:srgbClr val="BBE0E3"/>
              </a:fgClr>
              <a:bgClr>
                <a:srgbClr val="FFFFFF"/>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7" name="Line 37"/>
            <p:cNvSpPr>
              <a:spLocks noChangeAspect="1" noChangeShapeType="1"/>
            </p:cNvSpPr>
            <p:nvPr/>
          </p:nvSpPr>
          <p:spPr bwMode="auto">
            <a:xfrm rot="27000000">
              <a:off x="4170" y="4396"/>
              <a:ext cx="21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8" name="Text Box 38"/>
            <p:cNvSpPr txBox="1">
              <a:spLocks noChangeAspect="1" noChangeArrowheads="1"/>
            </p:cNvSpPr>
            <p:nvPr/>
          </p:nvSpPr>
          <p:spPr bwMode="auto">
            <a:xfrm rot="21600000">
              <a:off x="4340" y="4081"/>
              <a:ext cx="834"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fr-FR" sz="2200" b="1" i="0" u="none" strike="noStrike" kern="1200" cap="none" spc="0" normalizeH="0" baseline="0" noProof="0">
                  <a:ln>
                    <a:noFill/>
                  </a:ln>
                  <a:solidFill>
                    <a:srgbClr val="000000"/>
                  </a:solidFill>
                  <a:effectLst/>
                  <a:uLnTx/>
                  <a:uFillTx/>
                  <a:latin typeface="Arial" charset="0"/>
                  <a:ea typeface="+mn-ea"/>
                  <a:cs typeface="Arial" charset="0"/>
                </a:rPr>
                <a:t>Solution</a:t>
              </a:r>
            </a:p>
          </p:txBody>
        </p:sp>
        <p:sp>
          <p:nvSpPr>
            <p:cNvPr id="139" name="Oval 39"/>
            <p:cNvSpPr>
              <a:spLocks noChangeAspect="1" noChangeArrowheads="1"/>
            </p:cNvSpPr>
            <p:nvPr/>
          </p:nvSpPr>
          <p:spPr bwMode="auto">
            <a:xfrm rot="27000000">
              <a:off x="4431" y="1976"/>
              <a:ext cx="233" cy="205"/>
            </a:xfrm>
            <a:prstGeom prst="ellipse">
              <a:avLst/>
            </a:prstGeom>
            <a:solidFill>
              <a:srgbClr val="99CCFF"/>
            </a:solidFill>
            <a:ln w="31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0" name="Oval 40"/>
            <p:cNvSpPr>
              <a:spLocks noChangeAspect="1" noChangeArrowheads="1"/>
            </p:cNvSpPr>
            <p:nvPr/>
          </p:nvSpPr>
          <p:spPr bwMode="auto">
            <a:xfrm rot="27000000">
              <a:off x="4233" y="2159"/>
              <a:ext cx="221" cy="201"/>
            </a:xfrm>
            <a:prstGeom prst="ellipse">
              <a:avLst/>
            </a:prstGeom>
            <a:solidFill>
              <a:srgbClr val="FF0000"/>
            </a:solidFill>
            <a:ln w="31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1" name="Oval 41"/>
            <p:cNvSpPr>
              <a:spLocks noChangeAspect="1" noChangeArrowheads="1"/>
            </p:cNvSpPr>
            <p:nvPr/>
          </p:nvSpPr>
          <p:spPr bwMode="auto">
            <a:xfrm rot="27000000">
              <a:off x="4120" y="1974"/>
              <a:ext cx="233" cy="210"/>
            </a:xfrm>
            <a:prstGeom prst="ellipse">
              <a:avLst/>
            </a:prstGeom>
            <a:solidFill>
              <a:srgbClr val="FF00FF"/>
            </a:solidFill>
            <a:ln w="31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2" name="Oval 42"/>
            <p:cNvSpPr>
              <a:spLocks noChangeAspect="1" noChangeArrowheads="1"/>
            </p:cNvSpPr>
            <p:nvPr/>
          </p:nvSpPr>
          <p:spPr bwMode="auto">
            <a:xfrm rot="27000000">
              <a:off x="3929" y="2251"/>
              <a:ext cx="219" cy="203"/>
            </a:xfrm>
            <a:prstGeom prst="ellipse">
              <a:avLst/>
            </a:prstGeom>
            <a:solidFill>
              <a:srgbClr val="FFFF00"/>
            </a:solidFill>
            <a:ln w="31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3" name="Oval 43"/>
            <p:cNvSpPr>
              <a:spLocks noChangeAspect="1" noChangeArrowheads="1"/>
            </p:cNvSpPr>
            <p:nvPr/>
          </p:nvSpPr>
          <p:spPr bwMode="auto">
            <a:xfrm rot="27000000">
              <a:off x="3818" y="1974"/>
              <a:ext cx="233" cy="209"/>
            </a:xfrm>
            <a:prstGeom prst="ellipse">
              <a:avLst/>
            </a:prstGeom>
            <a:solidFill>
              <a:srgbClr val="C0C0C0"/>
            </a:solidFill>
            <a:ln w="31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4" name="Oval 44"/>
            <p:cNvSpPr>
              <a:spLocks noChangeAspect="1" noChangeArrowheads="1"/>
            </p:cNvSpPr>
            <p:nvPr/>
          </p:nvSpPr>
          <p:spPr bwMode="auto">
            <a:xfrm rot="27000000">
              <a:off x="4368" y="2345"/>
              <a:ext cx="188" cy="168"/>
            </a:xfrm>
            <a:prstGeom prst="ellipse">
              <a:avLst/>
            </a:prstGeom>
            <a:solidFill>
              <a:srgbClr val="00FF00"/>
            </a:solidFill>
            <a:ln w="31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5" name="Oval 45"/>
            <p:cNvSpPr>
              <a:spLocks noChangeAspect="1" noChangeArrowheads="1"/>
            </p:cNvSpPr>
            <p:nvPr/>
          </p:nvSpPr>
          <p:spPr bwMode="auto">
            <a:xfrm rot="27000000">
              <a:off x="3933" y="2153"/>
              <a:ext cx="109" cy="101"/>
            </a:xfrm>
            <a:prstGeom prst="ellipse">
              <a:avLst/>
            </a:prstGeom>
            <a:solidFill>
              <a:srgbClr val="FF0000"/>
            </a:solidFill>
            <a:ln w="31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 name="Oval 46"/>
            <p:cNvSpPr>
              <a:spLocks noChangeAspect="1" noChangeArrowheads="1"/>
            </p:cNvSpPr>
            <p:nvPr/>
          </p:nvSpPr>
          <p:spPr bwMode="auto">
            <a:xfrm rot="27000000">
              <a:off x="4544" y="2246"/>
              <a:ext cx="109" cy="103"/>
            </a:xfrm>
            <a:prstGeom prst="ellipse">
              <a:avLst/>
            </a:prstGeom>
            <a:solidFill>
              <a:srgbClr val="FFFF00"/>
            </a:solidFill>
            <a:ln w="31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7" name="Oval 47"/>
            <p:cNvSpPr>
              <a:spLocks noChangeAspect="1" noChangeArrowheads="1"/>
            </p:cNvSpPr>
            <p:nvPr/>
          </p:nvSpPr>
          <p:spPr bwMode="auto">
            <a:xfrm rot="27000000">
              <a:off x="4220" y="2261"/>
              <a:ext cx="108" cy="102"/>
            </a:xfrm>
            <a:prstGeom prst="ellipse">
              <a:avLst/>
            </a:prstGeom>
            <a:solidFill>
              <a:srgbClr val="00FF00"/>
            </a:solidFill>
            <a:ln w="31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8" name="Oval 48"/>
            <p:cNvSpPr>
              <a:spLocks noChangeAspect="1" noChangeArrowheads="1"/>
            </p:cNvSpPr>
            <p:nvPr/>
          </p:nvSpPr>
          <p:spPr bwMode="auto">
            <a:xfrm rot="27000000">
              <a:off x="4218" y="3385"/>
              <a:ext cx="111" cy="102"/>
            </a:xfrm>
            <a:prstGeom prst="ellipse">
              <a:avLst/>
            </a:prstGeom>
            <a:solidFill>
              <a:srgbClr val="FF0000"/>
            </a:solidFill>
            <a:ln w="31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9" name="Oval 49"/>
            <p:cNvSpPr>
              <a:spLocks noChangeAspect="1" noChangeArrowheads="1"/>
            </p:cNvSpPr>
            <p:nvPr/>
          </p:nvSpPr>
          <p:spPr bwMode="auto">
            <a:xfrm rot="27000000">
              <a:off x="4218" y="3609"/>
              <a:ext cx="109" cy="99"/>
            </a:xfrm>
            <a:prstGeom prst="ellipse">
              <a:avLst/>
            </a:prstGeom>
            <a:solidFill>
              <a:srgbClr val="00FF00"/>
            </a:solidFill>
            <a:ln w="31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0" name="Oval 50"/>
            <p:cNvSpPr>
              <a:spLocks noChangeAspect="1" noChangeArrowheads="1"/>
            </p:cNvSpPr>
            <p:nvPr/>
          </p:nvSpPr>
          <p:spPr bwMode="auto">
            <a:xfrm rot="27000000">
              <a:off x="4218" y="4486"/>
              <a:ext cx="109" cy="99"/>
            </a:xfrm>
            <a:prstGeom prst="ellipse">
              <a:avLst/>
            </a:prstGeom>
            <a:solidFill>
              <a:srgbClr val="00FF00"/>
            </a:solidFill>
            <a:ln w="31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1" name="Oval 51"/>
            <p:cNvSpPr>
              <a:spLocks noChangeAspect="1" noChangeArrowheads="1"/>
            </p:cNvSpPr>
            <p:nvPr/>
          </p:nvSpPr>
          <p:spPr bwMode="auto">
            <a:xfrm rot="27000000">
              <a:off x="4102" y="2916"/>
              <a:ext cx="108" cy="101"/>
            </a:xfrm>
            <a:prstGeom prst="ellipse">
              <a:avLst/>
            </a:prstGeom>
            <a:solidFill>
              <a:srgbClr val="FF0000"/>
            </a:solidFill>
            <a:ln w="31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2" name="Oval 52"/>
            <p:cNvSpPr>
              <a:spLocks noChangeAspect="1" noChangeArrowheads="1"/>
            </p:cNvSpPr>
            <p:nvPr/>
          </p:nvSpPr>
          <p:spPr bwMode="auto">
            <a:xfrm rot="27000000">
              <a:off x="4102" y="2654"/>
              <a:ext cx="109" cy="103"/>
            </a:xfrm>
            <a:prstGeom prst="ellipse">
              <a:avLst/>
            </a:prstGeom>
            <a:solidFill>
              <a:srgbClr val="00FF00"/>
            </a:solidFill>
            <a:ln w="31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 name="Oval 53"/>
            <p:cNvSpPr>
              <a:spLocks noChangeAspect="1" noChangeArrowheads="1"/>
            </p:cNvSpPr>
            <p:nvPr/>
          </p:nvSpPr>
          <p:spPr bwMode="auto">
            <a:xfrm rot="27000000">
              <a:off x="4336" y="2785"/>
              <a:ext cx="109" cy="102"/>
            </a:xfrm>
            <a:prstGeom prst="ellipse">
              <a:avLst/>
            </a:prstGeom>
            <a:solidFill>
              <a:srgbClr val="FFFF00"/>
            </a:solidFill>
            <a:ln w="31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155" name="Rectangle 154"/>
          <p:cNvSpPr>
            <a:spLocks noGrp="1" noChangeArrowheads="1"/>
          </p:cNvSpPr>
          <p:nvPr/>
        </p:nvSpPr>
        <p:spPr bwMode="auto">
          <a:xfrm>
            <a:off x="101724" y="1094275"/>
            <a:ext cx="3768725" cy="2687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marL="254000" indent="-254000" algn="l" defTabSz="1019175" rtl="0" fontAlgn="base">
              <a:spcBef>
                <a:spcPct val="20000"/>
              </a:spcBef>
              <a:spcAft>
                <a:spcPct val="0"/>
              </a:spcAft>
              <a:buChar char="•"/>
              <a:defRPr sz="2800">
                <a:solidFill>
                  <a:schemeClr val="tx1"/>
                </a:solidFill>
                <a:latin typeface="+mn-lt"/>
                <a:ea typeface="+mn-ea"/>
                <a:cs typeface="+mn-cs"/>
              </a:defRPr>
            </a:lvl1pPr>
            <a:lvl2pPr marL="644525" indent="-261938" algn="l" defTabSz="1019175" rtl="0" fontAlgn="base">
              <a:spcBef>
                <a:spcPct val="20000"/>
              </a:spcBef>
              <a:spcAft>
                <a:spcPct val="0"/>
              </a:spcAft>
              <a:buChar char="–"/>
              <a:defRPr sz="2400">
                <a:solidFill>
                  <a:schemeClr val="tx1"/>
                </a:solidFill>
                <a:latin typeface="+mn-lt"/>
              </a:defRPr>
            </a:lvl2pPr>
            <a:lvl3pPr marL="958850" indent="-187325" algn="l" defTabSz="1019175" rtl="0" fontAlgn="base">
              <a:spcBef>
                <a:spcPct val="20000"/>
              </a:spcBef>
              <a:spcAft>
                <a:spcPct val="0"/>
              </a:spcAft>
              <a:buChar char="•"/>
              <a:defRPr sz="2000">
                <a:solidFill>
                  <a:schemeClr val="tx1"/>
                </a:solidFill>
                <a:latin typeface="+mn-lt"/>
              </a:defRPr>
            </a:lvl3pPr>
            <a:lvl4pPr marL="1341438" indent="-255588" algn="l" defTabSz="1019175" rtl="0" fontAlgn="base">
              <a:spcBef>
                <a:spcPct val="20000"/>
              </a:spcBef>
              <a:spcAft>
                <a:spcPct val="0"/>
              </a:spcAft>
              <a:buChar char="–"/>
              <a:defRPr sz="1800">
                <a:solidFill>
                  <a:schemeClr val="tx1"/>
                </a:solidFill>
                <a:latin typeface="+mn-lt"/>
              </a:defRPr>
            </a:lvl4pPr>
            <a:lvl5pPr marL="2292350" indent="-254000" algn="l" defTabSz="1019175" rtl="0" fontAlgn="base">
              <a:spcBef>
                <a:spcPct val="20000"/>
              </a:spcBef>
              <a:spcAft>
                <a:spcPct val="0"/>
              </a:spcAft>
              <a:buChar char="»"/>
              <a:defRPr sz="1800">
                <a:solidFill>
                  <a:schemeClr val="tx1"/>
                </a:solidFill>
                <a:latin typeface="+mn-lt"/>
              </a:defRPr>
            </a:lvl5pPr>
            <a:lvl6pPr marL="2749550" indent="-254000" algn="l" defTabSz="1019175" rtl="0" fontAlgn="base">
              <a:spcBef>
                <a:spcPct val="20000"/>
              </a:spcBef>
              <a:spcAft>
                <a:spcPct val="0"/>
              </a:spcAft>
              <a:buChar char="»"/>
              <a:defRPr sz="1800">
                <a:solidFill>
                  <a:schemeClr val="tx1"/>
                </a:solidFill>
                <a:latin typeface="+mn-lt"/>
              </a:defRPr>
            </a:lvl6pPr>
            <a:lvl7pPr marL="3206750" indent="-254000" algn="l" defTabSz="1019175" rtl="0" fontAlgn="base">
              <a:spcBef>
                <a:spcPct val="20000"/>
              </a:spcBef>
              <a:spcAft>
                <a:spcPct val="0"/>
              </a:spcAft>
              <a:buChar char="»"/>
              <a:defRPr sz="1800">
                <a:solidFill>
                  <a:schemeClr val="tx1"/>
                </a:solidFill>
                <a:latin typeface="+mn-lt"/>
              </a:defRPr>
            </a:lvl7pPr>
            <a:lvl8pPr marL="3663950" indent="-254000" algn="l" defTabSz="1019175" rtl="0" fontAlgn="base">
              <a:spcBef>
                <a:spcPct val="20000"/>
              </a:spcBef>
              <a:spcAft>
                <a:spcPct val="0"/>
              </a:spcAft>
              <a:buChar char="»"/>
              <a:defRPr sz="1800">
                <a:solidFill>
                  <a:schemeClr val="tx1"/>
                </a:solidFill>
                <a:latin typeface="+mn-lt"/>
              </a:defRPr>
            </a:lvl8pPr>
            <a:lvl9pPr marL="4121150" indent="-254000" algn="l" defTabSz="1019175" rtl="0" fontAlgn="base">
              <a:spcBef>
                <a:spcPct val="20000"/>
              </a:spcBef>
              <a:spcAft>
                <a:spcPct val="0"/>
              </a:spcAft>
              <a:buChar char="»"/>
              <a:defRPr sz="1800">
                <a:solidFill>
                  <a:schemeClr val="tx1"/>
                </a:solidFill>
                <a:latin typeface="+mn-lt"/>
              </a:defRPr>
            </a:lvl9pPr>
          </a:lstStyle>
          <a:p>
            <a:pPr marL="0" marR="0" lvl="0" indent="0" algn="just" defTabSz="1019175" rtl="0" eaLnBrk="1" fontAlgn="base" latinLnBrk="0" hangingPunct="1">
              <a:lnSpc>
                <a:spcPct val="100000"/>
              </a:lnSpc>
              <a:spcBef>
                <a:spcPct val="0"/>
              </a:spcBef>
              <a:spcAft>
                <a:spcPct val="0"/>
              </a:spcAft>
              <a:buClrTx/>
              <a:buSzTx/>
              <a:buFontTx/>
              <a:buNone/>
              <a:tabLst/>
              <a:defRPr/>
            </a:pPr>
            <a:r>
              <a:rPr kumimoji="0" lang="en-US" altLang="fr-FR" sz="2000" b="1" i="0" u="none" strike="noStrike" kern="0" cap="none" spc="0" normalizeH="0" baseline="0" noProof="0" dirty="0">
                <a:ln>
                  <a:noFill/>
                </a:ln>
                <a:solidFill>
                  <a:srgbClr val="000000"/>
                </a:solidFill>
                <a:effectLst/>
                <a:uLnTx/>
                <a:uFillTx/>
                <a:latin typeface="Arial"/>
                <a:ea typeface="+mn-ea"/>
                <a:cs typeface="+mn-cs"/>
              </a:rPr>
              <a:t>Concept</a:t>
            </a:r>
            <a:r>
              <a:rPr kumimoji="0" lang="en-US" altLang="fr-FR" sz="2000" b="0" i="0" u="none" strike="noStrike" kern="0" cap="none" spc="0" normalizeH="0" baseline="0" noProof="0" dirty="0">
                <a:ln>
                  <a:noFill/>
                </a:ln>
                <a:solidFill>
                  <a:srgbClr val="000000"/>
                </a:solidFill>
                <a:effectLst/>
                <a:uLnTx/>
                <a:uFillTx/>
                <a:latin typeface="Arial"/>
                <a:ea typeface="+mn-ea"/>
                <a:cs typeface="+mn-cs"/>
              </a:rPr>
              <a:t>:</a:t>
            </a:r>
          </a:p>
          <a:p>
            <a:pPr marL="285750" indent="-285750">
              <a:buFont typeface="Arial" panose="020B0604020202020204" pitchFamily="34" charset="0"/>
              <a:buChar char="•"/>
            </a:pPr>
            <a:r>
              <a:rPr lang="fr-FR" sz="2000" dirty="0"/>
              <a:t>Générer plusieurs solutions faisables</a:t>
            </a:r>
          </a:p>
          <a:p>
            <a:pPr marL="285750" indent="-285750">
              <a:buFont typeface="Arial" panose="020B0604020202020204" pitchFamily="34" charset="0"/>
              <a:buChar char="•"/>
            </a:pPr>
            <a:r>
              <a:rPr lang="fr-FR" sz="2000" dirty="0"/>
              <a:t>Les évaluer/  aux critères, objectifs et éliminer celles qui ne cadrent pas</a:t>
            </a:r>
          </a:p>
          <a:p>
            <a:pPr marL="285750" indent="-285750">
              <a:buFont typeface="Arial" panose="020B0604020202020204" pitchFamily="34" charset="0"/>
              <a:buChar char="•"/>
            </a:pPr>
            <a:r>
              <a:rPr lang="fr-FR" sz="2000" dirty="0"/>
              <a:t>Les combiner entre elles et choisir la solution optimale</a:t>
            </a:r>
          </a:p>
          <a:p>
            <a:pPr marL="0" marR="0" lvl="0" indent="0" algn="just" defTabSz="1019175" rtl="0" eaLnBrk="1" fontAlgn="base" latinLnBrk="0" hangingPunct="1">
              <a:lnSpc>
                <a:spcPct val="100000"/>
              </a:lnSpc>
              <a:spcBef>
                <a:spcPct val="0"/>
              </a:spcBef>
              <a:spcAft>
                <a:spcPct val="0"/>
              </a:spcAft>
              <a:buClrTx/>
              <a:buSzTx/>
              <a:buFontTx/>
              <a:buNone/>
              <a:tabLst/>
              <a:defRPr/>
            </a:pPr>
            <a:endParaRPr kumimoji="0" lang="en-US" altLang="fr-FR"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56" name="Text Box 7"/>
          <p:cNvSpPr txBox="1">
            <a:spLocks noChangeArrowheads="1"/>
          </p:cNvSpPr>
          <p:nvPr/>
        </p:nvSpPr>
        <p:spPr bwMode="auto">
          <a:xfrm>
            <a:off x="101724" y="4352912"/>
            <a:ext cx="437673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algn="l">
              <a:spcBef>
                <a:spcPct val="50000"/>
              </a:spcBef>
            </a:pPr>
            <a:r>
              <a:rPr lang="fr-FR" altLang="fr-FR" sz="2000" b="1" dirty="0"/>
              <a:t>Critères</a:t>
            </a:r>
            <a:r>
              <a:rPr lang="en-US" altLang="fr-FR" sz="2000" dirty="0"/>
              <a:t>: </a:t>
            </a:r>
            <a:r>
              <a:rPr lang="fr-FR" altLang="fr-FR" sz="2000" dirty="0"/>
              <a:t>Une règle de décision ou d'une directive; une norme sur laquelle se fonde un jugement; toute décision qui guide encore la prise de décision</a:t>
            </a:r>
            <a:endParaRPr lang="en-US" altLang="fr-FR" sz="2000" dirty="0"/>
          </a:p>
        </p:txBody>
      </p:sp>
      <p:sp>
        <p:nvSpPr>
          <p:cNvPr id="2" name="Espace réservé du numéro de diapositive 1">
            <a:extLst>
              <a:ext uri="{FF2B5EF4-FFF2-40B4-BE49-F238E27FC236}">
                <a16:creationId xmlns:a16="http://schemas.microsoft.com/office/drawing/2014/main" id="{48FE5CCE-BF98-412D-8A3D-3F6476411179}"/>
              </a:ext>
            </a:extLst>
          </p:cNvPr>
          <p:cNvSpPr>
            <a:spLocks noGrp="1"/>
          </p:cNvSpPr>
          <p:nvPr>
            <p:ph type="sldNum" sz="quarter" idx="12"/>
          </p:nvPr>
        </p:nvSpPr>
        <p:spPr/>
        <p:txBody>
          <a:bodyPr/>
          <a:lstStyle/>
          <a:p>
            <a:fld id="{F1E29388-C2A6-42F4-8376-DF2F821CBB61}" type="slidenum">
              <a:rPr lang="fr-FR" smtClean="0"/>
              <a:t>13</a:t>
            </a:fld>
            <a:endParaRPr lang="fr-FR"/>
          </a:p>
        </p:txBody>
      </p:sp>
    </p:spTree>
    <p:extLst>
      <p:ext uri="{BB962C8B-B14F-4D97-AF65-F5344CB8AC3E}">
        <p14:creationId xmlns:p14="http://schemas.microsoft.com/office/powerpoint/2010/main" val="183810085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1724" y="461665"/>
            <a:ext cx="6270476" cy="400110"/>
          </a:xfrm>
          <a:prstGeom prst="rect">
            <a:avLst/>
          </a:prstGeom>
        </p:spPr>
        <p:txBody>
          <a:bodyPr wrap="square">
            <a:spAutoFit/>
          </a:bodyPr>
          <a:lstStyle/>
          <a:p>
            <a:r>
              <a:rPr lang="fr-FR" sz="2000" b="1" dirty="0">
                <a:solidFill>
                  <a:schemeClr val="tx2">
                    <a:lumMod val="60000"/>
                    <a:lumOff val="40000"/>
                  </a:schemeClr>
                </a:solidFill>
              </a:rPr>
              <a:t>Modélisation et Résolution d’un problème</a:t>
            </a:r>
          </a:p>
        </p:txBody>
      </p:sp>
      <p:sp>
        <p:nvSpPr>
          <p:cNvPr id="42" name="Rectangle 41"/>
          <p:cNvSpPr/>
          <p:nvPr/>
        </p:nvSpPr>
        <p:spPr>
          <a:xfrm>
            <a:off x="971600" y="936010"/>
            <a:ext cx="6912768" cy="2585323"/>
          </a:xfrm>
          <a:prstGeom prst="rect">
            <a:avLst/>
          </a:prstGeom>
        </p:spPr>
        <p:txBody>
          <a:bodyPr wrap="square">
            <a:spAutoFit/>
          </a:bodyPr>
          <a:lstStyle/>
          <a:p>
            <a:r>
              <a:rPr lang="fr-FR" dirty="0"/>
              <a:t>Fonction Objectif</a:t>
            </a:r>
          </a:p>
          <a:p>
            <a:endParaRPr lang="fr-FR" dirty="0"/>
          </a:p>
          <a:p>
            <a:r>
              <a:rPr lang="fr-FR" dirty="0"/>
              <a:t>Pour créer un objectif on utilise la fonction </a:t>
            </a:r>
            <a:r>
              <a:rPr lang="fr-FR" dirty="0" err="1"/>
              <a:t>IloMaximize</a:t>
            </a:r>
            <a:r>
              <a:rPr lang="fr-FR" dirty="0"/>
              <a:t>/ </a:t>
            </a:r>
            <a:r>
              <a:rPr lang="fr-FR" dirty="0" err="1"/>
              <a:t>IloMinimize</a:t>
            </a:r>
            <a:r>
              <a:rPr lang="fr-FR" dirty="0"/>
              <a:t> qui crée une instance de la classe </a:t>
            </a:r>
            <a:r>
              <a:rPr lang="fr-FR" dirty="0" err="1"/>
              <a:t>IloObjective</a:t>
            </a:r>
            <a:r>
              <a:rPr lang="fr-FR" dirty="0"/>
              <a:t>.</a:t>
            </a:r>
          </a:p>
          <a:p>
            <a:endParaRPr lang="fr-FR" dirty="0"/>
          </a:p>
          <a:p>
            <a:r>
              <a:rPr lang="fr-FR" b="1" dirty="0" err="1"/>
              <a:t>IloObjective</a:t>
            </a:r>
            <a:r>
              <a:rPr lang="fr-FR" dirty="0"/>
              <a:t> </a:t>
            </a:r>
            <a:r>
              <a:rPr lang="fr-FR" i="1" dirty="0" err="1"/>
              <a:t>obj</a:t>
            </a:r>
            <a:r>
              <a:rPr lang="fr-FR" dirty="0"/>
              <a:t> = </a:t>
            </a:r>
            <a:r>
              <a:rPr lang="fr-FR" b="1" dirty="0" err="1"/>
              <a:t>IloMaximize</a:t>
            </a:r>
            <a:r>
              <a:rPr lang="fr-FR" dirty="0"/>
              <a:t>(</a:t>
            </a:r>
            <a:r>
              <a:rPr lang="fr-FR" i="1" dirty="0" err="1"/>
              <a:t>env</a:t>
            </a:r>
            <a:r>
              <a:rPr lang="fr-FR" dirty="0"/>
              <a:t>, </a:t>
            </a:r>
            <a:r>
              <a:rPr lang="fr-FR" b="1" dirty="0" err="1"/>
              <a:t>IloNumVa</a:t>
            </a:r>
            <a:r>
              <a:rPr lang="fr-FR" dirty="0" err="1"/>
              <a:t>r</a:t>
            </a:r>
            <a:r>
              <a:rPr lang="fr-FR" dirty="0"/>
              <a:t> </a:t>
            </a:r>
            <a:r>
              <a:rPr lang="fr-FR" i="1" dirty="0"/>
              <a:t>var</a:t>
            </a:r>
            <a:r>
              <a:rPr lang="fr-FR" dirty="0"/>
              <a:t>);</a:t>
            </a:r>
          </a:p>
          <a:p>
            <a:pPr marL="285750" indent="-285750">
              <a:buFont typeface="Wingdings" panose="05000000000000000000" pitchFamily="2" charset="2"/>
              <a:buChar char="q"/>
            </a:pPr>
            <a:endParaRPr lang="fr-FR" dirty="0"/>
          </a:p>
          <a:p>
            <a:r>
              <a:rPr lang="fr-FR" i="1" dirty="0" err="1"/>
              <a:t>model</a:t>
            </a:r>
            <a:r>
              <a:rPr lang="fr-FR" dirty="0" err="1"/>
              <a:t>.</a:t>
            </a:r>
            <a:r>
              <a:rPr lang="fr-FR" b="1" dirty="0" err="1"/>
              <a:t>add</a:t>
            </a:r>
            <a:r>
              <a:rPr lang="fr-FR" dirty="0"/>
              <a:t>(</a:t>
            </a:r>
            <a:r>
              <a:rPr lang="fr-FR" i="1" dirty="0" err="1"/>
              <a:t>obj</a:t>
            </a:r>
            <a:r>
              <a:rPr lang="fr-FR" dirty="0"/>
              <a:t>);</a:t>
            </a:r>
          </a:p>
          <a:p>
            <a:endParaRPr lang="fr-FR" dirty="0"/>
          </a:p>
        </p:txBody>
      </p:sp>
      <p:sp>
        <p:nvSpPr>
          <p:cNvPr id="3" name="Espace réservé du numéro de diapositive 2"/>
          <p:cNvSpPr>
            <a:spLocks noGrp="1"/>
          </p:cNvSpPr>
          <p:nvPr>
            <p:ph type="sldNum" sz="quarter" idx="12"/>
          </p:nvPr>
        </p:nvSpPr>
        <p:spPr/>
        <p:txBody>
          <a:bodyPr/>
          <a:lstStyle/>
          <a:p>
            <a:fld id="{F1E29388-C2A6-42F4-8376-DF2F821CBB61}" type="slidenum">
              <a:rPr lang="fr-FR" smtClean="0"/>
              <a:t>130</a:t>
            </a:fld>
            <a:endParaRPr lang="fr-FR"/>
          </a:p>
        </p:txBody>
      </p:sp>
      <p:sp>
        <p:nvSpPr>
          <p:cNvPr id="13" name="Rectangle 12"/>
          <p:cNvSpPr/>
          <p:nvPr/>
        </p:nvSpPr>
        <p:spPr>
          <a:xfrm>
            <a:off x="0" y="0"/>
            <a:ext cx="6033126" cy="461665"/>
          </a:xfrm>
          <a:prstGeom prst="rect">
            <a:avLst/>
          </a:prstGeom>
        </p:spPr>
        <p:txBody>
          <a:bodyPr wrap="none">
            <a:spAutoFit/>
          </a:bodyPr>
          <a:lstStyle/>
          <a:p>
            <a:r>
              <a:rPr lang="fr-FR" sz="2400" b="1" dirty="0"/>
              <a:t>3 – Modélisation et Résolution d’un problème</a:t>
            </a:r>
          </a:p>
        </p:txBody>
      </p:sp>
    </p:spTree>
    <p:extLst>
      <p:ext uri="{BB962C8B-B14F-4D97-AF65-F5344CB8AC3E}">
        <p14:creationId xmlns:p14="http://schemas.microsoft.com/office/powerpoint/2010/main" val="264941772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9D0F83E-FFB3-471D-9284-6C662BC96F72}"/>
              </a:ext>
            </a:extLst>
          </p:cNvPr>
          <p:cNvSpPr>
            <a:spLocks noGrp="1"/>
          </p:cNvSpPr>
          <p:nvPr>
            <p:ph type="sldNum" sz="quarter" idx="12"/>
          </p:nvPr>
        </p:nvSpPr>
        <p:spPr/>
        <p:txBody>
          <a:bodyPr/>
          <a:lstStyle/>
          <a:p>
            <a:fld id="{F1E29388-C2A6-42F4-8376-DF2F821CBB61}" type="slidenum">
              <a:rPr lang="fr-FR" smtClean="0"/>
              <a:t>131</a:t>
            </a:fld>
            <a:endParaRPr lang="fr-FR"/>
          </a:p>
        </p:txBody>
      </p:sp>
      <p:sp>
        <p:nvSpPr>
          <p:cNvPr id="18" name="ZoneTexte 17">
            <a:extLst>
              <a:ext uri="{FF2B5EF4-FFF2-40B4-BE49-F238E27FC236}">
                <a16:creationId xmlns:a16="http://schemas.microsoft.com/office/drawing/2014/main" id="{6F5977C5-0EA5-40ED-9C23-B11687F2DA76}"/>
              </a:ext>
            </a:extLst>
          </p:cNvPr>
          <p:cNvSpPr txBox="1"/>
          <p:nvPr/>
        </p:nvSpPr>
        <p:spPr>
          <a:xfrm>
            <a:off x="101724" y="859418"/>
            <a:ext cx="4182244" cy="1569660"/>
          </a:xfrm>
          <a:prstGeom prst="rect">
            <a:avLst/>
          </a:prstGeom>
          <a:noFill/>
          <a:ln>
            <a:solidFill>
              <a:schemeClr val="tx1"/>
            </a:solidFill>
          </a:ln>
        </p:spPr>
        <p:txBody>
          <a:bodyPr wrap="square" rtlCol="0">
            <a:spAutoFit/>
          </a:bodyPr>
          <a:lstStyle/>
          <a:p>
            <a:r>
              <a:rPr lang="fr-FR" sz="1200" dirty="0"/>
              <a:t>Parmi les points A suivants de coordonnées (</a:t>
            </a:r>
            <a:r>
              <a:rPr lang="fr-FR" sz="1200" dirty="0" err="1"/>
              <a:t>x</a:t>
            </a:r>
            <a:r>
              <a:rPr lang="fr-FR" sz="1200" baseline="-25000" dirty="0" err="1"/>
              <a:t>A</a:t>
            </a:r>
            <a:r>
              <a:rPr lang="fr-FR" sz="1200" dirty="0"/>
              <a:t>, </a:t>
            </a:r>
            <a:r>
              <a:rPr lang="fr-FR" sz="1200" dirty="0" err="1"/>
              <a:t>y</a:t>
            </a:r>
            <a:r>
              <a:rPr lang="fr-FR" sz="1200" baseline="-25000" dirty="0" err="1"/>
              <a:t>A</a:t>
            </a:r>
            <a:r>
              <a:rPr lang="fr-FR" sz="1200" dirty="0"/>
              <a:t>, </a:t>
            </a:r>
            <a:r>
              <a:rPr lang="fr-FR" sz="1200" dirty="0" err="1"/>
              <a:t>z</a:t>
            </a:r>
            <a:r>
              <a:rPr lang="fr-FR" sz="1200" baseline="-25000" dirty="0" err="1"/>
              <a:t>A</a:t>
            </a:r>
            <a:r>
              <a:rPr lang="fr-FR" sz="1200" dirty="0"/>
              <a:t>) :</a:t>
            </a:r>
          </a:p>
          <a:p>
            <a:r>
              <a:rPr lang="fr-FR" sz="1200" dirty="0"/>
              <a:t>A1(1 ; 1 ; 3)</a:t>
            </a:r>
          </a:p>
          <a:p>
            <a:r>
              <a:rPr lang="fr-FR" sz="1200" dirty="0"/>
              <a:t>A2(1 ; 0 ; 1)</a:t>
            </a:r>
          </a:p>
          <a:p>
            <a:r>
              <a:rPr lang="fr-FR" sz="1200" dirty="0"/>
              <a:t>A3(5 ; 0.5 ; 4)</a:t>
            </a:r>
          </a:p>
          <a:p>
            <a:r>
              <a:rPr lang="fr-FR" sz="1200" dirty="0"/>
              <a:t>A4(3 ; 2 ; 0.5)</a:t>
            </a:r>
          </a:p>
          <a:p>
            <a:r>
              <a:rPr lang="fr-FR" sz="1200" dirty="0"/>
              <a:t>A5(0.5 ; 0.2 ; 6)</a:t>
            </a:r>
          </a:p>
          <a:p>
            <a:r>
              <a:rPr lang="fr-FR" sz="1200" b="1" dirty="0"/>
              <a:t> quel est le point le plus proche du points B de coordonnées (9;1;1) </a:t>
            </a:r>
          </a:p>
        </p:txBody>
      </p:sp>
      <p:sp>
        <p:nvSpPr>
          <p:cNvPr id="19" name="Rectangle 18">
            <a:extLst>
              <a:ext uri="{FF2B5EF4-FFF2-40B4-BE49-F238E27FC236}">
                <a16:creationId xmlns:a16="http://schemas.microsoft.com/office/drawing/2014/main" id="{ADA0E2F6-646D-4599-B9F8-EC51000586DF}"/>
              </a:ext>
            </a:extLst>
          </p:cNvPr>
          <p:cNvSpPr/>
          <p:nvPr/>
        </p:nvSpPr>
        <p:spPr>
          <a:xfrm>
            <a:off x="101724" y="461665"/>
            <a:ext cx="6270476" cy="400110"/>
          </a:xfrm>
          <a:prstGeom prst="rect">
            <a:avLst/>
          </a:prstGeom>
        </p:spPr>
        <p:txBody>
          <a:bodyPr wrap="square">
            <a:spAutoFit/>
          </a:bodyPr>
          <a:lstStyle/>
          <a:p>
            <a:r>
              <a:rPr lang="fr-FR" sz="2000" b="1" dirty="0">
                <a:solidFill>
                  <a:schemeClr val="tx2">
                    <a:lumMod val="60000"/>
                    <a:lumOff val="40000"/>
                  </a:schemeClr>
                </a:solidFill>
              </a:rPr>
              <a:t>Application</a:t>
            </a:r>
          </a:p>
        </p:txBody>
      </p:sp>
      <p:sp>
        <p:nvSpPr>
          <p:cNvPr id="24" name="Rectangle 23">
            <a:extLst>
              <a:ext uri="{FF2B5EF4-FFF2-40B4-BE49-F238E27FC236}">
                <a16:creationId xmlns:a16="http://schemas.microsoft.com/office/drawing/2014/main" id="{B8426C86-B82C-458A-939E-9A9B84D1A721}"/>
              </a:ext>
            </a:extLst>
          </p:cNvPr>
          <p:cNvSpPr/>
          <p:nvPr/>
        </p:nvSpPr>
        <p:spPr>
          <a:xfrm>
            <a:off x="0" y="0"/>
            <a:ext cx="6033126" cy="461665"/>
          </a:xfrm>
          <a:prstGeom prst="rect">
            <a:avLst/>
          </a:prstGeom>
        </p:spPr>
        <p:txBody>
          <a:bodyPr wrap="none">
            <a:spAutoFit/>
          </a:bodyPr>
          <a:lstStyle/>
          <a:p>
            <a:r>
              <a:rPr lang="fr-FR" sz="2400" b="1" dirty="0"/>
              <a:t>3 – Modélisation et Résolution d’un problème</a:t>
            </a:r>
          </a:p>
        </p:txBody>
      </p:sp>
      <p:sp>
        <p:nvSpPr>
          <p:cNvPr id="3" name="Rectangle 2">
            <a:extLst>
              <a:ext uri="{FF2B5EF4-FFF2-40B4-BE49-F238E27FC236}">
                <a16:creationId xmlns:a16="http://schemas.microsoft.com/office/drawing/2014/main" id="{51A8E19A-9488-4C41-AB6B-5E00CE20FB86}"/>
              </a:ext>
            </a:extLst>
          </p:cNvPr>
          <p:cNvSpPr/>
          <p:nvPr/>
        </p:nvSpPr>
        <p:spPr>
          <a:xfrm>
            <a:off x="4427724" y="461417"/>
            <a:ext cx="4716276" cy="6786473"/>
          </a:xfrm>
          <a:prstGeom prst="rect">
            <a:avLst/>
          </a:prstGeom>
        </p:spPr>
        <p:txBody>
          <a:bodyPr wrap="square">
            <a:spAutoFit/>
          </a:bodyPr>
          <a:lstStyle/>
          <a:p>
            <a:r>
              <a:rPr lang="fr-FR" sz="1100" dirty="0">
                <a:solidFill>
                  <a:srgbClr val="008000"/>
                </a:solidFill>
                <a:latin typeface="Consolas" panose="020B0609020204030204" pitchFamily="49" charset="0"/>
              </a:rPr>
              <a:t>//Tableau points Ai</a:t>
            </a:r>
            <a:endParaRPr lang="fr-FR" sz="1100" dirty="0">
              <a:solidFill>
                <a:prstClr val="black"/>
              </a:solidFill>
              <a:latin typeface="Consolas" panose="020B0609020204030204" pitchFamily="49" charset="0"/>
            </a:endParaRPr>
          </a:p>
          <a:p>
            <a:endParaRPr lang="fr-FR" sz="1100" dirty="0">
              <a:solidFill>
                <a:prstClr val="black"/>
              </a:solidFill>
              <a:latin typeface="Consolas" panose="020B0609020204030204" pitchFamily="49" charset="0"/>
            </a:endParaRPr>
          </a:p>
          <a:p>
            <a:r>
              <a:rPr lang="fr-FR" sz="1100" dirty="0" err="1">
                <a:solidFill>
                  <a:prstClr val="black"/>
                </a:solidFill>
                <a:latin typeface="Consolas" panose="020B0609020204030204" pitchFamily="49" charset="0"/>
              </a:rPr>
              <a:t>IloIntVarArray</a:t>
            </a:r>
            <a:r>
              <a:rPr lang="fr-FR" sz="1100" dirty="0">
                <a:solidFill>
                  <a:prstClr val="black"/>
                </a:solidFill>
                <a:latin typeface="Consolas" panose="020B0609020204030204" pitchFamily="49" charset="0"/>
              </a:rPr>
              <a:t> </a:t>
            </a:r>
            <a:r>
              <a:rPr lang="fr-FR" sz="1100" dirty="0" err="1">
                <a:solidFill>
                  <a:prstClr val="black"/>
                </a:solidFill>
                <a:latin typeface="Consolas" panose="020B0609020204030204" pitchFamily="49" charset="0"/>
              </a:rPr>
              <a:t>tab_A</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env</a:t>
            </a:r>
            <a:r>
              <a:rPr lang="fr-FR" sz="1100" dirty="0">
                <a:solidFill>
                  <a:prstClr val="black"/>
                </a:solidFill>
                <a:latin typeface="Consolas" panose="020B0609020204030204" pitchFamily="49" charset="0"/>
              </a:rPr>
              <a:t>, 4, type, </a:t>
            </a:r>
            <a:r>
              <a:rPr lang="fr-FR" sz="1100" dirty="0" err="1">
                <a:solidFill>
                  <a:prstClr val="black"/>
                </a:solidFill>
                <a:latin typeface="Consolas" panose="020B0609020204030204" pitchFamily="49" charset="0"/>
              </a:rPr>
              <a:t>Xa_int</a:t>
            </a:r>
            <a:r>
              <a:rPr lang="fr-FR" sz="1100" dirty="0">
                <a:solidFill>
                  <a:prstClr val="black"/>
                </a:solidFill>
                <a:latin typeface="Consolas" panose="020B0609020204030204" pitchFamily="49" charset="0"/>
              </a:rPr>
              <a:t>, </a:t>
            </a:r>
            <a:r>
              <a:rPr lang="fr-FR" sz="1100" dirty="0" err="1">
                <a:solidFill>
                  <a:prstClr val="black"/>
                </a:solidFill>
                <a:latin typeface="Consolas" panose="020B0609020204030204" pitchFamily="49" charset="0"/>
              </a:rPr>
              <a:t>Ya_int</a:t>
            </a:r>
            <a:r>
              <a:rPr lang="fr-FR" sz="1100" dirty="0">
                <a:solidFill>
                  <a:prstClr val="black"/>
                </a:solidFill>
                <a:latin typeface="Consolas" panose="020B0609020204030204" pitchFamily="49" charset="0"/>
              </a:rPr>
              <a:t>, </a:t>
            </a:r>
            <a:r>
              <a:rPr lang="fr-FR" sz="1100" dirty="0" err="1">
                <a:solidFill>
                  <a:prstClr val="black"/>
                </a:solidFill>
                <a:latin typeface="Consolas" panose="020B0609020204030204" pitchFamily="49" charset="0"/>
              </a:rPr>
              <a:t>Za_int</a:t>
            </a:r>
            <a:r>
              <a:rPr lang="fr-FR" sz="1100" dirty="0">
                <a:solidFill>
                  <a:prstClr val="black"/>
                </a:solidFill>
                <a:latin typeface="Consolas" panose="020B0609020204030204" pitchFamily="49" charset="0"/>
              </a:rPr>
              <a:t>);</a:t>
            </a:r>
          </a:p>
          <a:p>
            <a:r>
              <a:rPr lang="fr-FR" sz="1100" dirty="0" err="1">
                <a:solidFill>
                  <a:prstClr val="black"/>
                </a:solidFill>
                <a:latin typeface="Consolas" panose="020B0609020204030204" pitchFamily="49" charset="0"/>
              </a:rPr>
              <a:t>IloIntTupleSet</a:t>
            </a:r>
            <a:r>
              <a:rPr lang="fr-FR" sz="1100" dirty="0">
                <a:solidFill>
                  <a:prstClr val="black"/>
                </a:solidFill>
                <a:latin typeface="Consolas" panose="020B0609020204030204" pitchFamily="49" charset="0"/>
              </a:rPr>
              <a:t> </a:t>
            </a:r>
            <a:r>
              <a:rPr lang="fr-FR" sz="1100" dirty="0" err="1">
                <a:solidFill>
                  <a:prstClr val="black"/>
                </a:solidFill>
                <a:latin typeface="Consolas" panose="020B0609020204030204" pitchFamily="49" charset="0"/>
              </a:rPr>
              <a:t>triplet_A</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env</a:t>
            </a:r>
            <a:r>
              <a:rPr lang="fr-FR" sz="1100" dirty="0">
                <a:solidFill>
                  <a:prstClr val="black"/>
                </a:solidFill>
                <a:latin typeface="Consolas" panose="020B0609020204030204" pitchFamily="49" charset="0"/>
              </a:rPr>
              <a:t>, 4);</a:t>
            </a:r>
          </a:p>
          <a:p>
            <a:r>
              <a:rPr lang="fr-FR" sz="1100" dirty="0" err="1">
                <a:solidFill>
                  <a:prstClr val="black"/>
                </a:solidFill>
                <a:latin typeface="Consolas" panose="020B0609020204030204" pitchFamily="49" charset="0"/>
              </a:rPr>
              <a:t>triplet_A.add</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IloIntArray</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env</a:t>
            </a:r>
            <a:r>
              <a:rPr lang="fr-FR" sz="1100" dirty="0">
                <a:solidFill>
                  <a:prstClr val="black"/>
                </a:solidFill>
                <a:latin typeface="Consolas" panose="020B0609020204030204" pitchFamily="49" charset="0"/>
              </a:rPr>
              <a:t>, 4, 1, 10, 10, 30));</a:t>
            </a:r>
            <a:r>
              <a:rPr lang="fr-FR" sz="1100" dirty="0">
                <a:solidFill>
                  <a:srgbClr val="008000"/>
                </a:solidFill>
                <a:latin typeface="Consolas" panose="020B0609020204030204" pitchFamily="49" charset="0"/>
              </a:rPr>
              <a:t>// </a:t>
            </a:r>
            <a:endParaRPr lang="fr-FR" sz="1100" dirty="0">
              <a:solidFill>
                <a:prstClr val="black"/>
              </a:solidFill>
              <a:latin typeface="Consolas" panose="020B0609020204030204" pitchFamily="49" charset="0"/>
            </a:endParaRPr>
          </a:p>
          <a:p>
            <a:r>
              <a:rPr lang="fr-FR" sz="1100" dirty="0" err="1">
                <a:solidFill>
                  <a:prstClr val="black"/>
                </a:solidFill>
                <a:latin typeface="Consolas" panose="020B0609020204030204" pitchFamily="49" charset="0"/>
              </a:rPr>
              <a:t>triplet_A.add</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IloIntArray</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env</a:t>
            </a:r>
            <a:r>
              <a:rPr lang="fr-FR" sz="1100" dirty="0">
                <a:solidFill>
                  <a:prstClr val="black"/>
                </a:solidFill>
                <a:latin typeface="Consolas" panose="020B0609020204030204" pitchFamily="49" charset="0"/>
              </a:rPr>
              <a:t>, 4, 2, 10, 0,10));</a:t>
            </a:r>
            <a:r>
              <a:rPr lang="fr-FR" sz="1100" dirty="0">
                <a:solidFill>
                  <a:srgbClr val="008000"/>
                </a:solidFill>
                <a:latin typeface="Consolas" panose="020B0609020204030204" pitchFamily="49" charset="0"/>
              </a:rPr>
              <a:t>// </a:t>
            </a:r>
            <a:endParaRPr lang="fr-FR" sz="1100" dirty="0">
              <a:solidFill>
                <a:prstClr val="black"/>
              </a:solidFill>
              <a:latin typeface="Consolas" panose="020B0609020204030204" pitchFamily="49" charset="0"/>
            </a:endParaRPr>
          </a:p>
          <a:p>
            <a:r>
              <a:rPr lang="fr-FR" sz="1100" dirty="0" err="1">
                <a:solidFill>
                  <a:prstClr val="black"/>
                </a:solidFill>
                <a:latin typeface="Consolas" panose="020B0609020204030204" pitchFamily="49" charset="0"/>
              </a:rPr>
              <a:t>triplet_A.add</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IloIntArray</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env</a:t>
            </a:r>
            <a:r>
              <a:rPr lang="fr-FR" sz="1100" dirty="0">
                <a:solidFill>
                  <a:prstClr val="black"/>
                </a:solidFill>
                <a:latin typeface="Consolas" panose="020B0609020204030204" pitchFamily="49" charset="0"/>
              </a:rPr>
              <a:t>, 4, 3, 50, 5,40));</a:t>
            </a:r>
            <a:r>
              <a:rPr lang="fr-FR" sz="1100" dirty="0">
                <a:solidFill>
                  <a:srgbClr val="008000"/>
                </a:solidFill>
                <a:latin typeface="Consolas" panose="020B0609020204030204" pitchFamily="49" charset="0"/>
              </a:rPr>
              <a:t>// </a:t>
            </a:r>
            <a:endParaRPr lang="fr-FR" sz="1100" dirty="0">
              <a:solidFill>
                <a:prstClr val="black"/>
              </a:solidFill>
              <a:latin typeface="Consolas" panose="020B0609020204030204" pitchFamily="49" charset="0"/>
            </a:endParaRPr>
          </a:p>
          <a:p>
            <a:r>
              <a:rPr lang="fr-FR" sz="1100" dirty="0" err="1">
                <a:solidFill>
                  <a:prstClr val="black"/>
                </a:solidFill>
                <a:latin typeface="Consolas" panose="020B0609020204030204" pitchFamily="49" charset="0"/>
              </a:rPr>
              <a:t>triplet_A.add</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IloIntArray</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env</a:t>
            </a:r>
            <a:r>
              <a:rPr lang="fr-FR" sz="1100" dirty="0">
                <a:solidFill>
                  <a:prstClr val="black"/>
                </a:solidFill>
                <a:latin typeface="Consolas" panose="020B0609020204030204" pitchFamily="49" charset="0"/>
              </a:rPr>
              <a:t>, 4, 4, 30, 20,50));</a:t>
            </a:r>
            <a:r>
              <a:rPr lang="fr-FR" sz="1100" dirty="0">
                <a:solidFill>
                  <a:srgbClr val="008000"/>
                </a:solidFill>
                <a:latin typeface="Consolas" panose="020B0609020204030204" pitchFamily="49" charset="0"/>
              </a:rPr>
              <a:t>// </a:t>
            </a:r>
            <a:endParaRPr lang="fr-FR" sz="1100" dirty="0">
              <a:solidFill>
                <a:prstClr val="black"/>
              </a:solidFill>
              <a:latin typeface="Consolas" panose="020B0609020204030204" pitchFamily="49" charset="0"/>
            </a:endParaRPr>
          </a:p>
          <a:p>
            <a:r>
              <a:rPr lang="fr-FR" sz="1100" dirty="0" err="1">
                <a:solidFill>
                  <a:prstClr val="black"/>
                </a:solidFill>
                <a:latin typeface="Consolas" panose="020B0609020204030204" pitchFamily="49" charset="0"/>
              </a:rPr>
              <a:t>triplet_A.add</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IloIntArray</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env</a:t>
            </a:r>
            <a:r>
              <a:rPr lang="fr-FR" sz="1100" dirty="0">
                <a:solidFill>
                  <a:prstClr val="black"/>
                </a:solidFill>
                <a:latin typeface="Consolas" panose="020B0609020204030204" pitchFamily="49" charset="0"/>
              </a:rPr>
              <a:t>, 4, 5, 5, 2,60));</a:t>
            </a:r>
            <a:r>
              <a:rPr lang="fr-FR" sz="1100" dirty="0">
                <a:solidFill>
                  <a:srgbClr val="008000"/>
                </a:solidFill>
                <a:latin typeface="Consolas" panose="020B0609020204030204" pitchFamily="49" charset="0"/>
              </a:rPr>
              <a:t>// </a:t>
            </a:r>
            <a:endParaRPr lang="fr-FR" sz="1100" dirty="0">
              <a:solidFill>
                <a:prstClr val="black"/>
              </a:solidFill>
              <a:latin typeface="Consolas" panose="020B0609020204030204" pitchFamily="49" charset="0"/>
            </a:endParaRPr>
          </a:p>
          <a:p>
            <a:r>
              <a:rPr lang="fr-FR" sz="1100" dirty="0">
                <a:solidFill>
                  <a:srgbClr val="008000"/>
                </a:solidFill>
                <a:latin typeface="Consolas" panose="020B0609020204030204" pitchFamily="49" charset="0"/>
              </a:rPr>
              <a:t>//</a:t>
            </a:r>
            <a:endParaRPr lang="fr-FR" sz="1100" dirty="0">
              <a:solidFill>
                <a:prstClr val="black"/>
              </a:solidFill>
              <a:latin typeface="Consolas" panose="020B0609020204030204" pitchFamily="49" charset="0"/>
            </a:endParaRPr>
          </a:p>
          <a:p>
            <a:endParaRPr lang="fr-FR" sz="1100" dirty="0">
              <a:solidFill>
                <a:prstClr val="black"/>
              </a:solidFill>
              <a:latin typeface="Consolas" panose="020B0609020204030204" pitchFamily="49" charset="0"/>
            </a:endParaRPr>
          </a:p>
          <a:p>
            <a:r>
              <a:rPr lang="fr-FR" sz="1100" dirty="0">
                <a:solidFill>
                  <a:srgbClr val="008000"/>
                </a:solidFill>
                <a:latin typeface="Consolas" panose="020B0609020204030204" pitchFamily="49" charset="0"/>
              </a:rPr>
              <a:t>// ajouter ici les autres points Ai du catalogue</a:t>
            </a:r>
            <a:endParaRPr lang="fr-FR" sz="1100" dirty="0">
              <a:solidFill>
                <a:prstClr val="black"/>
              </a:solidFill>
              <a:latin typeface="Consolas" panose="020B0609020204030204" pitchFamily="49" charset="0"/>
            </a:endParaRPr>
          </a:p>
          <a:p>
            <a:r>
              <a:rPr lang="fr-FR" sz="1100" dirty="0">
                <a:solidFill>
                  <a:srgbClr val="008000"/>
                </a:solidFill>
                <a:latin typeface="Consolas" panose="020B0609020204030204" pitchFamily="49" charset="0"/>
              </a:rPr>
              <a:t>// …</a:t>
            </a:r>
            <a:endParaRPr lang="fr-FR" sz="1100" dirty="0">
              <a:solidFill>
                <a:prstClr val="black"/>
              </a:solidFill>
              <a:latin typeface="Consolas" panose="020B0609020204030204" pitchFamily="49" charset="0"/>
            </a:endParaRPr>
          </a:p>
          <a:p>
            <a:endParaRPr lang="fr-FR" sz="1100" dirty="0">
              <a:solidFill>
                <a:prstClr val="black"/>
              </a:solidFill>
              <a:latin typeface="Consolas" panose="020B0609020204030204" pitchFamily="49" charset="0"/>
            </a:endParaRPr>
          </a:p>
          <a:p>
            <a:r>
              <a:rPr lang="fr-FR" sz="1100" dirty="0" err="1">
                <a:solidFill>
                  <a:prstClr val="black"/>
                </a:solidFill>
                <a:latin typeface="Consolas" panose="020B0609020204030204" pitchFamily="49" charset="0"/>
              </a:rPr>
              <a:t>mod.add</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IloTableConstraint</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env</a:t>
            </a:r>
            <a:r>
              <a:rPr lang="fr-FR" sz="1100" dirty="0">
                <a:solidFill>
                  <a:prstClr val="black"/>
                </a:solidFill>
                <a:latin typeface="Consolas" panose="020B0609020204030204" pitchFamily="49" charset="0"/>
              </a:rPr>
              <a:t>, </a:t>
            </a:r>
            <a:r>
              <a:rPr lang="fr-FR" sz="1100" dirty="0" err="1">
                <a:solidFill>
                  <a:prstClr val="black"/>
                </a:solidFill>
                <a:latin typeface="Consolas" panose="020B0609020204030204" pitchFamily="49" charset="0"/>
              </a:rPr>
              <a:t>tab_A</a:t>
            </a:r>
            <a:r>
              <a:rPr lang="fr-FR" sz="1100" dirty="0">
                <a:solidFill>
                  <a:prstClr val="black"/>
                </a:solidFill>
                <a:latin typeface="Consolas" panose="020B0609020204030204" pitchFamily="49" charset="0"/>
              </a:rPr>
              <a:t>, </a:t>
            </a:r>
            <a:r>
              <a:rPr lang="fr-FR" sz="1100" dirty="0" err="1">
                <a:solidFill>
                  <a:prstClr val="black"/>
                </a:solidFill>
                <a:latin typeface="Consolas" panose="020B0609020204030204" pitchFamily="49" charset="0"/>
              </a:rPr>
              <a:t>triplet_A</a:t>
            </a:r>
            <a:r>
              <a:rPr lang="fr-FR" sz="1100" dirty="0">
                <a:solidFill>
                  <a:prstClr val="black"/>
                </a:solidFill>
                <a:latin typeface="Consolas" panose="020B0609020204030204" pitchFamily="49" charset="0"/>
              </a:rPr>
              <a:t>, </a:t>
            </a:r>
            <a:r>
              <a:rPr lang="fr-FR" sz="1100" dirty="0" err="1">
                <a:solidFill>
                  <a:prstClr val="black"/>
                </a:solidFill>
                <a:latin typeface="Consolas" panose="020B0609020204030204" pitchFamily="49" charset="0"/>
              </a:rPr>
              <a:t>IloTrue</a:t>
            </a:r>
            <a:r>
              <a:rPr lang="fr-FR" sz="1100" dirty="0">
                <a:solidFill>
                  <a:prstClr val="black"/>
                </a:solidFill>
                <a:latin typeface="Consolas" panose="020B0609020204030204" pitchFamily="49" charset="0"/>
              </a:rPr>
              <a:t>));</a:t>
            </a:r>
          </a:p>
          <a:p>
            <a:endParaRPr lang="fr-FR" sz="1100" dirty="0">
              <a:solidFill>
                <a:prstClr val="black"/>
              </a:solidFill>
              <a:latin typeface="Consolas" panose="020B0609020204030204" pitchFamily="49" charset="0"/>
            </a:endParaRPr>
          </a:p>
          <a:p>
            <a:endParaRPr lang="fr-FR" sz="1100" dirty="0">
              <a:solidFill>
                <a:prstClr val="black"/>
              </a:solidFill>
              <a:latin typeface="Consolas" panose="020B0609020204030204" pitchFamily="49" charset="0"/>
            </a:endParaRPr>
          </a:p>
          <a:p>
            <a:endParaRPr lang="fr-FR" sz="1100" dirty="0">
              <a:solidFill>
                <a:prstClr val="black"/>
              </a:solidFill>
              <a:latin typeface="Consolas" panose="020B0609020204030204" pitchFamily="49" charset="0"/>
            </a:endParaRPr>
          </a:p>
          <a:p>
            <a:r>
              <a:rPr lang="fr-FR" sz="1100" b="1" dirty="0" err="1">
                <a:solidFill>
                  <a:prstClr val="black"/>
                </a:solidFill>
                <a:latin typeface="Consolas" panose="020B0609020204030204" pitchFamily="49" charset="0"/>
              </a:rPr>
              <a:t>IloObjective</a:t>
            </a:r>
            <a:r>
              <a:rPr lang="fr-FR" sz="1100" b="1" dirty="0">
                <a:solidFill>
                  <a:prstClr val="black"/>
                </a:solidFill>
                <a:latin typeface="Consolas" panose="020B0609020204030204" pitchFamily="49" charset="0"/>
              </a:rPr>
              <a:t> </a:t>
            </a:r>
            <a:r>
              <a:rPr lang="fr-FR" sz="1100" b="1" dirty="0" err="1">
                <a:solidFill>
                  <a:prstClr val="black"/>
                </a:solidFill>
                <a:latin typeface="Consolas" panose="020B0609020204030204" pitchFamily="49" charset="0"/>
              </a:rPr>
              <a:t>obj</a:t>
            </a:r>
            <a:r>
              <a:rPr lang="fr-FR" sz="1100" b="1" dirty="0">
                <a:solidFill>
                  <a:prstClr val="black"/>
                </a:solidFill>
                <a:latin typeface="Consolas" panose="020B0609020204030204" pitchFamily="49" charset="0"/>
              </a:rPr>
              <a:t> = </a:t>
            </a:r>
            <a:r>
              <a:rPr lang="fr-FR" sz="1100" b="1" dirty="0" err="1">
                <a:solidFill>
                  <a:prstClr val="black"/>
                </a:solidFill>
                <a:latin typeface="Consolas" panose="020B0609020204030204" pitchFamily="49" charset="0"/>
              </a:rPr>
              <a:t>IloMinimize</a:t>
            </a:r>
            <a:r>
              <a:rPr lang="fr-FR" sz="1100" b="1" dirty="0">
                <a:solidFill>
                  <a:prstClr val="black"/>
                </a:solidFill>
                <a:latin typeface="Consolas" panose="020B0609020204030204" pitchFamily="49" charset="0"/>
              </a:rPr>
              <a:t>(</a:t>
            </a:r>
            <a:r>
              <a:rPr lang="fr-FR" sz="1100" b="1" dirty="0" err="1">
                <a:solidFill>
                  <a:prstClr val="black"/>
                </a:solidFill>
                <a:latin typeface="Consolas" panose="020B0609020204030204" pitchFamily="49" charset="0"/>
              </a:rPr>
              <a:t>env,D</a:t>
            </a:r>
            <a:r>
              <a:rPr lang="fr-FR" sz="1100" b="1" dirty="0">
                <a:solidFill>
                  <a:prstClr val="black"/>
                </a:solidFill>
                <a:latin typeface="Consolas" panose="020B0609020204030204" pitchFamily="49" charset="0"/>
              </a:rPr>
              <a:t>);</a:t>
            </a:r>
          </a:p>
          <a:p>
            <a:endParaRPr lang="fr-FR" sz="1100" b="1" dirty="0">
              <a:solidFill>
                <a:prstClr val="black"/>
              </a:solidFill>
              <a:latin typeface="Consolas" panose="020B0609020204030204" pitchFamily="49" charset="0"/>
            </a:endParaRPr>
          </a:p>
          <a:p>
            <a:r>
              <a:rPr lang="fr-FR" sz="1100" b="1" dirty="0" err="1">
                <a:solidFill>
                  <a:prstClr val="black"/>
                </a:solidFill>
                <a:latin typeface="Consolas" panose="020B0609020204030204" pitchFamily="49" charset="0"/>
              </a:rPr>
              <a:t>mod.add</a:t>
            </a:r>
            <a:r>
              <a:rPr lang="fr-FR" sz="1100" b="1" dirty="0">
                <a:solidFill>
                  <a:prstClr val="black"/>
                </a:solidFill>
                <a:latin typeface="Consolas" panose="020B0609020204030204" pitchFamily="49" charset="0"/>
              </a:rPr>
              <a:t>(</a:t>
            </a:r>
            <a:r>
              <a:rPr lang="fr-FR" sz="1100" b="1" dirty="0" err="1">
                <a:solidFill>
                  <a:prstClr val="black"/>
                </a:solidFill>
                <a:latin typeface="Consolas" panose="020B0609020204030204" pitchFamily="49" charset="0"/>
              </a:rPr>
              <a:t>obj</a:t>
            </a:r>
            <a:r>
              <a:rPr lang="fr-FR" sz="1100" b="1" dirty="0">
                <a:solidFill>
                  <a:prstClr val="black"/>
                </a:solidFill>
                <a:latin typeface="Consolas" panose="020B0609020204030204" pitchFamily="49" charset="0"/>
              </a:rPr>
              <a:t>);</a:t>
            </a:r>
          </a:p>
          <a:p>
            <a:endParaRPr lang="fr-FR" sz="1100" dirty="0">
              <a:solidFill>
                <a:prstClr val="black"/>
              </a:solidFill>
              <a:latin typeface="Consolas" panose="020B0609020204030204" pitchFamily="49" charset="0"/>
            </a:endParaRPr>
          </a:p>
          <a:p>
            <a:r>
              <a:rPr lang="fr-FR" sz="1100" dirty="0">
                <a:solidFill>
                  <a:srgbClr val="008000"/>
                </a:solidFill>
                <a:latin typeface="Consolas" panose="020B0609020204030204" pitchFamily="49" charset="0"/>
              </a:rPr>
              <a:t>//résolution </a:t>
            </a:r>
            <a:endParaRPr lang="fr-FR" sz="1100" dirty="0">
              <a:solidFill>
                <a:prstClr val="black"/>
              </a:solidFill>
              <a:latin typeface="Consolas" panose="020B0609020204030204" pitchFamily="49" charset="0"/>
            </a:endParaRPr>
          </a:p>
          <a:p>
            <a:r>
              <a:rPr lang="fr-FR" sz="1100" dirty="0" err="1">
                <a:solidFill>
                  <a:prstClr val="black"/>
                </a:solidFill>
                <a:latin typeface="Consolas" panose="020B0609020204030204" pitchFamily="49" charset="0"/>
              </a:rPr>
              <a:t>IloSolver</a:t>
            </a:r>
            <a:r>
              <a:rPr lang="fr-FR" sz="1100" dirty="0">
                <a:solidFill>
                  <a:prstClr val="black"/>
                </a:solidFill>
                <a:latin typeface="Consolas" panose="020B0609020204030204" pitchFamily="49" charset="0"/>
              </a:rPr>
              <a:t> solver(</a:t>
            </a:r>
            <a:r>
              <a:rPr lang="fr-FR" sz="1100" dirty="0" err="1">
                <a:solidFill>
                  <a:prstClr val="black"/>
                </a:solidFill>
                <a:latin typeface="Consolas" panose="020B0609020204030204" pitchFamily="49" charset="0"/>
              </a:rPr>
              <a:t>mod</a:t>
            </a:r>
            <a:r>
              <a:rPr lang="fr-FR" sz="1100" dirty="0">
                <a:solidFill>
                  <a:prstClr val="black"/>
                </a:solidFill>
                <a:latin typeface="Consolas" panose="020B0609020204030204" pitchFamily="49" charset="0"/>
              </a:rPr>
              <a:t>);</a:t>
            </a:r>
          </a:p>
          <a:p>
            <a:endParaRPr lang="fr-FR" sz="1100" dirty="0">
              <a:solidFill>
                <a:prstClr val="black"/>
              </a:solidFill>
              <a:latin typeface="Consolas" panose="020B0609020204030204" pitchFamily="49" charset="0"/>
            </a:endParaRPr>
          </a:p>
          <a:p>
            <a:r>
              <a:rPr lang="fr-FR" sz="1100" dirty="0">
                <a:solidFill>
                  <a:prstClr val="black"/>
                </a:solidFill>
                <a:latin typeface="Consolas" panose="020B0609020204030204" pitchFamily="49" charset="0"/>
              </a:rPr>
              <a:t>cout &lt;&lt; </a:t>
            </a:r>
            <a:r>
              <a:rPr lang="fr-FR" sz="1100" dirty="0">
                <a:solidFill>
                  <a:srgbClr val="A31515"/>
                </a:solidFill>
                <a:latin typeface="Consolas" panose="020B0609020204030204" pitchFamily="49" charset="0"/>
              </a:rPr>
              <a:t>"Propagation... "</a:t>
            </a:r>
            <a:r>
              <a:rPr lang="fr-FR" sz="1100" dirty="0">
                <a:solidFill>
                  <a:prstClr val="black"/>
                </a:solidFill>
                <a:latin typeface="Consolas" panose="020B0609020204030204" pitchFamily="49" charset="0"/>
              </a:rPr>
              <a:t>&lt;&lt; </a:t>
            </a:r>
            <a:r>
              <a:rPr lang="fr-FR" sz="1100" dirty="0" err="1">
                <a:solidFill>
                  <a:prstClr val="black"/>
                </a:solidFill>
                <a:latin typeface="Consolas" panose="020B0609020204030204" pitchFamily="49" charset="0"/>
              </a:rPr>
              <a:t>solver.propagate</a:t>
            </a:r>
            <a:r>
              <a:rPr lang="fr-FR" sz="1100" dirty="0">
                <a:solidFill>
                  <a:prstClr val="black"/>
                </a:solidFill>
                <a:latin typeface="Consolas" panose="020B0609020204030204" pitchFamily="49" charset="0"/>
              </a:rPr>
              <a:t>() &lt;&lt; </a:t>
            </a:r>
            <a:r>
              <a:rPr lang="fr-FR" sz="1100" dirty="0" err="1">
                <a:solidFill>
                  <a:prstClr val="black"/>
                </a:solidFill>
                <a:latin typeface="Consolas" panose="020B0609020204030204" pitchFamily="49" charset="0"/>
              </a:rPr>
              <a:t>endl</a:t>
            </a:r>
            <a:r>
              <a:rPr lang="fr-FR" sz="1100" dirty="0">
                <a:solidFill>
                  <a:prstClr val="black"/>
                </a:solidFill>
                <a:latin typeface="Consolas" panose="020B0609020204030204" pitchFamily="49" charset="0"/>
              </a:rPr>
              <a:t>;</a:t>
            </a:r>
          </a:p>
          <a:p>
            <a:endParaRPr lang="fr-FR" sz="1100" dirty="0">
              <a:solidFill>
                <a:prstClr val="black"/>
              </a:solidFill>
              <a:latin typeface="Consolas" panose="020B0609020204030204" pitchFamily="49" charset="0"/>
            </a:endParaRPr>
          </a:p>
          <a:p>
            <a:r>
              <a:rPr lang="fr-FR" sz="1100" dirty="0">
                <a:solidFill>
                  <a:srgbClr val="008000"/>
                </a:solidFill>
                <a:latin typeface="Consolas" panose="020B0609020204030204" pitchFamily="49" charset="0"/>
              </a:rPr>
              <a:t>//</a:t>
            </a:r>
            <a:endParaRPr lang="fr-FR" sz="1100" dirty="0">
              <a:solidFill>
                <a:prstClr val="black"/>
              </a:solidFill>
              <a:latin typeface="Consolas" panose="020B0609020204030204" pitchFamily="49" charset="0"/>
            </a:endParaRPr>
          </a:p>
          <a:p>
            <a:r>
              <a:rPr lang="fr-FR" sz="1100" b="1" dirty="0">
                <a:solidFill>
                  <a:srgbClr val="0000FF"/>
                </a:solidFill>
                <a:latin typeface="Consolas" panose="020B0609020204030204" pitchFamily="49" charset="0"/>
              </a:rPr>
              <a:t>if</a:t>
            </a:r>
            <a:r>
              <a:rPr lang="fr-FR" sz="1100" b="1" dirty="0">
                <a:solidFill>
                  <a:prstClr val="black"/>
                </a:solidFill>
                <a:latin typeface="Consolas" panose="020B0609020204030204" pitchFamily="49" charset="0"/>
              </a:rPr>
              <a:t> (</a:t>
            </a:r>
            <a:r>
              <a:rPr lang="fr-FR" sz="1100" b="1" dirty="0" err="1">
                <a:solidFill>
                  <a:prstClr val="black"/>
                </a:solidFill>
                <a:latin typeface="Consolas" panose="020B0609020204030204" pitchFamily="49" charset="0"/>
              </a:rPr>
              <a:t>solver.solve</a:t>
            </a:r>
            <a:r>
              <a:rPr lang="fr-FR" sz="1100" b="1" dirty="0">
                <a:solidFill>
                  <a:prstClr val="black"/>
                </a:solidFill>
                <a:latin typeface="Consolas" panose="020B0609020204030204" pitchFamily="49" charset="0"/>
              </a:rPr>
              <a:t>())</a:t>
            </a:r>
          </a:p>
          <a:p>
            <a:r>
              <a:rPr lang="fr-FR" sz="1100" b="1" dirty="0">
                <a:solidFill>
                  <a:prstClr val="black"/>
                </a:solidFill>
                <a:latin typeface="Consolas" panose="020B0609020204030204" pitchFamily="49" charset="0"/>
              </a:rPr>
              <a:t>{</a:t>
            </a:r>
          </a:p>
          <a:p>
            <a:r>
              <a:rPr lang="fr-FR" sz="1100" b="1" dirty="0" err="1">
                <a:solidFill>
                  <a:prstClr val="black"/>
                </a:solidFill>
                <a:latin typeface="Consolas" panose="020B0609020204030204" pitchFamily="49" charset="0"/>
              </a:rPr>
              <a:t>solver.out</a:t>
            </a:r>
            <a:r>
              <a:rPr lang="fr-FR" sz="1100" b="1" dirty="0">
                <a:solidFill>
                  <a:prstClr val="black"/>
                </a:solidFill>
                <a:latin typeface="Consolas" panose="020B0609020204030204" pitchFamily="49" charset="0"/>
              </a:rPr>
              <a:t>()&lt;&lt;</a:t>
            </a:r>
            <a:r>
              <a:rPr lang="fr-FR" sz="1100" b="1" dirty="0">
                <a:solidFill>
                  <a:srgbClr val="A31515"/>
                </a:solidFill>
                <a:latin typeface="Consolas" panose="020B0609020204030204" pitchFamily="49" charset="0"/>
              </a:rPr>
              <a:t>"A ="</a:t>
            </a:r>
            <a:r>
              <a:rPr lang="fr-FR" sz="1100" b="1" dirty="0">
                <a:solidFill>
                  <a:prstClr val="black"/>
                </a:solidFill>
                <a:latin typeface="Consolas" panose="020B0609020204030204" pitchFamily="49" charset="0"/>
              </a:rPr>
              <a:t>&lt;&lt; </a:t>
            </a:r>
            <a:r>
              <a:rPr lang="fr-FR" sz="1100" b="1" dirty="0" err="1">
                <a:solidFill>
                  <a:prstClr val="black"/>
                </a:solidFill>
                <a:latin typeface="Consolas" panose="020B0609020204030204" pitchFamily="49" charset="0"/>
              </a:rPr>
              <a:t>solver.getValue</a:t>
            </a:r>
            <a:r>
              <a:rPr lang="fr-FR" sz="1100" b="1" dirty="0">
                <a:solidFill>
                  <a:prstClr val="black"/>
                </a:solidFill>
                <a:latin typeface="Consolas" panose="020B0609020204030204" pitchFamily="49" charset="0"/>
              </a:rPr>
              <a:t>(type)&lt;&lt;</a:t>
            </a:r>
            <a:r>
              <a:rPr lang="fr-FR" sz="1100" b="1" dirty="0" err="1">
                <a:solidFill>
                  <a:prstClr val="black"/>
                </a:solidFill>
                <a:latin typeface="Consolas" panose="020B0609020204030204" pitchFamily="49" charset="0"/>
              </a:rPr>
              <a:t>endl</a:t>
            </a:r>
            <a:r>
              <a:rPr lang="fr-FR" sz="1100" b="1" dirty="0">
                <a:solidFill>
                  <a:prstClr val="black"/>
                </a:solidFill>
                <a:latin typeface="Consolas" panose="020B0609020204030204" pitchFamily="49" charset="0"/>
              </a:rPr>
              <a:t>; </a:t>
            </a:r>
            <a:r>
              <a:rPr lang="fr-FR" sz="1100" b="1" dirty="0">
                <a:solidFill>
                  <a:srgbClr val="008000"/>
                </a:solidFill>
                <a:latin typeface="Consolas" panose="020B0609020204030204" pitchFamily="49" charset="0"/>
              </a:rPr>
              <a:t>//Affichage des résultats </a:t>
            </a:r>
            <a:endParaRPr lang="fr-FR" sz="1100" b="1" dirty="0">
              <a:solidFill>
                <a:prstClr val="black"/>
              </a:solidFill>
              <a:latin typeface="Consolas" panose="020B0609020204030204" pitchFamily="49" charset="0"/>
            </a:endParaRPr>
          </a:p>
          <a:p>
            <a:endParaRPr lang="fr-FR" sz="1100" b="1" dirty="0">
              <a:solidFill>
                <a:prstClr val="black"/>
              </a:solidFill>
              <a:latin typeface="Consolas" panose="020B0609020204030204" pitchFamily="49" charset="0"/>
            </a:endParaRPr>
          </a:p>
          <a:p>
            <a:r>
              <a:rPr lang="fr-FR" sz="1100" b="1" dirty="0">
                <a:solidFill>
                  <a:prstClr val="black"/>
                </a:solidFill>
                <a:latin typeface="Consolas" panose="020B0609020204030204" pitchFamily="49" charset="0"/>
              </a:rPr>
              <a:t>}</a:t>
            </a:r>
          </a:p>
          <a:p>
            <a:endParaRPr lang="fr-FR" sz="1100" dirty="0">
              <a:solidFill>
                <a:prstClr val="black"/>
              </a:solidFill>
              <a:latin typeface="Consolas" panose="020B0609020204030204" pitchFamily="49" charset="0"/>
            </a:endParaRPr>
          </a:p>
          <a:p>
            <a:r>
              <a:rPr lang="fr-FR" sz="1100" dirty="0" err="1">
                <a:solidFill>
                  <a:prstClr val="black"/>
                </a:solidFill>
                <a:latin typeface="Consolas" panose="020B0609020204030204" pitchFamily="49" charset="0"/>
              </a:rPr>
              <a:t>solver.printInformation</a:t>
            </a:r>
            <a:r>
              <a:rPr lang="fr-FR" sz="1100" dirty="0">
                <a:solidFill>
                  <a:prstClr val="black"/>
                </a:solidFill>
                <a:latin typeface="Consolas" panose="020B0609020204030204" pitchFamily="49" charset="0"/>
              </a:rPr>
              <a:t>(); </a:t>
            </a:r>
            <a:r>
              <a:rPr lang="fr-FR" sz="1100" dirty="0">
                <a:solidFill>
                  <a:srgbClr val="008000"/>
                </a:solidFill>
                <a:latin typeface="Consolas" panose="020B0609020204030204" pitchFamily="49" charset="0"/>
              </a:rPr>
              <a:t>//Affichage des informations sur la solution</a:t>
            </a:r>
            <a:endParaRPr lang="fr-FR" sz="1100" dirty="0">
              <a:solidFill>
                <a:prstClr val="black"/>
              </a:solidFill>
              <a:latin typeface="Consolas" panose="020B0609020204030204" pitchFamily="49" charset="0"/>
            </a:endParaRPr>
          </a:p>
          <a:p>
            <a:endParaRPr lang="fr-FR" sz="1100" dirty="0">
              <a:solidFill>
                <a:prstClr val="black"/>
              </a:solidFill>
              <a:latin typeface="Consolas" panose="020B0609020204030204" pitchFamily="49" charset="0"/>
            </a:endParaRPr>
          </a:p>
        </p:txBody>
      </p:sp>
      <p:sp>
        <p:nvSpPr>
          <p:cNvPr id="4" name="Rectangle 3">
            <a:extLst>
              <a:ext uri="{FF2B5EF4-FFF2-40B4-BE49-F238E27FC236}">
                <a16:creationId xmlns:a16="http://schemas.microsoft.com/office/drawing/2014/main" id="{8B3D36AB-E1DA-4B68-A39B-45AA405D6696}"/>
              </a:ext>
            </a:extLst>
          </p:cNvPr>
          <p:cNvSpPr/>
          <p:nvPr/>
        </p:nvSpPr>
        <p:spPr>
          <a:xfrm>
            <a:off x="101724" y="2429078"/>
            <a:ext cx="4572000" cy="3046988"/>
          </a:xfrm>
          <a:prstGeom prst="rect">
            <a:avLst/>
          </a:prstGeom>
        </p:spPr>
        <p:txBody>
          <a:bodyPr>
            <a:spAutoFit/>
          </a:bodyPr>
          <a:lstStyle/>
          <a:p>
            <a:r>
              <a:rPr lang="fr-FR" sz="1200" dirty="0">
                <a:solidFill>
                  <a:srgbClr val="008000"/>
                </a:solidFill>
                <a:latin typeface="Consolas" panose="020B0609020204030204" pitchFamily="49" charset="0"/>
              </a:rPr>
              <a:t>//Déclaration des variables de décision du système</a:t>
            </a:r>
            <a:endParaRPr lang="fr-FR" sz="1200" dirty="0">
              <a:solidFill>
                <a:prstClr val="black"/>
              </a:solidFill>
              <a:latin typeface="Consolas" panose="020B0609020204030204" pitchFamily="49" charset="0"/>
            </a:endParaRPr>
          </a:p>
          <a:p>
            <a:r>
              <a:rPr lang="fr-FR" sz="1200" dirty="0" err="1">
                <a:solidFill>
                  <a:prstClr val="black"/>
                </a:solidFill>
                <a:latin typeface="Consolas" panose="020B0609020204030204" pitchFamily="49" charset="0"/>
              </a:rPr>
              <a:t>IloNumVar</a:t>
            </a:r>
            <a:r>
              <a:rPr lang="fr-FR" sz="1200" dirty="0">
                <a:solidFill>
                  <a:prstClr val="black"/>
                </a:solidFill>
                <a:latin typeface="Consolas" panose="020B0609020204030204" pitchFamily="49" charset="0"/>
              </a:rPr>
              <a:t> Xa(</a:t>
            </a:r>
            <a:r>
              <a:rPr lang="fr-FR" sz="1200" dirty="0" err="1">
                <a:solidFill>
                  <a:prstClr val="black"/>
                </a:solidFill>
                <a:latin typeface="Consolas" panose="020B0609020204030204" pitchFamily="49" charset="0"/>
              </a:rPr>
              <a:t>env</a:t>
            </a:r>
            <a:r>
              <a:rPr lang="fr-FR" sz="1200" dirty="0">
                <a:solidFill>
                  <a:prstClr val="black"/>
                </a:solidFill>
                <a:latin typeface="Consolas" panose="020B0609020204030204" pitchFamily="49" charset="0"/>
              </a:rPr>
              <a:t>);</a:t>
            </a:r>
          </a:p>
          <a:p>
            <a:r>
              <a:rPr lang="fr-FR" sz="1200" dirty="0" err="1">
                <a:solidFill>
                  <a:prstClr val="black"/>
                </a:solidFill>
                <a:latin typeface="Consolas" panose="020B0609020204030204" pitchFamily="49" charset="0"/>
              </a:rPr>
              <a:t>IloNumVar</a:t>
            </a:r>
            <a:r>
              <a:rPr lang="fr-FR" sz="1200" dirty="0">
                <a:solidFill>
                  <a:prstClr val="black"/>
                </a:solidFill>
                <a:latin typeface="Consolas" panose="020B0609020204030204" pitchFamily="49" charset="0"/>
              </a:rPr>
              <a:t> Ya(</a:t>
            </a:r>
            <a:r>
              <a:rPr lang="fr-FR" sz="1200" dirty="0" err="1">
                <a:solidFill>
                  <a:prstClr val="black"/>
                </a:solidFill>
                <a:latin typeface="Consolas" panose="020B0609020204030204" pitchFamily="49" charset="0"/>
              </a:rPr>
              <a:t>env</a:t>
            </a:r>
            <a:r>
              <a:rPr lang="fr-FR" sz="1200" dirty="0">
                <a:solidFill>
                  <a:prstClr val="black"/>
                </a:solidFill>
                <a:latin typeface="Consolas" panose="020B0609020204030204" pitchFamily="49" charset="0"/>
              </a:rPr>
              <a:t>);</a:t>
            </a:r>
          </a:p>
          <a:p>
            <a:r>
              <a:rPr lang="fr-FR" sz="1200" dirty="0" err="1">
                <a:solidFill>
                  <a:prstClr val="black"/>
                </a:solidFill>
                <a:latin typeface="Consolas" panose="020B0609020204030204" pitchFamily="49" charset="0"/>
              </a:rPr>
              <a:t>IloNumVar</a:t>
            </a:r>
            <a:r>
              <a:rPr lang="fr-FR" sz="1200" dirty="0">
                <a:solidFill>
                  <a:prstClr val="black"/>
                </a:solidFill>
                <a:latin typeface="Consolas" panose="020B0609020204030204" pitchFamily="49" charset="0"/>
              </a:rPr>
              <a:t> Za(</a:t>
            </a:r>
            <a:r>
              <a:rPr lang="fr-FR" sz="1200" dirty="0" err="1">
                <a:solidFill>
                  <a:prstClr val="black"/>
                </a:solidFill>
                <a:latin typeface="Consolas" panose="020B0609020204030204" pitchFamily="49" charset="0"/>
              </a:rPr>
              <a:t>env</a:t>
            </a:r>
            <a:r>
              <a:rPr lang="fr-FR" sz="1200" dirty="0">
                <a:solidFill>
                  <a:prstClr val="black"/>
                </a:solidFill>
                <a:latin typeface="Consolas" panose="020B0609020204030204" pitchFamily="49" charset="0"/>
              </a:rPr>
              <a:t>);</a:t>
            </a:r>
          </a:p>
          <a:p>
            <a:endParaRPr lang="fr-FR" sz="1200" dirty="0">
              <a:solidFill>
                <a:prstClr val="black"/>
              </a:solidFill>
              <a:latin typeface="Consolas" panose="020B0609020204030204" pitchFamily="49" charset="0"/>
            </a:endParaRPr>
          </a:p>
          <a:p>
            <a:r>
              <a:rPr lang="fr-FR" sz="1200" dirty="0" err="1">
                <a:solidFill>
                  <a:prstClr val="black"/>
                </a:solidFill>
                <a:latin typeface="Consolas" panose="020B0609020204030204" pitchFamily="49" charset="0"/>
              </a:rPr>
              <a:t>IloIntVar</a:t>
            </a:r>
            <a:r>
              <a:rPr lang="fr-FR" sz="1200" dirty="0">
                <a:solidFill>
                  <a:prstClr val="black"/>
                </a:solidFill>
                <a:latin typeface="Consolas" panose="020B0609020204030204" pitchFamily="49" charset="0"/>
              </a:rPr>
              <a:t> </a:t>
            </a:r>
            <a:r>
              <a:rPr lang="fr-FR" sz="1200" dirty="0" err="1">
                <a:solidFill>
                  <a:prstClr val="black"/>
                </a:solidFill>
                <a:latin typeface="Consolas" panose="020B0609020204030204" pitchFamily="49" charset="0"/>
              </a:rPr>
              <a:t>Xa_int</a:t>
            </a:r>
            <a:r>
              <a:rPr lang="fr-FR" sz="1200" dirty="0">
                <a:solidFill>
                  <a:prstClr val="black"/>
                </a:solidFill>
                <a:latin typeface="Consolas" panose="020B0609020204030204" pitchFamily="49" charset="0"/>
              </a:rPr>
              <a:t>(</a:t>
            </a:r>
            <a:r>
              <a:rPr lang="fr-FR" sz="1200" dirty="0" err="1">
                <a:solidFill>
                  <a:prstClr val="black"/>
                </a:solidFill>
                <a:latin typeface="Consolas" panose="020B0609020204030204" pitchFamily="49" charset="0"/>
              </a:rPr>
              <a:t>env</a:t>
            </a:r>
            <a:r>
              <a:rPr lang="fr-FR" sz="1200" dirty="0">
                <a:solidFill>
                  <a:prstClr val="black"/>
                </a:solidFill>
                <a:latin typeface="Consolas" panose="020B0609020204030204" pitchFamily="49" charset="0"/>
              </a:rPr>
              <a:t>);</a:t>
            </a:r>
          </a:p>
          <a:p>
            <a:r>
              <a:rPr lang="fr-FR" sz="1200" dirty="0" err="1">
                <a:solidFill>
                  <a:prstClr val="black"/>
                </a:solidFill>
                <a:latin typeface="Consolas" panose="020B0609020204030204" pitchFamily="49" charset="0"/>
              </a:rPr>
              <a:t>IloIntVar</a:t>
            </a:r>
            <a:r>
              <a:rPr lang="fr-FR" sz="1200" dirty="0">
                <a:solidFill>
                  <a:prstClr val="black"/>
                </a:solidFill>
                <a:latin typeface="Consolas" panose="020B0609020204030204" pitchFamily="49" charset="0"/>
              </a:rPr>
              <a:t> </a:t>
            </a:r>
            <a:r>
              <a:rPr lang="fr-FR" sz="1200" dirty="0" err="1">
                <a:solidFill>
                  <a:prstClr val="black"/>
                </a:solidFill>
                <a:latin typeface="Consolas" panose="020B0609020204030204" pitchFamily="49" charset="0"/>
              </a:rPr>
              <a:t>Ya_int</a:t>
            </a:r>
            <a:r>
              <a:rPr lang="fr-FR" sz="1200" dirty="0">
                <a:solidFill>
                  <a:prstClr val="black"/>
                </a:solidFill>
                <a:latin typeface="Consolas" panose="020B0609020204030204" pitchFamily="49" charset="0"/>
              </a:rPr>
              <a:t>(</a:t>
            </a:r>
            <a:r>
              <a:rPr lang="fr-FR" sz="1200" dirty="0" err="1">
                <a:solidFill>
                  <a:prstClr val="black"/>
                </a:solidFill>
                <a:latin typeface="Consolas" panose="020B0609020204030204" pitchFamily="49" charset="0"/>
              </a:rPr>
              <a:t>env</a:t>
            </a:r>
            <a:r>
              <a:rPr lang="fr-FR" sz="1200" dirty="0">
                <a:solidFill>
                  <a:prstClr val="black"/>
                </a:solidFill>
                <a:latin typeface="Consolas" panose="020B0609020204030204" pitchFamily="49" charset="0"/>
              </a:rPr>
              <a:t>);</a:t>
            </a:r>
          </a:p>
          <a:p>
            <a:r>
              <a:rPr lang="fr-FR" sz="1200" dirty="0" err="1">
                <a:solidFill>
                  <a:prstClr val="black"/>
                </a:solidFill>
                <a:latin typeface="Consolas" panose="020B0609020204030204" pitchFamily="49" charset="0"/>
              </a:rPr>
              <a:t>IloIntVar</a:t>
            </a:r>
            <a:r>
              <a:rPr lang="fr-FR" sz="1200" dirty="0">
                <a:solidFill>
                  <a:prstClr val="black"/>
                </a:solidFill>
                <a:latin typeface="Consolas" panose="020B0609020204030204" pitchFamily="49" charset="0"/>
              </a:rPr>
              <a:t> </a:t>
            </a:r>
            <a:r>
              <a:rPr lang="fr-FR" sz="1200" dirty="0" err="1">
                <a:solidFill>
                  <a:prstClr val="black"/>
                </a:solidFill>
                <a:latin typeface="Consolas" panose="020B0609020204030204" pitchFamily="49" charset="0"/>
              </a:rPr>
              <a:t>Za_int</a:t>
            </a:r>
            <a:r>
              <a:rPr lang="fr-FR" sz="1200" dirty="0">
                <a:solidFill>
                  <a:prstClr val="black"/>
                </a:solidFill>
                <a:latin typeface="Consolas" panose="020B0609020204030204" pitchFamily="49" charset="0"/>
              </a:rPr>
              <a:t>(</a:t>
            </a:r>
            <a:r>
              <a:rPr lang="fr-FR" sz="1200" dirty="0" err="1">
                <a:solidFill>
                  <a:prstClr val="black"/>
                </a:solidFill>
                <a:latin typeface="Consolas" panose="020B0609020204030204" pitchFamily="49" charset="0"/>
              </a:rPr>
              <a:t>env</a:t>
            </a:r>
            <a:r>
              <a:rPr lang="fr-FR" sz="1200" dirty="0">
                <a:solidFill>
                  <a:prstClr val="black"/>
                </a:solidFill>
                <a:latin typeface="Consolas" panose="020B0609020204030204" pitchFamily="49" charset="0"/>
              </a:rPr>
              <a:t>);</a:t>
            </a:r>
          </a:p>
          <a:p>
            <a:r>
              <a:rPr lang="fr-FR" sz="1200" dirty="0" err="1">
                <a:solidFill>
                  <a:prstClr val="black"/>
                </a:solidFill>
                <a:latin typeface="Consolas" panose="020B0609020204030204" pitchFamily="49" charset="0"/>
              </a:rPr>
              <a:t>IloIntVar</a:t>
            </a:r>
            <a:r>
              <a:rPr lang="fr-FR" sz="1200" dirty="0">
                <a:solidFill>
                  <a:prstClr val="black"/>
                </a:solidFill>
                <a:latin typeface="Consolas" panose="020B0609020204030204" pitchFamily="49" charset="0"/>
              </a:rPr>
              <a:t> type(</a:t>
            </a:r>
            <a:r>
              <a:rPr lang="fr-FR" sz="1200" dirty="0" err="1">
                <a:solidFill>
                  <a:prstClr val="black"/>
                </a:solidFill>
                <a:latin typeface="Consolas" panose="020B0609020204030204" pitchFamily="49" charset="0"/>
              </a:rPr>
              <a:t>env</a:t>
            </a:r>
            <a:r>
              <a:rPr lang="fr-FR" sz="1200" dirty="0">
                <a:solidFill>
                  <a:prstClr val="black"/>
                </a:solidFill>
                <a:latin typeface="Consolas" panose="020B0609020204030204" pitchFamily="49" charset="0"/>
              </a:rPr>
              <a:t>);</a:t>
            </a:r>
          </a:p>
          <a:p>
            <a:endParaRPr lang="fr-FR" sz="1200" dirty="0">
              <a:solidFill>
                <a:prstClr val="black"/>
              </a:solidFill>
              <a:latin typeface="Consolas" panose="020B0609020204030204" pitchFamily="49" charset="0"/>
            </a:endParaRPr>
          </a:p>
          <a:p>
            <a:r>
              <a:rPr lang="fr-FR" sz="1200" dirty="0" err="1">
                <a:solidFill>
                  <a:prstClr val="black"/>
                </a:solidFill>
                <a:latin typeface="Consolas" panose="020B0609020204030204" pitchFamily="49" charset="0"/>
              </a:rPr>
              <a:t>IloInt</a:t>
            </a:r>
            <a:r>
              <a:rPr lang="fr-FR" sz="1200" dirty="0">
                <a:solidFill>
                  <a:prstClr val="black"/>
                </a:solidFill>
                <a:latin typeface="Consolas" panose="020B0609020204030204" pitchFamily="49" charset="0"/>
              </a:rPr>
              <a:t> </a:t>
            </a:r>
            <a:r>
              <a:rPr lang="fr-FR" sz="1200" dirty="0" err="1">
                <a:solidFill>
                  <a:prstClr val="black"/>
                </a:solidFill>
                <a:latin typeface="Consolas" panose="020B0609020204030204" pitchFamily="49" charset="0"/>
              </a:rPr>
              <a:t>Xb</a:t>
            </a:r>
            <a:r>
              <a:rPr lang="fr-FR" sz="1200" dirty="0">
                <a:solidFill>
                  <a:prstClr val="black"/>
                </a:solidFill>
                <a:latin typeface="Consolas" panose="020B0609020204030204" pitchFamily="49" charset="0"/>
              </a:rPr>
              <a:t> = 9;</a:t>
            </a:r>
          </a:p>
          <a:p>
            <a:r>
              <a:rPr lang="fr-FR" sz="1200" dirty="0" err="1">
                <a:solidFill>
                  <a:prstClr val="black"/>
                </a:solidFill>
                <a:latin typeface="Consolas" panose="020B0609020204030204" pitchFamily="49" charset="0"/>
              </a:rPr>
              <a:t>IloInt</a:t>
            </a:r>
            <a:r>
              <a:rPr lang="fr-FR" sz="1200" dirty="0">
                <a:solidFill>
                  <a:prstClr val="black"/>
                </a:solidFill>
                <a:latin typeface="Consolas" panose="020B0609020204030204" pitchFamily="49" charset="0"/>
              </a:rPr>
              <a:t> Yb = 1;</a:t>
            </a:r>
          </a:p>
          <a:p>
            <a:r>
              <a:rPr lang="fr-FR" sz="1200" dirty="0" err="1">
                <a:solidFill>
                  <a:prstClr val="black"/>
                </a:solidFill>
                <a:latin typeface="Consolas" panose="020B0609020204030204" pitchFamily="49" charset="0"/>
              </a:rPr>
              <a:t>IloInt</a:t>
            </a:r>
            <a:r>
              <a:rPr lang="fr-FR" sz="1200" dirty="0">
                <a:solidFill>
                  <a:prstClr val="black"/>
                </a:solidFill>
                <a:latin typeface="Consolas" panose="020B0609020204030204" pitchFamily="49" charset="0"/>
              </a:rPr>
              <a:t> </a:t>
            </a:r>
            <a:r>
              <a:rPr lang="fr-FR" sz="1200" dirty="0" err="1">
                <a:solidFill>
                  <a:prstClr val="black"/>
                </a:solidFill>
                <a:latin typeface="Consolas" panose="020B0609020204030204" pitchFamily="49" charset="0"/>
              </a:rPr>
              <a:t>Zb</a:t>
            </a:r>
            <a:r>
              <a:rPr lang="fr-FR" sz="1200" dirty="0">
                <a:solidFill>
                  <a:prstClr val="black"/>
                </a:solidFill>
                <a:latin typeface="Consolas" panose="020B0609020204030204" pitchFamily="49" charset="0"/>
              </a:rPr>
              <a:t> = 1;</a:t>
            </a:r>
          </a:p>
          <a:p>
            <a:endParaRPr lang="fr-FR" sz="1200" dirty="0">
              <a:solidFill>
                <a:prstClr val="black"/>
              </a:solidFill>
              <a:latin typeface="Consolas" panose="020B0609020204030204" pitchFamily="49" charset="0"/>
            </a:endParaRPr>
          </a:p>
          <a:p>
            <a:r>
              <a:rPr lang="fr-FR" sz="1200" dirty="0" err="1">
                <a:solidFill>
                  <a:prstClr val="black"/>
                </a:solidFill>
                <a:latin typeface="Consolas" panose="020B0609020204030204" pitchFamily="49" charset="0"/>
              </a:rPr>
              <a:t>IloNumVar</a:t>
            </a:r>
            <a:r>
              <a:rPr lang="fr-FR" sz="1200" dirty="0">
                <a:solidFill>
                  <a:prstClr val="black"/>
                </a:solidFill>
                <a:latin typeface="Consolas" panose="020B0609020204030204" pitchFamily="49" charset="0"/>
              </a:rPr>
              <a:t> D(</a:t>
            </a:r>
            <a:r>
              <a:rPr lang="fr-FR" sz="1200" dirty="0" err="1">
                <a:solidFill>
                  <a:prstClr val="black"/>
                </a:solidFill>
                <a:latin typeface="Consolas" panose="020B0609020204030204" pitchFamily="49" charset="0"/>
              </a:rPr>
              <a:t>env</a:t>
            </a:r>
            <a:r>
              <a:rPr lang="fr-FR" sz="1200" dirty="0">
                <a:solidFill>
                  <a:prstClr val="black"/>
                </a:solidFill>
                <a:latin typeface="Consolas" panose="020B0609020204030204" pitchFamily="49" charset="0"/>
              </a:rPr>
              <a:t>);</a:t>
            </a:r>
          </a:p>
          <a:p>
            <a:endParaRPr lang="fr-FR" sz="1200" dirty="0">
              <a:solidFill>
                <a:prstClr val="black"/>
              </a:solidFill>
              <a:latin typeface="Consolas" panose="020B0609020204030204" pitchFamily="49" charset="0"/>
            </a:endParaRPr>
          </a:p>
        </p:txBody>
      </p:sp>
      <p:sp>
        <p:nvSpPr>
          <p:cNvPr id="6" name="Rectangle 5">
            <a:extLst>
              <a:ext uri="{FF2B5EF4-FFF2-40B4-BE49-F238E27FC236}">
                <a16:creationId xmlns:a16="http://schemas.microsoft.com/office/drawing/2014/main" id="{4CCC92CF-C377-4BD4-9C6E-3891AFF2A7A8}"/>
              </a:ext>
            </a:extLst>
          </p:cNvPr>
          <p:cNvSpPr/>
          <p:nvPr/>
        </p:nvSpPr>
        <p:spPr>
          <a:xfrm>
            <a:off x="101724" y="5288249"/>
            <a:ext cx="4326000" cy="1384995"/>
          </a:xfrm>
          <a:prstGeom prst="rect">
            <a:avLst/>
          </a:prstGeom>
        </p:spPr>
        <p:txBody>
          <a:bodyPr wrap="square">
            <a:spAutoFit/>
          </a:bodyPr>
          <a:lstStyle/>
          <a:p>
            <a:r>
              <a:rPr lang="fr-FR" sz="1200" dirty="0">
                <a:solidFill>
                  <a:srgbClr val="008000"/>
                </a:solidFill>
                <a:latin typeface="Consolas" panose="020B0609020204030204" pitchFamily="49" charset="0"/>
              </a:rPr>
              <a:t>//Déclaration des contraintes</a:t>
            </a:r>
          </a:p>
          <a:p>
            <a:endParaRPr lang="fr-FR" sz="1200" dirty="0">
              <a:solidFill>
                <a:srgbClr val="008000"/>
              </a:solidFill>
              <a:latin typeface="Consolas" panose="020B0609020204030204" pitchFamily="49" charset="0"/>
            </a:endParaRPr>
          </a:p>
          <a:p>
            <a:r>
              <a:rPr lang="fr-FR" sz="1200" dirty="0" err="1">
                <a:solidFill>
                  <a:prstClr val="black"/>
                </a:solidFill>
                <a:latin typeface="Consolas" panose="020B0609020204030204" pitchFamily="49" charset="0"/>
              </a:rPr>
              <a:t>mod.add</a:t>
            </a:r>
            <a:r>
              <a:rPr lang="fr-FR" sz="1200" dirty="0">
                <a:solidFill>
                  <a:prstClr val="black"/>
                </a:solidFill>
                <a:latin typeface="Consolas" panose="020B0609020204030204" pitchFamily="49" charset="0"/>
              </a:rPr>
              <a:t>(</a:t>
            </a:r>
            <a:r>
              <a:rPr lang="fr-FR" sz="1200" dirty="0" err="1">
                <a:solidFill>
                  <a:prstClr val="black"/>
                </a:solidFill>
                <a:latin typeface="Consolas" panose="020B0609020204030204" pitchFamily="49" charset="0"/>
              </a:rPr>
              <a:t>Xa_int</a:t>
            </a:r>
            <a:r>
              <a:rPr lang="fr-FR" sz="1200" dirty="0">
                <a:solidFill>
                  <a:prstClr val="black"/>
                </a:solidFill>
                <a:latin typeface="Consolas" panose="020B0609020204030204" pitchFamily="49" charset="0"/>
              </a:rPr>
              <a:t> == Xa *10);</a:t>
            </a:r>
          </a:p>
          <a:p>
            <a:r>
              <a:rPr lang="es-ES" sz="1200" dirty="0" err="1">
                <a:solidFill>
                  <a:prstClr val="black"/>
                </a:solidFill>
                <a:latin typeface="Consolas" panose="020B0609020204030204" pitchFamily="49" charset="0"/>
              </a:rPr>
              <a:t>mod.add</a:t>
            </a:r>
            <a:r>
              <a:rPr lang="es-ES" sz="1200" dirty="0">
                <a:solidFill>
                  <a:prstClr val="black"/>
                </a:solidFill>
                <a:latin typeface="Consolas" panose="020B0609020204030204" pitchFamily="49" charset="0"/>
              </a:rPr>
              <a:t>(</a:t>
            </a:r>
            <a:r>
              <a:rPr lang="es-ES" sz="1200" dirty="0" err="1">
                <a:solidFill>
                  <a:prstClr val="black"/>
                </a:solidFill>
                <a:latin typeface="Consolas" panose="020B0609020204030204" pitchFamily="49" charset="0"/>
              </a:rPr>
              <a:t>Ya_int</a:t>
            </a:r>
            <a:r>
              <a:rPr lang="es-ES" sz="1200" dirty="0">
                <a:solidFill>
                  <a:prstClr val="black"/>
                </a:solidFill>
                <a:latin typeface="Consolas" panose="020B0609020204030204" pitchFamily="49" charset="0"/>
              </a:rPr>
              <a:t> == Ya *10);</a:t>
            </a:r>
          </a:p>
          <a:p>
            <a:r>
              <a:rPr lang="pl-PL" sz="1200" dirty="0">
                <a:solidFill>
                  <a:prstClr val="black"/>
                </a:solidFill>
                <a:latin typeface="Consolas" panose="020B0609020204030204" pitchFamily="49" charset="0"/>
              </a:rPr>
              <a:t>mod.add(Za_int == Za *10);</a:t>
            </a:r>
          </a:p>
          <a:p>
            <a:r>
              <a:rPr lang="fr-FR" sz="1200" dirty="0" err="1">
                <a:solidFill>
                  <a:prstClr val="black"/>
                </a:solidFill>
                <a:latin typeface="Consolas" panose="020B0609020204030204" pitchFamily="49" charset="0"/>
              </a:rPr>
              <a:t>mod.add</a:t>
            </a:r>
            <a:r>
              <a:rPr lang="fr-FR" sz="1200" dirty="0">
                <a:solidFill>
                  <a:prstClr val="black"/>
                </a:solidFill>
                <a:latin typeface="Consolas" panose="020B0609020204030204" pitchFamily="49" charset="0"/>
              </a:rPr>
              <a:t>(D == </a:t>
            </a:r>
            <a:r>
              <a:rPr lang="fr-FR" sz="1200" dirty="0" err="1">
                <a:solidFill>
                  <a:prstClr val="black"/>
                </a:solidFill>
                <a:latin typeface="Consolas" panose="020B0609020204030204" pitchFamily="49" charset="0"/>
              </a:rPr>
              <a:t>IloPower</a:t>
            </a:r>
            <a:r>
              <a:rPr lang="fr-FR" sz="1200" dirty="0">
                <a:solidFill>
                  <a:prstClr val="black"/>
                </a:solidFill>
                <a:latin typeface="Consolas" panose="020B0609020204030204" pitchFamily="49" charset="0"/>
              </a:rPr>
              <a:t>(</a:t>
            </a:r>
            <a:r>
              <a:rPr lang="fr-FR" sz="1200" dirty="0" err="1">
                <a:solidFill>
                  <a:prstClr val="black"/>
                </a:solidFill>
                <a:latin typeface="Consolas" panose="020B0609020204030204" pitchFamily="49" charset="0"/>
              </a:rPr>
              <a:t>IloPower</a:t>
            </a:r>
            <a:r>
              <a:rPr lang="fr-FR" sz="1200" dirty="0">
                <a:solidFill>
                  <a:prstClr val="black"/>
                </a:solidFill>
                <a:latin typeface="Consolas" panose="020B0609020204030204" pitchFamily="49" charset="0"/>
              </a:rPr>
              <a:t>(Xb-Xa,2)+</a:t>
            </a:r>
            <a:r>
              <a:rPr lang="fr-FR" sz="1200" dirty="0" err="1">
                <a:solidFill>
                  <a:prstClr val="black"/>
                </a:solidFill>
                <a:latin typeface="Consolas" panose="020B0609020204030204" pitchFamily="49" charset="0"/>
              </a:rPr>
              <a:t>IloPower</a:t>
            </a:r>
            <a:r>
              <a:rPr lang="fr-FR" sz="1200" dirty="0">
                <a:solidFill>
                  <a:prstClr val="black"/>
                </a:solidFill>
                <a:latin typeface="Consolas" panose="020B0609020204030204" pitchFamily="49" charset="0"/>
              </a:rPr>
              <a:t>(Yb-Ya,2)+ </a:t>
            </a:r>
            <a:r>
              <a:rPr lang="fr-FR" sz="1200" dirty="0" err="1">
                <a:solidFill>
                  <a:prstClr val="black"/>
                </a:solidFill>
                <a:latin typeface="Consolas" panose="020B0609020204030204" pitchFamily="49" charset="0"/>
              </a:rPr>
              <a:t>IloPower</a:t>
            </a:r>
            <a:r>
              <a:rPr lang="fr-FR" sz="1200" dirty="0">
                <a:solidFill>
                  <a:prstClr val="black"/>
                </a:solidFill>
                <a:latin typeface="Consolas" panose="020B0609020204030204" pitchFamily="49" charset="0"/>
              </a:rPr>
              <a:t>(Zb-Za,2),0.5));</a:t>
            </a:r>
          </a:p>
        </p:txBody>
      </p:sp>
      <p:cxnSp>
        <p:nvCxnSpPr>
          <p:cNvPr id="14" name="Connecteur droit 13">
            <a:extLst>
              <a:ext uri="{FF2B5EF4-FFF2-40B4-BE49-F238E27FC236}">
                <a16:creationId xmlns:a16="http://schemas.microsoft.com/office/drawing/2014/main" id="{9CB1031A-0B2B-47F1-B257-806E0CFCEF74}"/>
              </a:ext>
            </a:extLst>
          </p:cNvPr>
          <p:cNvCxnSpPr>
            <a:cxnSpLocks/>
          </p:cNvCxnSpPr>
          <p:nvPr/>
        </p:nvCxnSpPr>
        <p:spPr>
          <a:xfrm flipH="1">
            <a:off x="4427724" y="501545"/>
            <a:ext cx="22522" cy="63564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790131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9D0F83E-FFB3-471D-9284-6C662BC96F72}"/>
              </a:ext>
            </a:extLst>
          </p:cNvPr>
          <p:cNvSpPr>
            <a:spLocks noGrp="1"/>
          </p:cNvSpPr>
          <p:nvPr>
            <p:ph type="sldNum" sz="quarter" idx="12"/>
          </p:nvPr>
        </p:nvSpPr>
        <p:spPr/>
        <p:txBody>
          <a:bodyPr/>
          <a:lstStyle/>
          <a:p>
            <a:fld id="{F1E29388-C2A6-42F4-8376-DF2F821CBB61}" type="slidenum">
              <a:rPr lang="fr-FR" smtClean="0"/>
              <a:t>132</a:t>
            </a:fld>
            <a:endParaRPr lang="fr-FR"/>
          </a:p>
        </p:txBody>
      </p:sp>
      <p:sp>
        <p:nvSpPr>
          <p:cNvPr id="18" name="ZoneTexte 17">
            <a:extLst>
              <a:ext uri="{FF2B5EF4-FFF2-40B4-BE49-F238E27FC236}">
                <a16:creationId xmlns:a16="http://schemas.microsoft.com/office/drawing/2014/main" id="{6F5977C5-0EA5-40ED-9C23-B11687F2DA76}"/>
              </a:ext>
            </a:extLst>
          </p:cNvPr>
          <p:cNvSpPr txBox="1"/>
          <p:nvPr/>
        </p:nvSpPr>
        <p:spPr>
          <a:xfrm>
            <a:off x="101724" y="859418"/>
            <a:ext cx="4182244" cy="1569660"/>
          </a:xfrm>
          <a:prstGeom prst="rect">
            <a:avLst/>
          </a:prstGeom>
          <a:noFill/>
          <a:ln>
            <a:solidFill>
              <a:schemeClr val="tx1"/>
            </a:solidFill>
          </a:ln>
        </p:spPr>
        <p:txBody>
          <a:bodyPr wrap="square" rtlCol="0">
            <a:spAutoFit/>
          </a:bodyPr>
          <a:lstStyle/>
          <a:p>
            <a:r>
              <a:rPr lang="fr-FR" sz="1200" dirty="0"/>
              <a:t>Parmi les points A suivants de coordonnées (</a:t>
            </a:r>
            <a:r>
              <a:rPr lang="fr-FR" sz="1200" dirty="0" err="1"/>
              <a:t>x</a:t>
            </a:r>
            <a:r>
              <a:rPr lang="fr-FR" sz="1200" baseline="-25000" dirty="0" err="1"/>
              <a:t>A</a:t>
            </a:r>
            <a:r>
              <a:rPr lang="fr-FR" sz="1200" dirty="0"/>
              <a:t>, </a:t>
            </a:r>
            <a:r>
              <a:rPr lang="fr-FR" sz="1200" dirty="0" err="1"/>
              <a:t>y</a:t>
            </a:r>
            <a:r>
              <a:rPr lang="fr-FR" sz="1200" baseline="-25000" dirty="0" err="1"/>
              <a:t>A</a:t>
            </a:r>
            <a:r>
              <a:rPr lang="fr-FR" sz="1200" dirty="0"/>
              <a:t>, </a:t>
            </a:r>
            <a:r>
              <a:rPr lang="fr-FR" sz="1200" dirty="0" err="1"/>
              <a:t>z</a:t>
            </a:r>
            <a:r>
              <a:rPr lang="fr-FR" sz="1200" baseline="-25000" dirty="0" err="1"/>
              <a:t>A</a:t>
            </a:r>
            <a:r>
              <a:rPr lang="fr-FR" sz="1200" dirty="0"/>
              <a:t>) :</a:t>
            </a:r>
          </a:p>
          <a:p>
            <a:r>
              <a:rPr lang="fr-FR" sz="1200" dirty="0"/>
              <a:t>A1(1 ; 1 ; 3)</a:t>
            </a:r>
          </a:p>
          <a:p>
            <a:r>
              <a:rPr lang="fr-FR" sz="1200" dirty="0"/>
              <a:t>A2(1 ; 0 ; 1)</a:t>
            </a:r>
          </a:p>
          <a:p>
            <a:r>
              <a:rPr lang="fr-FR" sz="1200" dirty="0"/>
              <a:t>A3(5 ; 0.5 ; 4)</a:t>
            </a:r>
          </a:p>
          <a:p>
            <a:r>
              <a:rPr lang="fr-FR" sz="1200" dirty="0"/>
              <a:t>A4(3 ; 2 ; 0.5)</a:t>
            </a:r>
          </a:p>
          <a:p>
            <a:r>
              <a:rPr lang="fr-FR" sz="1200" dirty="0"/>
              <a:t>A5(0.5 ; 0.2 ; 6)</a:t>
            </a:r>
          </a:p>
          <a:p>
            <a:r>
              <a:rPr lang="fr-FR" sz="1200" b="1" dirty="0"/>
              <a:t> quel est le point le plus proche du points B de coordonnées (9;1;1) </a:t>
            </a:r>
          </a:p>
        </p:txBody>
      </p:sp>
      <p:sp>
        <p:nvSpPr>
          <p:cNvPr id="19" name="Rectangle 18">
            <a:extLst>
              <a:ext uri="{FF2B5EF4-FFF2-40B4-BE49-F238E27FC236}">
                <a16:creationId xmlns:a16="http://schemas.microsoft.com/office/drawing/2014/main" id="{ADA0E2F6-646D-4599-B9F8-EC51000586DF}"/>
              </a:ext>
            </a:extLst>
          </p:cNvPr>
          <p:cNvSpPr/>
          <p:nvPr/>
        </p:nvSpPr>
        <p:spPr>
          <a:xfrm>
            <a:off x="101724" y="461665"/>
            <a:ext cx="6270476" cy="400110"/>
          </a:xfrm>
          <a:prstGeom prst="rect">
            <a:avLst/>
          </a:prstGeom>
        </p:spPr>
        <p:txBody>
          <a:bodyPr wrap="square">
            <a:spAutoFit/>
          </a:bodyPr>
          <a:lstStyle/>
          <a:p>
            <a:r>
              <a:rPr lang="fr-FR" sz="2000" b="1" dirty="0">
                <a:solidFill>
                  <a:schemeClr val="tx2">
                    <a:lumMod val="60000"/>
                    <a:lumOff val="40000"/>
                  </a:schemeClr>
                </a:solidFill>
              </a:rPr>
              <a:t>Application</a:t>
            </a:r>
          </a:p>
        </p:txBody>
      </p:sp>
      <p:sp>
        <p:nvSpPr>
          <p:cNvPr id="24" name="Rectangle 23">
            <a:extLst>
              <a:ext uri="{FF2B5EF4-FFF2-40B4-BE49-F238E27FC236}">
                <a16:creationId xmlns:a16="http://schemas.microsoft.com/office/drawing/2014/main" id="{B8426C86-B82C-458A-939E-9A9B84D1A721}"/>
              </a:ext>
            </a:extLst>
          </p:cNvPr>
          <p:cNvSpPr/>
          <p:nvPr/>
        </p:nvSpPr>
        <p:spPr>
          <a:xfrm>
            <a:off x="0" y="0"/>
            <a:ext cx="6033126" cy="461665"/>
          </a:xfrm>
          <a:prstGeom prst="rect">
            <a:avLst/>
          </a:prstGeom>
        </p:spPr>
        <p:txBody>
          <a:bodyPr wrap="none">
            <a:spAutoFit/>
          </a:bodyPr>
          <a:lstStyle/>
          <a:p>
            <a:r>
              <a:rPr lang="fr-FR" sz="2400" b="1" dirty="0"/>
              <a:t>3 – Modélisation et Résolution d’un problème</a:t>
            </a:r>
          </a:p>
        </p:txBody>
      </p:sp>
      <p:sp>
        <p:nvSpPr>
          <p:cNvPr id="3" name="Rectangle 2">
            <a:extLst>
              <a:ext uri="{FF2B5EF4-FFF2-40B4-BE49-F238E27FC236}">
                <a16:creationId xmlns:a16="http://schemas.microsoft.com/office/drawing/2014/main" id="{51A8E19A-9488-4C41-AB6B-5E00CE20FB86}"/>
              </a:ext>
            </a:extLst>
          </p:cNvPr>
          <p:cNvSpPr/>
          <p:nvPr/>
        </p:nvSpPr>
        <p:spPr>
          <a:xfrm>
            <a:off x="4385692" y="461665"/>
            <a:ext cx="4716276" cy="6694140"/>
          </a:xfrm>
          <a:prstGeom prst="rect">
            <a:avLst/>
          </a:prstGeom>
        </p:spPr>
        <p:txBody>
          <a:bodyPr wrap="square">
            <a:spAutoFit/>
          </a:bodyPr>
          <a:lstStyle/>
          <a:p>
            <a:r>
              <a:rPr lang="fr-FR" sz="1100" dirty="0">
                <a:solidFill>
                  <a:srgbClr val="008000"/>
                </a:solidFill>
                <a:latin typeface="Consolas" panose="020B0609020204030204" pitchFamily="49" charset="0"/>
              </a:rPr>
              <a:t>//Tableau points Ai</a:t>
            </a:r>
            <a:endParaRPr lang="fr-FR" sz="1100" dirty="0">
              <a:solidFill>
                <a:prstClr val="black"/>
              </a:solidFill>
              <a:latin typeface="Consolas" panose="020B0609020204030204" pitchFamily="49" charset="0"/>
            </a:endParaRPr>
          </a:p>
          <a:p>
            <a:endParaRPr lang="fr-FR" sz="1100" dirty="0">
              <a:solidFill>
                <a:prstClr val="black"/>
              </a:solidFill>
              <a:latin typeface="Consolas" panose="020B0609020204030204" pitchFamily="49" charset="0"/>
            </a:endParaRPr>
          </a:p>
          <a:p>
            <a:r>
              <a:rPr lang="fr-FR" sz="1100" dirty="0" err="1">
                <a:solidFill>
                  <a:prstClr val="black"/>
                </a:solidFill>
                <a:latin typeface="Consolas" panose="020B0609020204030204" pitchFamily="49" charset="0"/>
              </a:rPr>
              <a:t>IloIntVarArray</a:t>
            </a:r>
            <a:r>
              <a:rPr lang="fr-FR" sz="1100" dirty="0">
                <a:solidFill>
                  <a:prstClr val="black"/>
                </a:solidFill>
                <a:latin typeface="Consolas" panose="020B0609020204030204" pitchFamily="49" charset="0"/>
              </a:rPr>
              <a:t> </a:t>
            </a:r>
            <a:r>
              <a:rPr lang="fr-FR" sz="1100" dirty="0" err="1">
                <a:solidFill>
                  <a:prstClr val="black"/>
                </a:solidFill>
                <a:latin typeface="Consolas" panose="020B0609020204030204" pitchFamily="49" charset="0"/>
              </a:rPr>
              <a:t>tab_A</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env</a:t>
            </a:r>
            <a:r>
              <a:rPr lang="fr-FR" sz="1100" dirty="0">
                <a:solidFill>
                  <a:prstClr val="black"/>
                </a:solidFill>
                <a:latin typeface="Consolas" panose="020B0609020204030204" pitchFamily="49" charset="0"/>
              </a:rPr>
              <a:t>, 4, type, </a:t>
            </a:r>
            <a:r>
              <a:rPr lang="fr-FR" sz="1100" dirty="0" err="1">
                <a:solidFill>
                  <a:prstClr val="black"/>
                </a:solidFill>
                <a:latin typeface="Consolas" panose="020B0609020204030204" pitchFamily="49" charset="0"/>
              </a:rPr>
              <a:t>Xa_int</a:t>
            </a:r>
            <a:r>
              <a:rPr lang="fr-FR" sz="1100" dirty="0">
                <a:solidFill>
                  <a:prstClr val="black"/>
                </a:solidFill>
                <a:latin typeface="Consolas" panose="020B0609020204030204" pitchFamily="49" charset="0"/>
              </a:rPr>
              <a:t>, </a:t>
            </a:r>
            <a:r>
              <a:rPr lang="fr-FR" sz="1100" dirty="0" err="1">
                <a:solidFill>
                  <a:prstClr val="black"/>
                </a:solidFill>
                <a:latin typeface="Consolas" panose="020B0609020204030204" pitchFamily="49" charset="0"/>
              </a:rPr>
              <a:t>Ya_int</a:t>
            </a:r>
            <a:r>
              <a:rPr lang="fr-FR" sz="1100" dirty="0">
                <a:solidFill>
                  <a:prstClr val="black"/>
                </a:solidFill>
                <a:latin typeface="Consolas" panose="020B0609020204030204" pitchFamily="49" charset="0"/>
              </a:rPr>
              <a:t>, </a:t>
            </a:r>
            <a:r>
              <a:rPr lang="fr-FR" sz="1100" dirty="0" err="1">
                <a:solidFill>
                  <a:prstClr val="black"/>
                </a:solidFill>
                <a:latin typeface="Consolas" panose="020B0609020204030204" pitchFamily="49" charset="0"/>
              </a:rPr>
              <a:t>Za_int</a:t>
            </a:r>
            <a:r>
              <a:rPr lang="fr-FR" sz="1100" dirty="0">
                <a:solidFill>
                  <a:prstClr val="black"/>
                </a:solidFill>
                <a:latin typeface="Consolas" panose="020B0609020204030204" pitchFamily="49" charset="0"/>
              </a:rPr>
              <a:t>);</a:t>
            </a:r>
          </a:p>
          <a:p>
            <a:r>
              <a:rPr lang="fr-FR" sz="1100" dirty="0" err="1">
                <a:solidFill>
                  <a:prstClr val="black"/>
                </a:solidFill>
                <a:latin typeface="Consolas" panose="020B0609020204030204" pitchFamily="49" charset="0"/>
              </a:rPr>
              <a:t>IloIntTupleSet</a:t>
            </a:r>
            <a:r>
              <a:rPr lang="fr-FR" sz="1100" dirty="0">
                <a:solidFill>
                  <a:prstClr val="black"/>
                </a:solidFill>
                <a:latin typeface="Consolas" panose="020B0609020204030204" pitchFamily="49" charset="0"/>
              </a:rPr>
              <a:t> </a:t>
            </a:r>
            <a:r>
              <a:rPr lang="fr-FR" sz="1100" dirty="0" err="1">
                <a:solidFill>
                  <a:prstClr val="black"/>
                </a:solidFill>
                <a:latin typeface="Consolas" panose="020B0609020204030204" pitchFamily="49" charset="0"/>
              </a:rPr>
              <a:t>triplet_A</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env</a:t>
            </a:r>
            <a:r>
              <a:rPr lang="fr-FR" sz="1100" dirty="0">
                <a:solidFill>
                  <a:prstClr val="black"/>
                </a:solidFill>
                <a:latin typeface="Consolas" panose="020B0609020204030204" pitchFamily="49" charset="0"/>
              </a:rPr>
              <a:t>, 4);</a:t>
            </a:r>
          </a:p>
          <a:p>
            <a:r>
              <a:rPr lang="fr-FR" sz="1100" dirty="0" err="1">
                <a:solidFill>
                  <a:prstClr val="black"/>
                </a:solidFill>
                <a:latin typeface="Consolas" panose="020B0609020204030204" pitchFamily="49" charset="0"/>
              </a:rPr>
              <a:t>triplet_A.add</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IloIntArray</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env</a:t>
            </a:r>
            <a:r>
              <a:rPr lang="fr-FR" sz="1100" dirty="0">
                <a:solidFill>
                  <a:prstClr val="black"/>
                </a:solidFill>
                <a:latin typeface="Consolas" panose="020B0609020204030204" pitchFamily="49" charset="0"/>
              </a:rPr>
              <a:t>, 4, 1, 10, 10, 30));</a:t>
            </a:r>
            <a:r>
              <a:rPr lang="fr-FR" sz="1100" dirty="0">
                <a:solidFill>
                  <a:srgbClr val="008000"/>
                </a:solidFill>
                <a:latin typeface="Consolas" panose="020B0609020204030204" pitchFamily="49" charset="0"/>
              </a:rPr>
              <a:t>// </a:t>
            </a:r>
            <a:endParaRPr lang="fr-FR" sz="1100" dirty="0">
              <a:solidFill>
                <a:prstClr val="black"/>
              </a:solidFill>
              <a:latin typeface="Consolas" panose="020B0609020204030204" pitchFamily="49" charset="0"/>
            </a:endParaRPr>
          </a:p>
          <a:p>
            <a:r>
              <a:rPr lang="fr-FR" sz="1100" dirty="0" err="1">
                <a:solidFill>
                  <a:prstClr val="black"/>
                </a:solidFill>
                <a:latin typeface="Consolas" panose="020B0609020204030204" pitchFamily="49" charset="0"/>
              </a:rPr>
              <a:t>triplet_A.add</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IloIntArray</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env</a:t>
            </a:r>
            <a:r>
              <a:rPr lang="fr-FR" sz="1100" dirty="0">
                <a:solidFill>
                  <a:prstClr val="black"/>
                </a:solidFill>
                <a:latin typeface="Consolas" panose="020B0609020204030204" pitchFamily="49" charset="0"/>
              </a:rPr>
              <a:t>, 4, 2, 10, 0,10));</a:t>
            </a:r>
            <a:r>
              <a:rPr lang="fr-FR" sz="1100" dirty="0">
                <a:solidFill>
                  <a:srgbClr val="008000"/>
                </a:solidFill>
                <a:latin typeface="Consolas" panose="020B0609020204030204" pitchFamily="49" charset="0"/>
              </a:rPr>
              <a:t>// </a:t>
            </a:r>
            <a:endParaRPr lang="fr-FR" sz="1100" dirty="0">
              <a:solidFill>
                <a:prstClr val="black"/>
              </a:solidFill>
              <a:latin typeface="Consolas" panose="020B0609020204030204" pitchFamily="49" charset="0"/>
            </a:endParaRPr>
          </a:p>
          <a:p>
            <a:r>
              <a:rPr lang="fr-FR" sz="1100" dirty="0" err="1">
                <a:solidFill>
                  <a:prstClr val="black"/>
                </a:solidFill>
                <a:latin typeface="Consolas" panose="020B0609020204030204" pitchFamily="49" charset="0"/>
              </a:rPr>
              <a:t>triplet_A.add</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IloIntArray</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env</a:t>
            </a:r>
            <a:r>
              <a:rPr lang="fr-FR" sz="1100" dirty="0">
                <a:solidFill>
                  <a:prstClr val="black"/>
                </a:solidFill>
                <a:latin typeface="Consolas" panose="020B0609020204030204" pitchFamily="49" charset="0"/>
              </a:rPr>
              <a:t>, 4, 3, 50, 5,40));</a:t>
            </a:r>
            <a:r>
              <a:rPr lang="fr-FR" sz="1100" dirty="0">
                <a:solidFill>
                  <a:srgbClr val="008000"/>
                </a:solidFill>
                <a:latin typeface="Consolas" panose="020B0609020204030204" pitchFamily="49" charset="0"/>
              </a:rPr>
              <a:t>// </a:t>
            </a:r>
            <a:endParaRPr lang="fr-FR" sz="1100" dirty="0">
              <a:solidFill>
                <a:prstClr val="black"/>
              </a:solidFill>
              <a:latin typeface="Consolas" panose="020B0609020204030204" pitchFamily="49" charset="0"/>
            </a:endParaRPr>
          </a:p>
          <a:p>
            <a:r>
              <a:rPr lang="fr-FR" sz="1100" dirty="0" err="1">
                <a:solidFill>
                  <a:prstClr val="black"/>
                </a:solidFill>
                <a:latin typeface="Consolas" panose="020B0609020204030204" pitchFamily="49" charset="0"/>
              </a:rPr>
              <a:t>triplet_A.add</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IloIntArray</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env</a:t>
            </a:r>
            <a:r>
              <a:rPr lang="fr-FR" sz="1100" dirty="0">
                <a:solidFill>
                  <a:prstClr val="black"/>
                </a:solidFill>
                <a:latin typeface="Consolas" panose="020B0609020204030204" pitchFamily="49" charset="0"/>
              </a:rPr>
              <a:t>, 4, 4, 30, 20,50));</a:t>
            </a:r>
            <a:r>
              <a:rPr lang="fr-FR" sz="1100" dirty="0">
                <a:solidFill>
                  <a:srgbClr val="008000"/>
                </a:solidFill>
                <a:latin typeface="Consolas" panose="020B0609020204030204" pitchFamily="49" charset="0"/>
              </a:rPr>
              <a:t>// </a:t>
            </a:r>
            <a:endParaRPr lang="fr-FR" sz="1100" dirty="0">
              <a:solidFill>
                <a:prstClr val="black"/>
              </a:solidFill>
              <a:latin typeface="Consolas" panose="020B0609020204030204" pitchFamily="49" charset="0"/>
            </a:endParaRPr>
          </a:p>
          <a:p>
            <a:r>
              <a:rPr lang="fr-FR" sz="1100" dirty="0" err="1">
                <a:solidFill>
                  <a:prstClr val="black"/>
                </a:solidFill>
                <a:latin typeface="Consolas" panose="020B0609020204030204" pitchFamily="49" charset="0"/>
              </a:rPr>
              <a:t>triplet_A.add</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IloIntArray</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env</a:t>
            </a:r>
            <a:r>
              <a:rPr lang="fr-FR" sz="1100" dirty="0">
                <a:solidFill>
                  <a:prstClr val="black"/>
                </a:solidFill>
                <a:latin typeface="Consolas" panose="020B0609020204030204" pitchFamily="49" charset="0"/>
              </a:rPr>
              <a:t>, 4, 5, 5, 2,60));</a:t>
            </a:r>
            <a:r>
              <a:rPr lang="fr-FR" sz="1100" dirty="0">
                <a:solidFill>
                  <a:srgbClr val="008000"/>
                </a:solidFill>
                <a:latin typeface="Consolas" panose="020B0609020204030204" pitchFamily="49" charset="0"/>
              </a:rPr>
              <a:t>// </a:t>
            </a:r>
            <a:endParaRPr lang="fr-FR" sz="1100" dirty="0">
              <a:solidFill>
                <a:prstClr val="black"/>
              </a:solidFill>
              <a:latin typeface="Consolas" panose="020B0609020204030204" pitchFamily="49" charset="0"/>
            </a:endParaRPr>
          </a:p>
          <a:p>
            <a:r>
              <a:rPr lang="fr-FR" sz="1100" dirty="0">
                <a:solidFill>
                  <a:srgbClr val="008000"/>
                </a:solidFill>
                <a:latin typeface="Consolas" panose="020B0609020204030204" pitchFamily="49" charset="0"/>
              </a:rPr>
              <a:t>//</a:t>
            </a:r>
            <a:endParaRPr lang="fr-FR" sz="1100" dirty="0">
              <a:solidFill>
                <a:prstClr val="black"/>
              </a:solidFill>
              <a:latin typeface="Consolas" panose="020B0609020204030204" pitchFamily="49" charset="0"/>
            </a:endParaRPr>
          </a:p>
          <a:p>
            <a:endParaRPr lang="fr-FR" sz="1100" dirty="0">
              <a:solidFill>
                <a:prstClr val="black"/>
              </a:solidFill>
              <a:latin typeface="Consolas" panose="020B0609020204030204" pitchFamily="49" charset="0"/>
            </a:endParaRPr>
          </a:p>
          <a:p>
            <a:r>
              <a:rPr lang="fr-FR" sz="1100" dirty="0">
                <a:solidFill>
                  <a:srgbClr val="008000"/>
                </a:solidFill>
                <a:latin typeface="Consolas" panose="020B0609020204030204" pitchFamily="49" charset="0"/>
              </a:rPr>
              <a:t>// ajouter ici les autres points Ai du catalogue</a:t>
            </a:r>
            <a:endParaRPr lang="fr-FR" sz="1100" dirty="0">
              <a:solidFill>
                <a:prstClr val="black"/>
              </a:solidFill>
              <a:latin typeface="Consolas" panose="020B0609020204030204" pitchFamily="49" charset="0"/>
            </a:endParaRPr>
          </a:p>
          <a:p>
            <a:r>
              <a:rPr lang="fr-FR" sz="1100" dirty="0">
                <a:solidFill>
                  <a:srgbClr val="008000"/>
                </a:solidFill>
                <a:latin typeface="Consolas" panose="020B0609020204030204" pitchFamily="49" charset="0"/>
              </a:rPr>
              <a:t>// …</a:t>
            </a:r>
            <a:endParaRPr lang="fr-FR" sz="1100" dirty="0">
              <a:solidFill>
                <a:prstClr val="black"/>
              </a:solidFill>
              <a:latin typeface="Consolas" panose="020B0609020204030204" pitchFamily="49" charset="0"/>
            </a:endParaRPr>
          </a:p>
          <a:p>
            <a:endParaRPr lang="fr-FR" sz="1100" dirty="0">
              <a:solidFill>
                <a:prstClr val="black"/>
              </a:solidFill>
              <a:latin typeface="Consolas" panose="020B0609020204030204" pitchFamily="49" charset="0"/>
            </a:endParaRPr>
          </a:p>
          <a:p>
            <a:r>
              <a:rPr lang="fr-FR" sz="1100" dirty="0" err="1">
                <a:solidFill>
                  <a:prstClr val="black"/>
                </a:solidFill>
                <a:latin typeface="Consolas" panose="020B0609020204030204" pitchFamily="49" charset="0"/>
              </a:rPr>
              <a:t>mod.add</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IloTableConstraint</a:t>
            </a:r>
            <a:r>
              <a:rPr lang="fr-FR" sz="1100" dirty="0">
                <a:solidFill>
                  <a:prstClr val="black"/>
                </a:solidFill>
                <a:latin typeface="Consolas" panose="020B0609020204030204" pitchFamily="49" charset="0"/>
              </a:rPr>
              <a:t>(</a:t>
            </a:r>
            <a:r>
              <a:rPr lang="fr-FR" sz="1100" dirty="0" err="1">
                <a:solidFill>
                  <a:prstClr val="black"/>
                </a:solidFill>
                <a:latin typeface="Consolas" panose="020B0609020204030204" pitchFamily="49" charset="0"/>
              </a:rPr>
              <a:t>env</a:t>
            </a:r>
            <a:r>
              <a:rPr lang="fr-FR" sz="1100" dirty="0">
                <a:solidFill>
                  <a:prstClr val="black"/>
                </a:solidFill>
                <a:latin typeface="Consolas" panose="020B0609020204030204" pitchFamily="49" charset="0"/>
              </a:rPr>
              <a:t>, </a:t>
            </a:r>
            <a:r>
              <a:rPr lang="fr-FR" sz="1100" dirty="0" err="1">
                <a:solidFill>
                  <a:prstClr val="black"/>
                </a:solidFill>
                <a:latin typeface="Consolas" panose="020B0609020204030204" pitchFamily="49" charset="0"/>
              </a:rPr>
              <a:t>tab_A</a:t>
            </a:r>
            <a:r>
              <a:rPr lang="fr-FR" sz="1100" dirty="0">
                <a:solidFill>
                  <a:prstClr val="black"/>
                </a:solidFill>
                <a:latin typeface="Consolas" panose="020B0609020204030204" pitchFamily="49" charset="0"/>
              </a:rPr>
              <a:t>, </a:t>
            </a:r>
            <a:r>
              <a:rPr lang="fr-FR" sz="1100" dirty="0" err="1">
                <a:solidFill>
                  <a:prstClr val="black"/>
                </a:solidFill>
                <a:latin typeface="Consolas" panose="020B0609020204030204" pitchFamily="49" charset="0"/>
              </a:rPr>
              <a:t>triplet_A</a:t>
            </a:r>
            <a:r>
              <a:rPr lang="fr-FR" sz="1100" dirty="0">
                <a:solidFill>
                  <a:prstClr val="black"/>
                </a:solidFill>
                <a:latin typeface="Consolas" panose="020B0609020204030204" pitchFamily="49" charset="0"/>
              </a:rPr>
              <a:t>, </a:t>
            </a:r>
            <a:r>
              <a:rPr lang="fr-FR" sz="1100" dirty="0" err="1">
                <a:solidFill>
                  <a:prstClr val="black"/>
                </a:solidFill>
                <a:latin typeface="Consolas" panose="020B0609020204030204" pitchFamily="49" charset="0"/>
              </a:rPr>
              <a:t>IloTrue</a:t>
            </a:r>
            <a:r>
              <a:rPr lang="fr-FR" sz="1100" dirty="0">
                <a:solidFill>
                  <a:prstClr val="black"/>
                </a:solidFill>
                <a:latin typeface="Consolas" panose="020B0609020204030204" pitchFamily="49" charset="0"/>
              </a:rPr>
              <a:t>));</a:t>
            </a:r>
          </a:p>
          <a:p>
            <a:endParaRPr lang="fr-FR" sz="1100" dirty="0">
              <a:solidFill>
                <a:prstClr val="black"/>
              </a:solidFill>
              <a:latin typeface="Consolas" panose="020B0609020204030204" pitchFamily="49" charset="0"/>
            </a:endParaRPr>
          </a:p>
          <a:p>
            <a:r>
              <a:rPr lang="fr-FR" sz="1100" b="1" dirty="0" err="1">
                <a:solidFill>
                  <a:prstClr val="black"/>
                </a:solidFill>
                <a:latin typeface="Consolas" panose="020B0609020204030204" pitchFamily="49" charset="0"/>
              </a:rPr>
              <a:t>IloObjective</a:t>
            </a:r>
            <a:r>
              <a:rPr lang="fr-FR" sz="1100" b="1" dirty="0">
                <a:solidFill>
                  <a:prstClr val="black"/>
                </a:solidFill>
                <a:latin typeface="Consolas" panose="020B0609020204030204" pitchFamily="49" charset="0"/>
              </a:rPr>
              <a:t> </a:t>
            </a:r>
            <a:r>
              <a:rPr lang="fr-FR" sz="1100" b="1" dirty="0" err="1">
                <a:solidFill>
                  <a:prstClr val="black"/>
                </a:solidFill>
                <a:latin typeface="Consolas" panose="020B0609020204030204" pitchFamily="49" charset="0"/>
              </a:rPr>
              <a:t>obj</a:t>
            </a:r>
            <a:r>
              <a:rPr lang="fr-FR" sz="1100" b="1" dirty="0">
                <a:solidFill>
                  <a:prstClr val="black"/>
                </a:solidFill>
                <a:latin typeface="Consolas" panose="020B0609020204030204" pitchFamily="49" charset="0"/>
              </a:rPr>
              <a:t> = </a:t>
            </a:r>
            <a:r>
              <a:rPr lang="fr-FR" sz="1100" b="1" dirty="0" err="1">
                <a:solidFill>
                  <a:prstClr val="black"/>
                </a:solidFill>
                <a:latin typeface="Consolas" panose="020B0609020204030204" pitchFamily="49" charset="0"/>
              </a:rPr>
              <a:t>IloMinimize</a:t>
            </a:r>
            <a:r>
              <a:rPr lang="fr-FR" sz="1100" b="1" dirty="0">
                <a:solidFill>
                  <a:prstClr val="black"/>
                </a:solidFill>
                <a:latin typeface="Consolas" panose="020B0609020204030204" pitchFamily="49" charset="0"/>
              </a:rPr>
              <a:t>(</a:t>
            </a:r>
            <a:r>
              <a:rPr lang="fr-FR" sz="1100" b="1" dirty="0" err="1">
                <a:solidFill>
                  <a:prstClr val="black"/>
                </a:solidFill>
                <a:latin typeface="Consolas" panose="020B0609020204030204" pitchFamily="49" charset="0"/>
              </a:rPr>
              <a:t>env,D</a:t>
            </a:r>
            <a:r>
              <a:rPr lang="fr-FR" sz="1100" b="1" dirty="0">
                <a:solidFill>
                  <a:prstClr val="black"/>
                </a:solidFill>
                <a:latin typeface="Consolas" panose="020B0609020204030204" pitchFamily="49" charset="0"/>
              </a:rPr>
              <a:t>);</a:t>
            </a:r>
          </a:p>
          <a:p>
            <a:endParaRPr lang="fr-FR" sz="1100" b="1" dirty="0">
              <a:solidFill>
                <a:prstClr val="black"/>
              </a:solidFill>
              <a:latin typeface="Consolas" panose="020B0609020204030204" pitchFamily="49" charset="0"/>
            </a:endParaRPr>
          </a:p>
          <a:p>
            <a:r>
              <a:rPr lang="fr-FR" sz="1100" b="1" dirty="0" err="1">
                <a:solidFill>
                  <a:prstClr val="black"/>
                </a:solidFill>
                <a:latin typeface="Consolas" panose="020B0609020204030204" pitchFamily="49" charset="0"/>
              </a:rPr>
              <a:t>mod.add</a:t>
            </a:r>
            <a:r>
              <a:rPr lang="fr-FR" sz="1100" b="1" dirty="0">
                <a:solidFill>
                  <a:prstClr val="black"/>
                </a:solidFill>
                <a:latin typeface="Consolas" panose="020B0609020204030204" pitchFamily="49" charset="0"/>
              </a:rPr>
              <a:t>(</a:t>
            </a:r>
            <a:r>
              <a:rPr lang="fr-FR" sz="1100" b="1" dirty="0" err="1">
                <a:solidFill>
                  <a:prstClr val="black"/>
                </a:solidFill>
                <a:latin typeface="Consolas" panose="020B0609020204030204" pitchFamily="49" charset="0"/>
              </a:rPr>
              <a:t>obj</a:t>
            </a:r>
            <a:r>
              <a:rPr lang="fr-FR" sz="1100" b="1" dirty="0">
                <a:solidFill>
                  <a:prstClr val="black"/>
                </a:solidFill>
                <a:latin typeface="Consolas" panose="020B0609020204030204" pitchFamily="49" charset="0"/>
              </a:rPr>
              <a:t>);</a:t>
            </a:r>
          </a:p>
          <a:p>
            <a:endParaRPr lang="fr-FR" sz="1100" dirty="0">
              <a:solidFill>
                <a:prstClr val="black"/>
              </a:solidFill>
              <a:latin typeface="Consolas" panose="020B0609020204030204" pitchFamily="49" charset="0"/>
            </a:endParaRPr>
          </a:p>
          <a:p>
            <a:r>
              <a:rPr lang="fr-FR" sz="1100" dirty="0">
                <a:solidFill>
                  <a:srgbClr val="008000"/>
                </a:solidFill>
                <a:latin typeface="Consolas" panose="020B0609020204030204" pitchFamily="49" charset="0"/>
              </a:rPr>
              <a:t>//résolution </a:t>
            </a:r>
            <a:endParaRPr lang="fr-FR" sz="1100" dirty="0">
              <a:solidFill>
                <a:prstClr val="black"/>
              </a:solidFill>
              <a:latin typeface="Consolas" panose="020B0609020204030204" pitchFamily="49" charset="0"/>
            </a:endParaRPr>
          </a:p>
          <a:p>
            <a:r>
              <a:rPr lang="fr-FR" sz="1100" dirty="0" err="1">
                <a:solidFill>
                  <a:prstClr val="black"/>
                </a:solidFill>
                <a:latin typeface="Consolas" panose="020B0609020204030204" pitchFamily="49" charset="0"/>
              </a:rPr>
              <a:t>IloSolver</a:t>
            </a:r>
            <a:r>
              <a:rPr lang="fr-FR" sz="1100" dirty="0">
                <a:solidFill>
                  <a:prstClr val="black"/>
                </a:solidFill>
                <a:latin typeface="Consolas" panose="020B0609020204030204" pitchFamily="49" charset="0"/>
              </a:rPr>
              <a:t> solver(mod);</a:t>
            </a:r>
          </a:p>
          <a:p>
            <a:r>
              <a:rPr lang="fr-FR" sz="1100" dirty="0">
                <a:solidFill>
                  <a:prstClr val="black"/>
                </a:solidFill>
                <a:latin typeface="Consolas" panose="020B0609020204030204" pitchFamily="49" charset="0"/>
              </a:rPr>
              <a:t>cout &lt;&lt; </a:t>
            </a:r>
            <a:r>
              <a:rPr lang="fr-FR" sz="1100" dirty="0">
                <a:solidFill>
                  <a:srgbClr val="A31515"/>
                </a:solidFill>
                <a:latin typeface="Consolas" panose="020B0609020204030204" pitchFamily="49" charset="0"/>
              </a:rPr>
              <a:t>"Propagation... "</a:t>
            </a:r>
            <a:r>
              <a:rPr lang="fr-FR" sz="1100" dirty="0">
                <a:solidFill>
                  <a:prstClr val="black"/>
                </a:solidFill>
                <a:latin typeface="Consolas" panose="020B0609020204030204" pitchFamily="49" charset="0"/>
              </a:rPr>
              <a:t>&lt;&lt; </a:t>
            </a:r>
            <a:r>
              <a:rPr lang="fr-FR" sz="1100" dirty="0" err="1">
                <a:solidFill>
                  <a:prstClr val="black"/>
                </a:solidFill>
                <a:latin typeface="Consolas" panose="020B0609020204030204" pitchFamily="49" charset="0"/>
              </a:rPr>
              <a:t>solver.propagate</a:t>
            </a:r>
            <a:r>
              <a:rPr lang="fr-FR" sz="1100" dirty="0">
                <a:solidFill>
                  <a:prstClr val="black"/>
                </a:solidFill>
                <a:latin typeface="Consolas" panose="020B0609020204030204" pitchFamily="49" charset="0"/>
              </a:rPr>
              <a:t>() &lt;&lt; </a:t>
            </a:r>
            <a:r>
              <a:rPr lang="fr-FR" sz="1100" dirty="0" err="1">
                <a:solidFill>
                  <a:prstClr val="black"/>
                </a:solidFill>
                <a:latin typeface="Consolas" panose="020B0609020204030204" pitchFamily="49" charset="0"/>
              </a:rPr>
              <a:t>endl</a:t>
            </a:r>
            <a:r>
              <a:rPr lang="fr-FR" sz="1100" dirty="0">
                <a:solidFill>
                  <a:prstClr val="black"/>
                </a:solidFill>
                <a:latin typeface="Consolas" panose="020B0609020204030204" pitchFamily="49" charset="0"/>
              </a:rPr>
              <a:t>;</a:t>
            </a:r>
          </a:p>
          <a:p>
            <a:endParaRPr lang="fr-FR" sz="1100" dirty="0">
              <a:solidFill>
                <a:prstClr val="black"/>
              </a:solidFill>
              <a:latin typeface="Consolas" panose="020B0609020204030204" pitchFamily="49" charset="0"/>
            </a:endParaRPr>
          </a:p>
          <a:p>
            <a:r>
              <a:rPr lang="fr-FR" sz="1100" b="1" dirty="0" err="1">
                <a:solidFill>
                  <a:prstClr val="black"/>
                </a:solidFill>
                <a:latin typeface="Consolas" panose="020B0609020204030204" pitchFamily="49" charset="0"/>
              </a:rPr>
              <a:t>Solver.startNewsearch</a:t>
            </a:r>
            <a:r>
              <a:rPr lang="fr-FR" sz="1100" b="1" dirty="0">
                <a:solidFill>
                  <a:prstClr val="black"/>
                </a:solidFill>
                <a:latin typeface="Consolas" panose="020B0609020204030204" pitchFamily="49" charset="0"/>
              </a:rPr>
              <a:t>();</a:t>
            </a:r>
          </a:p>
          <a:p>
            <a:r>
              <a:rPr lang="fr-FR" sz="1100" dirty="0">
                <a:solidFill>
                  <a:prstClr val="black"/>
                </a:solidFill>
                <a:latin typeface="Consolas" panose="020B0609020204030204" pitchFamily="49" charset="0"/>
              </a:rPr>
              <a:t>cout &lt;&lt; </a:t>
            </a:r>
            <a:r>
              <a:rPr lang="fr-FR" sz="1100" dirty="0">
                <a:solidFill>
                  <a:srgbClr val="A31515"/>
                </a:solidFill>
                <a:latin typeface="Consolas" panose="020B0609020204030204" pitchFamily="49" charset="0"/>
              </a:rPr>
              <a:t>"Propagation... "</a:t>
            </a:r>
            <a:r>
              <a:rPr lang="fr-FR" sz="1100" dirty="0">
                <a:solidFill>
                  <a:prstClr val="black"/>
                </a:solidFill>
                <a:latin typeface="Consolas" panose="020B0609020204030204" pitchFamily="49" charset="0"/>
              </a:rPr>
              <a:t>&lt;&lt; </a:t>
            </a:r>
            <a:r>
              <a:rPr lang="fr-FR" sz="1100" dirty="0" err="1">
                <a:solidFill>
                  <a:prstClr val="black"/>
                </a:solidFill>
                <a:latin typeface="Consolas" panose="020B0609020204030204" pitchFamily="49" charset="0"/>
              </a:rPr>
              <a:t>solver.propagate</a:t>
            </a:r>
            <a:r>
              <a:rPr lang="fr-FR" sz="1100" dirty="0">
                <a:solidFill>
                  <a:prstClr val="black"/>
                </a:solidFill>
                <a:latin typeface="Consolas" panose="020B0609020204030204" pitchFamily="49" charset="0"/>
              </a:rPr>
              <a:t>() &lt;&lt; </a:t>
            </a:r>
            <a:r>
              <a:rPr lang="fr-FR" sz="1100" dirty="0" err="1">
                <a:solidFill>
                  <a:prstClr val="black"/>
                </a:solidFill>
                <a:latin typeface="Consolas" panose="020B0609020204030204" pitchFamily="49" charset="0"/>
              </a:rPr>
              <a:t>endl</a:t>
            </a:r>
            <a:r>
              <a:rPr lang="fr-FR" sz="1100" dirty="0">
                <a:solidFill>
                  <a:prstClr val="black"/>
                </a:solidFill>
                <a:latin typeface="Consolas" panose="020B0609020204030204" pitchFamily="49" charset="0"/>
              </a:rPr>
              <a:t>;</a:t>
            </a:r>
          </a:p>
          <a:p>
            <a:r>
              <a:rPr lang="fr-FR" sz="1100" b="1" dirty="0">
                <a:solidFill>
                  <a:srgbClr val="008000"/>
                </a:solidFill>
                <a:latin typeface="Consolas" panose="020B0609020204030204" pitchFamily="49" charset="0"/>
              </a:rPr>
              <a:t>//</a:t>
            </a:r>
            <a:endParaRPr lang="fr-FR" sz="1100" b="1" dirty="0">
              <a:solidFill>
                <a:prstClr val="black"/>
              </a:solidFill>
              <a:latin typeface="Consolas" panose="020B0609020204030204" pitchFamily="49" charset="0"/>
            </a:endParaRPr>
          </a:p>
          <a:p>
            <a:r>
              <a:rPr lang="fr-FR" sz="1100" b="1" dirty="0" err="1">
                <a:solidFill>
                  <a:srgbClr val="0000FF"/>
                </a:solidFill>
                <a:latin typeface="Consolas" panose="020B0609020204030204" pitchFamily="49" charset="0"/>
              </a:rPr>
              <a:t>While</a:t>
            </a:r>
            <a:r>
              <a:rPr lang="fr-FR" sz="1100" b="1" dirty="0">
                <a:solidFill>
                  <a:prstClr val="black"/>
                </a:solidFill>
                <a:latin typeface="Consolas" panose="020B0609020204030204" pitchFamily="49" charset="0"/>
              </a:rPr>
              <a:t> (</a:t>
            </a:r>
            <a:r>
              <a:rPr lang="fr-FR" sz="1100" b="1" dirty="0" err="1">
                <a:solidFill>
                  <a:prstClr val="black"/>
                </a:solidFill>
                <a:latin typeface="Consolas" panose="020B0609020204030204" pitchFamily="49" charset="0"/>
              </a:rPr>
              <a:t>solver.next</a:t>
            </a:r>
            <a:r>
              <a:rPr lang="fr-FR" sz="1100" b="1" dirty="0">
                <a:solidFill>
                  <a:prstClr val="black"/>
                </a:solidFill>
                <a:latin typeface="Consolas" panose="020B0609020204030204" pitchFamily="49" charset="0"/>
              </a:rPr>
              <a:t>())</a:t>
            </a:r>
          </a:p>
          <a:p>
            <a:r>
              <a:rPr lang="fr-FR" sz="1100" b="1" dirty="0">
                <a:solidFill>
                  <a:prstClr val="black"/>
                </a:solidFill>
                <a:latin typeface="Consolas" panose="020B0609020204030204" pitchFamily="49" charset="0"/>
              </a:rPr>
              <a:t>{</a:t>
            </a:r>
          </a:p>
          <a:p>
            <a:r>
              <a:rPr lang="fr-FR" sz="1100" b="1" dirty="0" err="1">
                <a:solidFill>
                  <a:prstClr val="black"/>
                </a:solidFill>
                <a:latin typeface="Consolas" panose="020B0609020204030204" pitchFamily="49" charset="0"/>
              </a:rPr>
              <a:t>solver.out</a:t>
            </a:r>
            <a:r>
              <a:rPr lang="fr-FR" sz="1100" b="1" dirty="0">
                <a:solidFill>
                  <a:prstClr val="black"/>
                </a:solidFill>
                <a:latin typeface="Consolas" panose="020B0609020204030204" pitchFamily="49" charset="0"/>
              </a:rPr>
              <a:t>()&lt;&lt;</a:t>
            </a:r>
            <a:r>
              <a:rPr lang="fr-FR" sz="1100" b="1" dirty="0">
                <a:solidFill>
                  <a:srgbClr val="A31515"/>
                </a:solidFill>
                <a:latin typeface="Consolas" panose="020B0609020204030204" pitchFamily="49" charset="0"/>
              </a:rPr>
              <a:t>"A ="</a:t>
            </a:r>
            <a:r>
              <a:rPr lang="fr-FR" sz="1100" b="1" dirty="0">
                <a:solidFill>
                  <a:prstClr val="black"/>
                </a:solidFill>
                <a:latin typeface="Consolas" panose="020B0609020204030204" pitchFamily="49" charset="0"/>
              </a:rPr>
              <a:t>&lt;&lt; </a:t>
            </a:r>
            <a:r>
              <a:rPr lang="fr-FR" sz="1100" b="1" dirty="0" err="1">
                <a:solidFill>
                  <a:prstClr val="black"/>
                </a:solidFill>
                <a:latin typeface="Consolas" panose="020B0609020204030204" pitchFamily="49" charset="0"/>
              </a:rPr>
              <a:t>solver.getValue</a:t>
            </a:r>
            <a:r>
              <a:rPr lang="fr-FR" sz="1100" b="1" dirty="0">
                <a:solidFill>
                  <a:prstClr val="black"/>
                </a:solidFill>
                <a:latin typeface="Consolas" panose="020B0609020204030204" pitchFamily="49" charset="0"/>
              </a:rPr>
              <a:t>(type)&lt;&lt;</a:t>
            </a:r>
            <a:r>
              <a:rPr lang="fr-FR" sz="1100" b="1" dirty="0" err="1">
                <a:solidFill>
                  <a:prstClr val="black"/>
                </a:solidFill>
                <a:latin typeface="Consolas" panose="020B0609020204030204" pitchFamily="49" charset="0"/>
              </a:rPr>
              <a:t>endl</a:t>
            </a:r>
            <a:r>
              <a:rPr lang="fr-FR" sz="1100" b="1" dirty="0">
                <a:solidFill>
                  <a:prstClr val="black"/>
                </a:solidFill>
                <a:latin typeface="Consolas" panose="020B0609020204030204" pitchFamily="49" charset="0"/>
              </a:rPr>
              <a:t>;</a:t>
            </a:r>
          </a:p>
          <a:p>
            <a:r>
              <a:rPr lang="fr-FR" sz="1100" b="1" dirty="0" err="1">
                <a:solidFill>
                  <a:prstClr val="black"/>
                </a:solidFill>
                <a:latin typeface="Consolas" panose="020B0609020204030204" pitchFamily="49" charset="0"/>
              </a:rPr>
              <a:t>solver.out</a:t>
            </a:r>
            <a:r>
              <a:rPr lang="fr-FR" sz="1100" b="1" dirty="0">
                <a:solidFill>
                  <a:prstClr val="black"/>
                </a:solidFill>
                <a:latin typeface="Consolas" panose="020B0609020204030204" pitchFamily="49" charset="0"/>
              </a:rPr>
              <a:t>()&lt;&lt;</a:t>
            </a:r>
            <a:r>
              <a:rPr lang="fr-FR" sz="1100" b="1" dirty="0">
                <a:solidFill>
                  <a:srgbClr val="A31515"/>
                </a:solidFill>
                <a:latin typeface="Consolas" panose="020B0609020204030204" pitchFamily="49" charset="0"/>
              </a:rPr>
              <a:t>" D ="</a:t>
            </a:r>
            <a:r>
              <a:rPr lang="fr-FR" sz="1100" b="1" dirty="0">
                <a:solidFill>
                  <a:prstClr val="black"/>
                </a:solidFill>
                <a:latin typeface="Consolas" panose="020B0609020204030204" pitchFamily="49" charset="0"/>
              </a:rPr>
              <a:t>&lt;&lt; </a:t>
            </a:r>
            <a:r>
              <a:rPr lang="fr-FR" sz="1100" b="1" dirty="0" err="1">
                <a:solidFill>
                  <a:prstClr val="black"/>
                </a:solidFill>
                <a:latin typeface="Consolas" panose="020B0609020204030204" pitchFamily="49" charset="0"/>
              </a:rPr>
              <a:t>solver.getValue</a:t>
            </a:r>
            <a:r>
              <a:rPr lang="fr-FR" sz="1100" b="1" dirty="0">
                <a:solidFill>
                  <a:prstClr val="black"/>
                </a:solidFill>
                <a:latin typeface="Consolas" panose="020B0609020204030204" pitchFamily="49" charset="0"/>
              </a:rPr>
              <a:t>(D)&lt;&lt;</a:t>
            </a:r>
            <a:r>
              <a:rPr lang="fr-FR" sz="1100" b="1" dirty="0" err="1">
                <a:solidFill>
                  <a:prstClr val="black"/>
                </a:solidFill>
                <a:latin typeface="Consolas" panose="020B0609020204030204" pitchFamily="49" charset="0"/>
              </a:rPr>
              <a:t>endl</a:t>
            </a:r>
            <a:r>
              <a:rPr lang="fr-FR" sz="1100" b="1" dirty="0">
                <a:solidFill>
                  <a:prstClr val="black"/>
                </a:solidFill>
                <a:latin typeface="Consolas" panose="020B0609020204030204" pitchFamily="49" charset="0"/>
              </a:rPr>
              <a:t>; </a:t>
            </a:r>
            <a:r>
              <a:rPr lang="fr-FR" sz="1100" b="1" dirty="0">
                <a:solidFill>
                  <a:srgbClr val="008000"/>
                </a:solidFill>
                <a:latin typeface="Consolas" panose="020B0609020204030204" pitchFamily="49" charset="0"/>
              </a:rPr>
              <a:t>//Affichage des résultats </a:t>
            </a:r>
            <a:endParaRPr lang="fr-FR" sz="1100" b="1" dirty="0">
              <a:solidFill>
                <a:prstClr val="black"/>
              </a:solidFill>
              <a:latin typeface="Consolas" panose="020B0609020204030204" pitchFamily="49" charset="0"/>
            </a:endParaRPr>
          </a:p>
          <a:p>
            <a:r>
              <a:rPr lang="fr-FR" sz="1100" b="1" dirty="0">
                <a:solidFill>
                  <a:prstClr val="black"/>
                </a:solidFill>
                <a:latin typeface="Consolas" panose="020B0609020204030204" pitchFamily="49" charset="0"/>
              </a:rPr>
              <a:t>}</a:t>
            </a:r>
          </a:p>
          <a:p>
            <a:r>
              <a:rPr lang="fr-FR" sz="1100" b="1" dirty="0" err="1">
                <a:solidFill>
                  <a:prstClr val="black"/>
                </a:solidFill>
                <a:latin typeface="Consolas" panose="020B0609020204030204" pitchFamily="49" charset="0"/>
              </a:rPr>
              <a:t>Solver.endSearch</a:t>
            </a:r>
            <a:r>
              <a:rPr lang="fr-FR" sz="1100" b="1" dirty="0">
                <a:solidFill>
                  <a:prstClr val="black"/>
                </a:solidFill>
                <a:latin typeface="Consolas" panose="020B0609020204030204" pitchFamily="49" charset="0"/>
              </a:rPr>
              <a:t>();</a:t>
            </a:r>
          </a:p>
          <a:p>
            <a:endParaRPr lang="fr-FR" sz="1100" b="1" dirty="0">
              <a:solidFill>
                <a:prstClr val="black"/>
              </a:solidFill>
              <a:latin typeface="Consolas" panose="020B0609020204030204" pitchFamily="49" charset="0"/>
            </a:endParaRPr>
          </a:p>
          <a:p>
            <a:r>
              <a:rPr lang="fr-FR" sz="1100" dirty="0" err="1">
                <a:solidFill>
                  <a:prstClr val="black"/>
                </a:solidFill>
                <a:latin typeface="Consolas" panose="020B0609020204030204" pitchFamily="49" charset="0"/>
              </a:rPr>
              <a:t>solver.printInformation</a:t>
            </a:r>
            <a:r>
              <a:rPr lang="fr-FR" sz="1100" dirty="0">
                <a:solidFill>
                  <a:prstClr val="black"/>
                </a:solidFill>
                <a:latin typeface="Consolas" panose="020B0609020204030204" pitchFamily="49" charset="0"/>
              </a:rPr>
              <a:t>(); </a:t>
            </a:r>
            <a:r>
              <a:rPr lang="fr-FR" sz="1100" dirty="0">
                <a:solidFill>
                  <a:srgbClr val="008000"/>
                </a:solidFill>
                <a:latin typeface="Consolas" panose="020B0609020204030204" pitchFamily="49" charset="0"/>
              </a:rPr>
              <a:t>//Affichage des informations sur la solution</a:t>
            </a:r>
            <a:endParaRPr lang="fr-FR" sz="1100" dirty="0">
              <a:solidFill>
                <a:prstClr val="black"/>
              </a:solidFill>
              <a:latin typeface="Consolas" panose="020B0609020204030204" pitchFamily="49" charset="0"/>
            </a:endParaRPr>
          </a:p>
          <a:p>
            <a:endParaRPr lang="fr-FR" sz="1100" dirty="0">
              <a:solidFill>
                <a:prstClr val="black"/>
              </a:solidFill>
              <a:latin typeface="Consolas" panose="020B0609020204030204" pitchFamily="49" charset="0"/>
            </a:endParaRPr>
          </a:p>
        </p:txBody>
      </p:sp>
      <p:sp>
        <p:nvSpPr>
          <p:cNvPr id="4" name="Rectangle 3">
            <a:extLst>
              <a:ext uri="{FF2B5EF4-FFF2-40B4-BE49-F238E27FC236}">
                <a16:creationId xmlns:a16="http://schemas.microsoft.com/office/drawing/2014/main" id="{8B3D36AB-E1DA-4B68-A39B-45AA405D6696}"/>
              </a:ext>
            </a:extLst>
          </p:cNvPr>
          <p:cNvSpPr/>
          <p:nvPr/>
        </p:nvSpPr>
        <p:spPr>
          <a:xfrm>
            <a:off x="101724" y="2429078"/>
            <a:ext cx="4572000" cy="3046988"/>
          </a:xfrm>
          <a:prstGeom prst="rect">
            <a:avLst/>
          </a:prstGeom>
        </p:spPr>
        <p:txBody>
          <a:bodyPr>
            <a:spAutoFit/>
          </a:bodyPr>
          <a:lstStyle/>
          <a:p>
            <a:r>
              <a:rPr lang="fr-FR" sz="1200" dirty="0">
                <a:solidFill>
                  <a:srgbClr val="008000"/>
                </a:solidFill>
                <a:latin typeface="Consolas" panose="020B0609020204030204" pitchFamily="49" charset="0"/>
              </a:rPr>
              <a:t>//Déclaration des variables de décision du système</a:t>
            </a:r>
            <a:endParaRPr lang="fr-FR" sz="1200" dirty="0">
              <a:solidFill>
                <a:prstClr val="black"/>
              </a:solidFill>
              <a:latin typeface="Consolas" panose="020B0609020204030204" pitchFamily="49" charset="0"/>
            </a:endParaRPr>
          </a:p>
          <a:p>
            <a:r>
              <a:rPr lang="fr-FR" sz="1200" dirty="0" err="1">
                <a:solidFill>
                  <a:prstClr val="black"/>
                </a:solidFill>
                <a:latin typeface="Consolas" panose="020B0609020204030204" pitchFamily="49" charset="0"/>
              </a:rPr>
              <a:t>IloNumVar</a:t>
            </a:r>
            <a:r>
              <a:rPr lang="fr-FR" sz="1200" dirty="0">
                <a:solidFill>
                  <a:prstClr val="black"/>
                </a:solidFill>
                <a:latin typeface="Consolas" panose="020B0609020204030204" pitchFamily="49" charset="0"/>
              </a:rPr>
              <a:t> Xa(</a:t>
            </a:r>
            <a:r>
              <a:rPr lang="fr-FR" sz="1200" dirty="0" err="1">
                <a:solidFill>
                  <a:prstClr val="black"/>
                </a:solidFill>
                <a:latin typeface="Consolas" panose="020B0609020204030204" pitchFamily="49" charset="0"/>
              </a:rPr>
              <a:t>env</a:t>
            </a:r>
            <a:r>
              <a:rPr lang="fr-FR" sz="1200" dirty="0">
                <a:solidFill>
                  <a:prstClr val="black"/>
                </a:solidFill>
                <a:latin typeface="Consolas" panose="020B0609020204030204" pitchFamily="49" charset="0"/>
              </a:rPr>
              <a:t>);</a:t>
            </a:r>
          </a:p>
          <a:p>
            <a:r>
              <a:rPr lang="fr-FR" sz="1200" dirty="0" err="1">
                <a:solidFill>
                  <a:prstClr val="black"/>
                </a:solidFill>
                <a:latin typeface="Consolas" panose="020B0609020204030204" pitchFamily="49" charset="0"/>
              </a:rPr>
              <a:t>IloNumVar</a:t>
            </a:r>
            <a:r>
              <a:rPr lang="fr-FR" sz="1200" dirty="0">
                <a:solidFill>
                  <a:prstClr val="black"/>
                </a:solidFill>
                <a:latin typeface="Consolas" panose="020B0609020204030204" pitchFamily="49" charset="0"/>
              </a:rPr>
              <a:t> Ya(</a:t>
            </a:r>
            <a:r>
              <a:rPr lang="fr-FR" sz="1200" dirty="0" err="1">
                <a:solidFill>
                  <a:prstClr val="black"/>
                </a:solidFill>
                <a:latin typeface="Consolas" panose="020B0609020204030204" pitchFamily="49" charset="0"/>
              </a:rPr>
              <a:t>env</a:t>
            </a:r>
            <a:r>
              <a:rPr lang="fr-FR" sz="1200" dirty="0">
                <a:solidFill>
                  <a:prstClr val="black"/>
                </a:solidFill>
                <a:latin typeface="Consolas" panose="020B0609020204030204" pitchFamily="49" charset="0"/>
              </a:rPr>
              <a:t>);</a:t>
            </a:r>
          </a:p>
          <a:p>
            <a:r>
              <a:rPr lang="fr-FR" sz="1200" dirty="0" err="1">
                <a:solidFill>
                  <a:prstClr val="black"/>
                </a:solidFill>
                <a:latin typeface="Consolas" panose="020B0609020204030204" pitchFamily="49" charset="0"/>
              </a:rPr>
              <a:t>IloNumVar</a:t>
            </a:r>
            <a:r>
              <a:rPr lang="fr-FR" sz="1200" dirty="0">
                <a:solidFill>
                  <a:prstClr val="black"/>
                </a:solidFill>
                <a:latin typeface="Consolas" panose="020B0609020204030204" pitchFamily="49" charset="0"/>
              </a:rPr>
              <a:t> Za(</a:t>
            </a:r>
            <a:r>
              <a:rPr lang="fr-FR" sz="1200" dirty="0" err="1">
                <a:solidFill>
                  <a:prstClr val="black"/>
                </a:solidFill>
                <a:latin typeface="Consolas" panose="020B0609020204030204" pitchFamily="49" charset="0"/>
              </a:rPr>
              <a:t>env</a:t>
            </a:r>
            <a:r>
              <a:rPr lang="fr-FR" sz="1200" dirty="0">
                <a:solidFill>
                  <a:prstClr val="black"/>
                </a:solidFill>
                <a:latin typeface="Consolas" panose="020B0609020204030204" pitchFamily="49" charset="0"/>
              </a:rPr>
              <a:t>);</a:t>
            </a:r>
          </a:p>
          <a:p>
            <a:endParaRPr lang="fr-FR" sz="1200" dirty="0">
              <a:solidFill>
                <a:prstClr val="black"/>
              </a:solidFill>
              <a:latin typeface="Consolas" panose="020B0609020204030204" pitchFamily="49" charset="0"/>
            </a:endParaRPr>
          </a:p>
          <a:p>
            <a:r>
              <a:rPr lang="fr-FR" sz="1200" dirty="0" err="1">
                <a:solidFill>
                  <a:prstClr val="black"/>
                </a:solidFill>
                <a:latin typeface="Consolas" panose="020B0609020204030204" pitchFamily="49" charset="0"/>
              </a:rPr>
              <a:t>IloIntVar</a:t>
            </a:r>
            <a:r>
              <a:rPr lang="fr-FR" sz="1200" dirty="0">
                <a:solidFill>
                  <a:prstClr val="black"/>
                </a:solidFill>
                <a:latin typeface="Consolas" panose="020B0609020204030204" pitchFamily="49" charset="0"/>
              </a:rPr>
              <a:t> </a:t>
            </a:r>
            <a:r>
              <a:rPr lang="fr-FR" sz="1200" dirty="0" err="1">
                <a:solidFill>
                  <a:prstClr val="black"/>
                </a:solidFill>
                <a:latin typeface="Consolas" panose="020B0609020204030204" pitchFamily="49" charset="0"/>
              </a:rPr>
              <a:t>Xa_int</a:t>
            </a:r>
            <a:r>
              <a:rPr lang="fr-FR" sz="1200" dirty="0">
                <a:solidFill>
                  <a:prstClr val="black"/>
                </a:solidFill>
                <a:latin typeface="Consolas" panose="020B0609020204030204" pitchFamily="49" charset="0"/>
              </a:rPr>
              <a:t>(</a:t>
            </a:r>
            <a:r>
              <a:rPr lang="fr-FR" sz="1200" dirty="0" err="1">
                <a:solidFill>
                  <a:prstClr val="black"/>
                </a:solidFill>
                <a:latin typeface="Consolas" panose="020B0609020204030204" pitchFamily="49" charset="0"/>
              </a:rPr>
              <a:t>env</a:t>
            </a:r>
            <a:r>
              <a:rPr lang="fr-FR" sz="1200" dirty="0">
                <a:solidFill>
                  <a:prstClr val="black"/>
                </a:solidFill>
                <a:latin typeface="Consolas" panose="020B0609020204030204" pitchFamily="49" charset="0"/>
              </a:rPr>
              <a:t>);</a:t>
            </a:r>
          </a:p>
          <a:p>
            <a:r>
              <a:rPr lang="fr-FR" sz="1200" dirty="0" err="1">
                <a:solidFill>
                  <a:prstClr val="black"/>
                </a:solidFill>
                <a:latin typeface="Consolas" panose="020B0609020204030204" pitchFamily="49" charset="0"/>
              </a:rPr>
              <a:t>IloIntVar</a:t>
            </a:r>
            <a:r>
              <a:rPr lang="fr-FR" sz="1200" dirty="0">
                <a:solidFill>
                  <a:prstClr val="black"/>
                </a:solidFill>
                <a:latin typeface="Consolas" panose="020B0609020204030204" pitchFamily="49" charset="0"/>
              </a:rPr>
              <a:t> </a:t>
            </a:r>
            <a:r>
              <a:rPr lang="fr-FR" sz="1200" dirty="0" err="1">
                <a:solidFill>
                  <a:prstClr val="black"/>
                </a:solidFill>
                <a:latin typeface="Consolas" panose="020B0609020204030204" pitchFamily="49" charset="0"/>
              </a:rPr>
              <a:t>Ya_int</a:t>
            </a:r>
            <a:r>
              <a:rPr lang="fr-FR" sz="1200" dirty="0">
                <a:solidFill>
                  <a:prstClr val="black"/>
                </a:solidFill>
                <a:latin typeface="Consolas" panose="020B0609020204030204" pitchFamily="49" charset="0"/>
              </a:rPr>
              <a:t>(</a:t>
            </a:r>
            <a:r>
              <a:rPr lang="fr-FR" sz="1200" dirty="0" err="1">
                <a:solidFill>
                  <a:prstClr val="black"/>
                </a:solidFill>
                <a:latin typeface="Consolas" panose="020B0609020204030204" pitchFamily="49" charset="0"/>
              </a:rPr>
              <a:t>env</a:t>
            </a:r>
            <a:r>
              <a:rPr lang="fr-FR" sz="1200" dirty="0">
                <a:solidFill>
                  <a:prstClr val="black"/>
                </a:solidFill>
                <a:latin typeface="Consolas" panose="020B0609020204030204" pitchFamily="49" charset="0"/>
              </a:rPr>
              <a:t>);</a:t>
            </a:r>
          </a:p>
          <a:p>
            <a:r>
              <a:rPr lang="fr-FR" sz="1200" dirty="0" err="1">
                <a:solidFill>
                  <a:prstClr val="black"/>
                </a:solidFill>
                <a:latin typeface="Consolas" panose="020B0609020204030204" pitchFamily="49" charset="0"/>
              </a:rPr>
              <a:t>IloIntVar</a:t>
            </a:r>
            <a:r>
              <a:rPr lang="fr-FR" sz="1200" dirty="0">
                <a:solidFill>
                  <a:prstClr val="black"/>
                </a:solidFill>
                <a:latin typeface="Consolas" panose="020B0609020204030204" pitchFamily="49" charset="0"/>
              </a:rPr>
              <a:t> </a:t>
            </a:r>
            <a:r>
              <a:rPr lang="fr-FR" sz="1200" dirty="0" err="1">
                <a:solidFill>
                  <a:prstClr val="black"/>
                </a:solidFill>
                <a:latin typeface="Consolas" panose="020B0609020204030204" pitchFamily="49" charset="0"/>
              </a:rPr>
              <a:t>Za_int</a:t>
            </a:r>
            <a:r>
              <a:rPr lang="fr-FR" sz="1200" dirty="0">
                <a:solidFill>
                  <a:prstClr val="black"/>
                </a:solidFill>
                <a:latin typeface="Consolas" panose="020B0609020204030204" pitchFamily="49" charset="0"/>
              </a:rPr>
              <a:t>(</a:t>
            </a:r>
            <a:r>
              <a:rPr lang="fr-FR" sz="1200" dirty="0" err="1">
                <a:solidFill>
                  <a:prstClr val="black"/>
                </a:solidFill>
                <a:latin typeface="Consolas" panose="020B0609020204030204" pitchFamily="49" charset="0"/>
              </a:rPr>
              <a:t>env</a:t>
            </a:r>
            <a:r>
              <a:rPr lang="fr-FR" sz="1200" dirty="0">
                <a:solidFill>
                  <a:prstClr val="black"/>
                </a:solidFill>
                <a:latin typeface="Consolas" panose="020B0609020204030204" pitchFamily="49" charset="0"/>
              </a:rPr>
              <a:t>);</a:t>
            </a:r>
          </a:p>
          <a:p>
            <a:r>
              <a:rPr lang="fr-FR" sz="1200" dirty="0" err="1">
                <a:solidFill>
                  <a:prstClr val="black"/>
                </a:solidFill>
                <a:latin typeface="Consolas" panose="020B0609020204030204" pitchFamily="49" charset="0"/>
              </a:rPr>
              <a:t>IloIntVar</a:t>
            </a:r>
            <a:r>
              <a:rPr lang="fr-FR" sz="1200" dirty="0">
                <a:solidFill>
                  <a:prstClr val="black"/>
                </a:solidFill>
                <a:latin typeface="Consolas" panose="020B0609020204030204" pitchFamily="49" charset="0"/>
              </a:rPr>
              <a:t> type(</a:t>
            </a:r>
            <a:r>
              <a:rPr lang="fr-FR" sz="1200" dirty="0" err="1">
                <a:solidFill>
                  <a:prstClr val="black"/>
                </a:solidFill>
                <a:latin typeface="Consolas" panose="020B0609020204030204" pitchFamily="49" charset="0"/>
              </a:rPr>
              <a:t>env</a:t>
            </a:r>
            <a:r>
              <a:rPr lang="fr-FR" sz="1200" dirty="0">
                <a:solidFill>
                  <a:prstClr val="black"/>
                </a:solidFill>
                <a:latin typeface="Consolas" panose="020B0609020204030204" pitchFamily="49" charset="0"/>
              </a:rPr>
              <a:t>);</a:t>
            </a:r>
          </a:p>
          <a:p>
            <a:endParaRPr lang="fr-FR" sz="1200" dirty="0">
              <a:solidFill>
                <a:prstClr val="black"/>
              </a:solidFill>
              <a:latin typeface="Consolas" panose="020B0609020204030204" pitchFamily="49" charset="0"/>
            </a:endParaRPr>
          </a:p>
          <a:p>
            <a:r>
              <a:rPr lang="fr-FR" sz="1200" dirty="0" err="1">
                <a:solidFill>
                  <a:prstClr val="black"/>
                </a:solidFill>
                <a:latin typeface="Consolas" panose="020B0609020204030204" pitchFamily="49" charset="0"/>
              </a:rPr>
              <a:t>IloInt</a:t>
            </a:r>
            <a:r>
              <a:rPr lang="fr-FR" sz="1200" dirty="0">
                <a:solidFill>
                  <a:prstClr val="black"/>
                </a:solidFill>
                <a:latin typeface="Consolas" panose="020B0609020204030204" pitchFamily="49" charset="0"/>
              </a:rPr>
              <a:t> </a:t>
            </a:r>
            <a:r>
              <a:rPr lang="fr-FR" sz="1200" dirty="0" err="1">
                <a:solidFill>
                  <a:prstClr val="black"/>
                </a:solidFill>
                <a:latin typeface="Consolas" panose="020B0609020204030204" pitchFamily="49" charset="0"/>
              </a:rPr>
              <a:t>Xb</a:t>
            </a:r>
            <a:r>
              <a:rPr lang="fr-FR" sz="1200" dirty="0">
                <a:solidFill>
                  <a:prstClr val="black"/>
                </a:solidFill>
                <a:latin typeface="Consolas" panose="020B0609020204030204" pitchFamily="49" charset="0"/>
              </a:rPr>
              <a:t> = 9;</a:t>
            </a:r>
          </a:p>
          <a:p>
            <a:r>
              <a:rPr lang="fr-FR" sz="1200" dirty="0" err="1">
                <a:solidFill>
                  <a:prstClr val="black"/>
                </a:solidFill>
                <a:latin typeface="Consolas" panose="020B0609020204030204" pitchFamily="49" charset="0"/>
              </a:rPr>
              <a:t>IloInt</a:t>
            </a:r>
            <a:r>
              <a:rPr lang="fr-FR" sz="1200" dirty="0">
                <a:solidFill>
                  <a:prstClr val="black"/>
                </a:solidFill>
                <a:latin typeface="Consolas" panose="020B0609020204030204" pitchFamily="49" charset="0"/>
              </a:rPr>
              <a:t> Yb = 1;</a:t>
            </a:r>
          </a:p>
          <a:p>
            <a:r>
              <a:rPr lang="fr-FR" sz="1200" dirty="0" err="1">
                <a:solidFill>
                  <a:prstClr val="black"/>
                </a:solidFill>
                <a:latin typeface="Consolas" panose="020B0609020204030204" pitchFamily="49" charset="0"/>
              </a:rPr>
              <a:t>IloInt</a:t>
            </a:r>
            <a:r>
              <a:rPr lang="fr-FR" sz="1200" dirty="0">
                <a:solidFill>
                  <a:prstClr val="black"/>
                </a:solidFill>
                <a:latin typeface="Consolas" panose="020B0609020204030204" pitchFamily="49" charset="0"/>
              </a:rPr>
              <a:t> </a:t>
            </a:r>
            <a:r>
              <a:rPr lang="fr-FR" sz="1200" dirty="0" err="1">
                <a:solidFill>
                  <a:prstClr val="black"/>
                </a:solidFill>
                <a:latin typeface="Consolas" panose="020B0609020204030204" pitchFamily="49" charset="0"/>
              </a:rPr>
              <a:t>Zb</a:t>
            </a:r>
            <a:r>
              <a:rPr lang="fr-FR" sz="1200" dirty="0">
                <a:solidFill>
                  <a:prstClr val="black"/>
                </a:solidFill>
                <a:latin typeface="Consolas" panose="020B0609020204030204" pitchFamily="49" charset="0"/>
              </a:rPr>
              <a:t> = 1;</a:t>
            </a:r>
          </a:p>
          <a:p>
            <a:endParaRPr lang="fr-FR" sz="1200" dirty="0">
              <a:solidFill>
                <a:prstClr val="black"/>
              </a:solidFill>
              <a:latin typeface="Consolas" panose="020B0609020204030204" pitchFamily="49" charset="0"/>
            </a:endParaRPr>
          </a:p>
          <a:p>
            <a:r>
              <a:rPr lang="fr-FR" sz="1200" dirty="0" err="1">
                <a:solidFill>
                  <a:prstClr val="black"/>
                </a:solidFill>
                <a:latin typeface="Consolas" panose="020B0609020204030204" pitchFamily="49" charset="0"/>
              </a:rPr>
              <a:t>IloNumVar</a:t>
            </a:r>
            <a:r>
              <a:rPr lang="fr-FR" sz="1200" dirty="0">
                <a:solidFill>
                  <a:prstClr val="black"/>
                </a:solidFill>
                <a:latin typeface="Consolas" panose="020B0609020204030204" pitchFamily="49" charset="0"/>
              </a:rPr>
              <a:t> D(</a:t>
            </a:r>
            <a:r>
              <a:rPr lang="fr-FR" sz="1200" dirty="0" err="1">
                <a:solidFill>
                  <a:prstClr val="black"/>
                </a:solidFill>
                <a:latin typeface="Consolas" panose="020B0609020204030204" pitchFamily="49" charset="0"/>
              </a:rPr>
              <a:t>env</a:t>
            </a:r>
            <a:r>
              <a:rPr lang="fr-FR" sz="1200" dirty="0">
                <a:solidFill>
                  <a:prstClr val="black"/>
                </a:solidFill>
                <a:latin typeface="Consolas" panose="020B0609020204030204" pitchFamily="49" charset="0"/>
              </a:rPr>
              <a:t>);</a:t>
            </a:r>
          </a:p>
          <a:p>
            <a:endParaRPr lang="fr-FR" sz="1200" dirty="0">
              <a:solidFill>
                <a:prstClr val="black"/>
              </a:solidFill>
              <a:latin typeface="Consolas" panose="020B0609020204030204" pitchFamily="49" charset="0"/>
            </a:endParaRPr>
          </a:p>
        </p:txBody>
      </p:sp>
      <p:sp>
        <p:nvSpPr>
          <p:cNvPr id="6" name="Rectangle 5">
            <a:extLst>
              <a:ext uri="{FF2B5EF4-FFF2-40B4-BE49-F238E27FC236}">
                <a16:creationId xmlns:a16="http://schemas.microsoft.com/office/drawing/2014/main" id="{4CCC92CF-C377-4BD4-9C6E-3891AFF2A7A8}"/>
              </a:ext>
            </a:extLst>
          </p:cNvPr>
          <p:cNvSpPr/>
          <p:nvPr/>
        </p:nvSpPr>
        <p:spPr>
          <a:xfrm>
            <a:off x="101724" y="5288249"/>
            <a:ext cx="4326000" cy="1384995"/>
          </a:xfrm>
          <a:prstGeom prst="rect">
            <a:avLst/>
          </a:prstGeom>
        </p:spPr>
        <p:txBody>
          <a:bodyPr wrap="square">
            <a:spAutoFit/>
          </a:bodyPr>
          <a:lstStyle/>
          <a:p>
            <a:r>
              <a:rPr lang="fr-FR" sz="1200" dirty="0">
                <a:solidFill>
                  <a:srgbClr val="008000"/>
                </a:solidFill>
                <a:latin typeface="Consolas" panose="020B0609020204030204" pitchFamily="49" charset="0"/>
              </a:rPr>
              <a:t>//Déclaration des contraintes</a:t>
            </a:r>
          </a:p>
          <a:p>
            <a:endParaRPr lang="fr-FR" sz="1200" dirty="0">
              <a:solidFill>
                <a:srgbClr val="008000"/>
              </a:solidFill>
              <a:latin typeface="Consolas" panose="020B0609020204030204" pitchFamily="49" charset="0"/>
            </a:endParaRPr>
          </a:p>
          <a:p>
            <a:r>
              <a:rPr lang="fr-FR" sz="1200" dirty="0" err="1">
                <a:solidFill>
                  <a:prstClr val="black"/>
                </a:solidFill>
                <a:latin typeface="Consolas" panose="020B0609020204030204" pitchFamily="49" charset="0"/>
              </a:rPr>
              <a:t>mod.add</a:t>
            </a:r>
            <a:r>
              <a:rPr lang="fr-FR" sz="1200" dirty="0">
                <a:solidFill>
                  <a:prstClr val="black"/>
                </a:solidFill>
                <a:latin typeface="Consolas" panose="020B0609020204030204" pitchFamily="49" charset="0"/>
              </a:rPr>
              <a:t>(</a:t>
            </a:r>
            <a:r>
              <a:rPr lang="fr-FR" sz="1200" dirty="0" err="1">
                <a:solidFill>
                  <a:prstClr val="black"/>
                </a:solidFill>
                <a:latin typeface="Consolas" panose="020B0609020204030204" pitchFamily="49" charset="0"/>
              </a:rPr>
              <a:t>Xa_int</a:t>
            </a:r>
            <a:r>
              <a:rPr lang="fr-FR" sz="1200" dirty="0">
                <a:solidFill>
                  <a:prstClr val="black"/>
                </a:solidFill>
                <a:latin typeface="Consolas" panose="020B0609020204030204" pitchFamily="49" charset="0"/>
              </a:rPr>
              <a:t> == Xa *10);</a:t>
            </a:r>
          </a:p>
          <a:p>
            <a:r>
              <a:rPr lang="es-ES" sz="1200" dirty="0" err="1">
                <a:solidFill>
                  <a:prstClr val="black"/>
                </a:solidFill>
                <a:latin typeface="Consolas" panose="020B0609020204030204" pitchFamily="49" charset="0"/>
              </a:rPr>
              <a:t>mod.add</a:t>
            </a:r>
            <a:r>
              <a:rPr lang="es-ES" sz="1200" dirty="0">
                <a:solidFill>
                  <a:prstClr val="black"/>
                </a:solidFill>
                <a:latin typeface="Consolas" panose="020B0609020204030204" pitchFamily="49" charset="0"/>
              </a:rPr>
              <a:t>(</a:t>
            </a:r>
            <a:r>
              <a:rPr lang="es-ES" sz="1200" dirty="0" err="1">
                <a:solidFill>
                  <a:prstClr val="black"/>
                </a:solidFill>
                <a:latin typeface="Consolas" panose="020B0609020204030204" pitchFamily="49" charset="0"/>
              </a:rPr>
              <a:t>Ya_int</a:t>
            </a:r>
            <a:r>
              <a:rPr lang="es-ES" sz="1200" dirty="0">
                <a:solidFill>
                  <a:prstClr val="black"/>
                </a:solidFill>
                <a:latin typeface="Consolas" panose="020B0609020204030204" pitchFamily="49" charset="0"/>
              </a:rPr>
              <a:t> == Ya *10);</a:t>
            </a:r>
          </a:p>
          <a:p>
            <a:r>
              <a:rPr lang="pl-PL" sz="1200" dirty="0">
                <a:solidFill>
                  <a:prstClr val="black"/>
                </a:solidFill>
                <a:latin typeface="Consolas" panose="020B0609020204030204" pitchFamily="49" charset="0"/>
              </a:rPr>
              <a:t>mod.add(Za_int == Za *10);</a:t>
            </a:r>
          </a:p>
          <a:p>
            <a:r>
              <a:rPr lang="fr-FR" sz="1200" dirty="0" err="1">
                <a:solidFill>
                  <a:prstClr val="black"/>
                </a:solidFill>
                <a:latin typeface="Consolas" panose="020B0609020204030204" pitchFamily="49" charset="0"/>
              </a:rPr>
              <a:t>mod.add</a:t>
            </a:r>
            <a:r>
              <a:rPr lang="fr-FR" sz="1200" dirty="0">
                <a:solidFill>
                  <a:prstClr val="black"/>
                </a:solidFill>
                <a:latin typeface="Consolas" panose="020B0609020204030204" pitchFamily="49" charset="0"/>
              </a:rPr>
              <a:t>(D == </a:t>
            </a:r>
            <a:r>
              <a:rPr lang="fr-FR" sz="1200" dirty="0" err="1">
                <a:solidFill>
                  <a:prstClr val="black"/>
                </a:solidFill>
                <a:latin typeface="Consolas" panose="020B0609020204030204" pitchFamily="49" charset="0"/>
              </a:rPr>
              <a:t>IloPower</a:t>
            </a:r>
            <a:r>
              <a:rPr lang="fr-FR" sz="1200" dirty="0">
                <a:solidFill>
                  <a:prstClr val="black"/>
                </a:solidFill>
                <a:latin typeface="Consolas" panose="020B0609020204030204" pitchFamily="49" charset="0"/>
              </a:rPr>
              <a:t>(</a:t>
            </a:r>
            <a:r>
              <a:rPr lang="fr-FR" sz="1200" dirty="0" err="1">
                <a:solidFill>
                  <a:prstClr val="black"/>
                </a:solidFill>
                <a:latin typeface="Consolas" panose="020B0609020204030204" pitchFamily="49" charset="0"/>
              </a:rPr>
              <a:t>IloPower</a:t>
            </a:r>
            <a:r>
              <a:rPr lang="fr-FR" sz="1200" dirty="0">
                <a:solidFill>
                  <a:prstClr val="black"/>
                </a:solidFill>
                <a:latin typeface="Consolas" panose="020B0609020204030204" pitchFamily="49" charset="0"/>
              </a:rPr>
              <a:t>(Xb-Xa,2)+</a:t>
            </a:r>
            <a:r>
              <a:rPr lang="fr-FR" sz="1200" dirty="0" err="1">
                <a:solidFill>
                  <a:prstClr val="black"/>
                </a:solidFill>
                <a:latin typeface="Consolas" panose="020B0609020204030204" pitchFamily="49" charset="0"/>
              </a:rPr>
              <a:t>IloPower</a:t>
            </a:r>
            <a:r>
              <a:rPr lang="fr-FR" sz="1200" dirty="0">
                <a:solidFill>
                  <a:prstClr val="black"/>
                </a:solidFill>
                <a:latin typeface="Consolas" panose="020B0609020204030204" pitchFamily="49" charset="0"/>
              </a:rPr>
              <a:t>(Yb-Ya,2)+ </a:t>
            </a:r>
            <a:r>
              <a:rPr lang="fr-FR" sz="1200" dirty="0" err="1">
                <a:solidFill>
                  <a:prstClr val="black"/>
                </a:solidFill>
                <a:latin typeface="Consolas" panose="020B0609020204030204" pitchFamily="49" charset="0"/>
              </a:rPr>
              <a:t>IloPower</a:t>
            </a:r>
            <a:r>
              <a:rPr lang="fr-FR" sz="1200" dirty="0">
                <a:solidFill>
                  <a:prstClr val="black"/>
                </a:solidFill>
                <a:latin typeface="Consolas" panose="020B0609020204030204" pitchFamily="49" charset="0"/>
              </a:rPr>
              <a:t>(Zb-Za,2),0.5));</a:t>
            </a:r>
          </a:p>
        </p:txBody>
      </p:sp>
      <p:cxnSp>
        <p:nvCxnSpPr>
          <p:cNvPr id="14" name="Connecteur droit 13">
            <a:extLst>
              <a:ext uri="{FF2B5EF4-FFF2-40B4-BE49-F238E27FC236}">
                <a16:creationId xmlns:a16="http://schemas.microsoft.com/office/drawing/2014/main" id="{9CB1031A-0B2B-47F1-B257-806E0CFCEF74}"/>
              </a:ext>
            </a:extLst>
          </p:cNvPr>
          <p:cNvCxnSpPr>
            <a:cxnSpLocks/>
          </p:cNvCxnSpPr>
          <p:nvPr/>
        </p:nvCxnSpPr>
        <p:spPr>
          <a:xfrm flipH="1">
            <a:off x="4427724" y="501545"/>
            <a:ext cx="22522" cy="63564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645164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9D0F83E-FFB3-471D-9284-6C662BC96F72}"/>
              </a:ext>
            </a:extLst>
          </p:cNvPr>
          <p:cNvSpPr>
            <a:spLocks noGrp="1"/>
          </p:cNvSpPr>
          <p:nvPr>
            <p:ph type="sldNum" sz="quarter" idx="12"/>
          </p:nvPr>
        </p:nvSpPr>
        <p:spPr/>
        <p:txBody>
          <a:bodyPr/>
          <a:lstStyle/>
          <a:p>
            <a:fld id="{F1E29388-C2A6-42F4-8376-DF2F821CBB61}" type="slidenum">
              <a:rPr lang="fr-FR" smtClean="0"/>
              <a:t>133</a:t>
            </a:fld>
            <a:endParaRPr lang="fr-FR"/>
          </a:p>
        </p:txBody>
      </p:sp>
      <p:sp>
        <p:nvSpPr>
          <p:cNvPr id="19" name="Rectangle 18">
            <a:extLst>
              <a:ext uri="{FF2B5EF4-FFF2-40B4-BE49-F238E27FC236}">
                <a16:creationId xmlns:a16="http://schemas.microsoft.com/office/drawing/2014/main" id="{ADA0E2F6-646D-4599-B9F8-EC51000586DF}"/>
              </a:ext>
            </a:extLst>
          </p:cNvPr>
          <p:cNvSpPr/>
          <p:nvPr/>
        </p:nvSpPr>
        <p:spPr>
          <a:xfrm>
            <a:off x="101724" y="332656"/>
            <a:ext cx="6270476" cy="400110"/>
          </a:xfrm>
          <a:prstGeom prst="rect">
            <a:avLst/>
          </a:prstGeom>
        </p:spPr>
        <p:txBody>
          <a:bodyPr wrap="square">
            <a:spAutoFit/>
          </a:bodyPr>
          <a:lstStyle/>
          <a:p>
            <a:r>
              <a:rPr lang="fr-FR" sz="2000" b="1" dirty="0">
                <a:solidFill>
                  <a:schemeClr val="tx2">
                    <a:lumMod val="60000"/>
                    <a:lumOff val="40000"/>
                  </a:schemeClr>
                </a:solidFill>
              </a:rPr>
              <a:t>Génération des résultats sous la forme d’un fichier texte </a:t>
            </a:r>
          </a:p>
        </p:txBody>
      </p:sp>
      <p:sp>
        <p:nvSpPr>
          <p:cNvPr id="24" name="Rectangle 23">
            <a:extLst>
              <a:ext uri="{FF2B5EF4-FFF2-40B4-BE49-F238E27FC236}">
                <a16:creationId xmlns:a16="http://schemas.microsoft.com/office/drawing/2014/main" id="{B8426C86-B82C-458A-939E-9A9B84D1A721}"/>
              </a:ext>
            </a:extLst>
          </p:cNvPr>
          <p:cNvSpPr/>
          <p:nvPr/>
        </p:nvSpPr>
        <p:spPr>
          <a:xfrm>
            <a:off x="0" y="0"/>
            <a:ext cx="6033126" cy="461665"/>
          </a:xfrm>
          <a:prstGeom prst="rect">
            <a:avLst/>
          </a:prstGeom>
        </p:spPr>
        <p:txBody>
          <a:bodyPr wrap="none">
            <a:spAutoFit/>
          </a:bodyPr>
          <a:lstStyle/>
          <a:p>
            <a:r>
              <a:rPr lang="fr-FR" sz="2400" b="1" dirty="0"/>
              <a:t>3 – Modélisation et Résolution d’un problème</a:t>
            </a:r>
          </a:p>
        </p:txBody>
      </p:sp>
      <p:sp>
        <p:nvSpPr>
          <p:cNvPr id="7" name="Rectangle 6">
            <a:extLst>
              <a:ext uri="{FF2B5EF4-FFF2-40B4-BE49-F238E27FC236}">
                <a16:creationId xmlns:a16="http://schemas.microsoft.com/office/drawing/2014/main" id="{6DB65C85-D4D7-4CC7-8DE0-C1B4B3F7A467}"/>
              </a:ext>
            </a:extLst>
          </p:cNvPr>
          <p:cNvSpPr/>
          <p:nvPr/>
        </p:nvSpPr>
        <p:spPr>
          <a:xfrm>
            <a:off x="179512" y="1449543"/>
            <a:ext cx="3463035" cy="4305794"/>
          </a:xfrm>
          <a:prstGeom prst="rect">
            <a:avLst/>
          </a:prstGeom>
        </p:spPr>
        <p:txBody>
          <a:bodyPr wrap="square">
            <a:spAutoFit/>
          </a:bodyPr>
          <a:lstStyle/>
          <a:p>
            <a:r>
              <a:rPr lang="fr-FR" sz="1000" dirty="0">
                <a:solidFill>
                  <a:srgbClr val="0000FF"/>
                </a:solidFill>
                <a:latin typeface="Consolas" panose="020B0609020204030204" pitchFamily="49" charset="0"/>
              </a:rPr>
              <a:t>#</a:t>
            </a:r>
            <a:r>
              <a:rPr lang="fr-FR" sz="1000" dirty="0" err="1">
                <a:solidFill>
                  <a:srgbClr val="0000FF"/>
                </a:solidFill>
                <a:latin typeface="Consolas" panose="020B0609020204030204" pitchFamily="49" charset="0"/>
              </a:rPr>
              <a:t>include</a:t>
            </a:r>
            <a:r>
              <a:rPr lang="fr-FR" sz="1000" dirty="0">
                <a:solidFill>
                  <a:prstClr val="black"/>
                </a:solidFill>
                <a:latin typeface="Consolas" panose="020B0609020204030204" pitchFamily="49" charset="0"/>
              </a:rPr>
              <a:t> </a:t>
            </a:r>
            <a:r>
              <a:rPr lang="fr-FR" sz="1000" dirty="0">
                <a:solidFill>
                  <a:srgbClr val="A31515"/>
                </a:solidFill>
                <a:latin typeface="Consolas" panose="020B0609020204030204" pitchFamily="49" charset="0"/>
              </a:rPr>
              <a:t>&lt;</a:t>
            </a:r>
            <a:r>
              <a:rPr lang="fr-FR" sz="1000" dirty="0" err="1">
                <a:solidFill>
                  <a:srgbClr val="A31515"/>
                </a:solidFill>
                <a:latin typeface="Consolas" panose="020B0609020204030204" pitchFamily="49" charset="0"/>
              </a:rPr>
              <a:t>ilsolver</a:t>
            </a:r>
            <a:r>
              <a:rPr lang="fr-FR" sz="1000" dirty="0">
                <a:solidFill>
                  <a:srgbClr val="A31515"/>
                </a:solidFill>
                <a:latin typeface="Consolas" panose="020B0609020204030204" pitchFamily="49" charset="0"/>
              </a:rPr>
              <a:t>/</a:t>
            </a:r>
            <a:r>
              <a:rPr lang="fr-FR" sz="1000" dirty="0" err="1">
                <a:solidFill>
                  <a:srgbClr val="A31515"/>
                </a:solidFill>
                <a:latin typeface="Consolas" panose="020B0609020204030204" pitchFamily="49" charset="0"/>
              </a:rPr>
              <a:t>ilosolverint.h</a:t>
            </a:r>
            <a:r>
              <a:rPr lang="fr-FR" sz="1000" dirty="0">
                <a:solidFill>
                  <a:srgbClr val="A31515"/>
                </a:solidFill>
                <a:latin typeface="Consolas" panose="020B0609020204030204" pitchFamily="49" charset="0"/>
              </a:rPr>
              <a:t>&gt;</a:t>
            </a:r>
            <a:r>
              <a:rPr lang="fr-FR" sz="1000" dirty="0">
                <a:solidFill>
                  <a:prstClr val="black"/>
                </a:solidFill>
                <a:latin typeface="Consolas" panose="020B0609020204030204" pitchFamily="49" charset="0"/>
              </a:rPr>
              <a:t> </a:t>
            </a:r>
            <a:r>
              <a:rPr lang="fr-FR" sz="1000" dirty="0">
                <a:solidFill>
                  <a:srgbClr val="008000"/>
                </a:solidFill>
                <a:latin typeface="Consolas" panose="020B0609020204030204" pitchFamily="49" charset="0"/>
              </a:rPr>
              <a:t>//</a:t>
            </a:r>
            <a:r>
              <a:rPr lang="fr-FR" sz="1000" dirty="0" err="1">
                <a:solidFill>
                  <a:srgbClr val="008000"/>
                </a:solidFill>
                <a:latin typeface="Consolas" panose="020B0609020204030204" pitchFamily="49" charset="0"/>
              </a:rPr>
              <a:t>Libairies</a:t>
            </a:r>
            <a:r>
              <a:rPr lang="fr-FR" sz="1000" dirty="0">
                <a:solidFill>
                  <a:srgbClr val="008000"/>
                </a:solidFill>
                <a:latin typeface="Consolas" panose="020B0609020204030204" pitchFamily="49" charset="0"/>
              </a:rPr>
              <a:t> ILOG</a:t>
            </a:r>
            <a:endParaRPr lang="fr-FR" sz="1000" dirty="0">
              <a:solidFill>
                <a:prstClr val="black"/>
              </a:solidFill>
              <a:latin typeface="Consolas" panose="020B0609020204030204" pitchFamily="49" charset="0"/>
            </a:endParaRPr>
          </a:p>
          <a:p>
            <a:endParaRPr lang="fr-FR" sz="1000" dirty="0">
              <a:solidFill>
                <a:prstClr val="black"/>
              </a:solidFill>
              <a:latin typeface="Consolas" panose="020B0609020204030204" pitchFamily="49" charset="0"/>
            </a:endParaRPr>
          </a:p>
          <a:p>
            <a:r>
              <a:rPr lang="fr-FR" sz="1000" dirty="0">
                <a:solidFill>
                  <a:srgbClr val="0000FF"/>
                </a:solidFill>
                <a:latin typeface="Consolas" panose="020B0609020204030204" pitchFamily="49" charset="0"/>
              </a:rPr>
              <a:t>#</a:t>
            </a:r>
            <a:r>
              <a:rPr lang="fr-FR" sz="1000" dirty="0" err="1">
                <a:solidFill>
                  <a:srgbClr val="0000FF"/>
                </a:solidFill>
                <a:latin typeface="Consolas" panose="020B0609020204030204" pitchFamily="49" charset="0"/>
              </a:rPr>
              <a:t>include</a:t>
            </a:r>
            <a:r>
              <a:rPr lang="fr-FR" sz="1000" dirty="0">
                <a:solidFill>
                  <a:prstClr val="black"/>
                </a:solidFill>
                <a:latin typeface="Consolas" panose="020B0609020204030204" pitchFamily="49" charset="0"/>
              </a:rPr>
              <a:t> </a:t>
            </a:r>
            <a:r>
              <a:rPr lang="fr-FR" sz="1000" dirty="0">
                <a:solidFill>
                  <a:srgbClr val="A31515"/>
                </a:solidFill>
                <a:latin typeface="Consolas" panose="020B0609020204030204" pitchFamily="49" charset="0"/>
              </a:rPr>
              <a:t>&lt;</a:t>
            </a:r>
            <a:r>
              <a:rPr lang="fr-FR" sz="1000" dirty="0" err="1">
                <a:solidFill>
                  <a:srgbClr val="A31515"/>
                </a:solidFill>
                <a:latin typeface="Consolas" panose="020B0609020204030204" pitchFamily="49" charset="0"/>
              </a:rPr>
              <a:t>iostream</a:t>
            </a:r>
            <a:r>
              <a:rPr lang="fr-FR" sz="1000" dirty="0">
                <a:solidFill>
                  <a:srgbClr val="A31515"/>
                </a:solidFill>
                <a:latin typeface="Consolas" panose="020B0609020204030204" pitchFamily="49" charset="0"/>
              </a:rPr>
              <a:t>&gt;</a:t>
            </a:r>
            <a:endParaRPr lang="fr-FR" sz="1000" dirty="0">
              <a:solidFill>
                <a:prstClr val="black"/>
              </a:solidFill>
              <a:latin typeface="Consolas" panose="020B0609020204030204" pitchFamily="49" charset="0"/>
            </a:endParaRPr>
          </a:p>
          <a:p>
            <a:r>
              <a:rPr lang="fr-FR" sz="1000" dirty="0">
                <a:solidFill>
                  <a:srgbClr val="0000FF"/>
                </a:solidFill>
                <a:latin typeface="Consolas" panose="020B0609020204030204" pitchFamily="49" charset="0"/>
              </a:rPr>
              <a:t>#</a:t>
            </a:r>
            <a:r>
              <a:rPr lang="fr-FR" sz="1000" dirty="0" err="1">
                <a:solidFill>
                  <a:srgbClr val="0000FF"/>
                </a:solidFill>
                <a:latin typeface="Consolas" panose="020B0609020204030204" pitchFamily="49" charset="0"/>
              </a:rPr>
              <a:t>include</a:t>
            </a:r>
            <a:r>
              <a:rPr lang="fr-FR" sz="1000" dirty="0">
                <a:solidFill>
                  <a:prstClr val="black"/>
                </a:solidFill>
                <a:latin typeface="Consolas" panose="020B0609020204030204" pitchFamily="49" charset="0"/>
              </a:rPr>
              <a:t> </a:t>
            </a:r>
            <a:r>
              <a:rPr lang="fr-FR" sz="1000" dirty="0">
                <a:solidFill>
                  <a:srgbClr val="A31515"/>
                </a:solidFill>
                <a:latin typeface="Consolas" panose="020B0609020204030204" pitchFamily="49" charset="0"/>
              </a:rPr>
              <a:t>&lt;</a:t>
            </a:r>
            <a:r>
              <a:rPr lang="fr-FR" sz="1000" dirty="0" err="1">
                <a:solidFill>
                  <a:srgbClr val="A31515"/>
                </a:solidFill>
                <a:latin typeface="Consolas" panose="020B0609020204030204" pitchFamily="49" charset="0"/>
              </a:rPr>
              <a:t>fstream</a:t>
            </a:r>
            <a:r>
              <a:rPr lang="fr-FR" sz="1000" dirty="0">
                <a:solidFill>
                  <a:srgbClr val="A31515"/>
                </a:solidFill>
                <a:latin typeface="Consolas" panose="020B0609020204030204" pitchFamily="49" charset="0"/>
              </a:rPr>
              <a:t>&gt;</a:t>
            </a:r>
            <a:endParaRPr lang="fr-FR" sz="1000" dirty="0">
              <a:solidFill>
                <a:prstClr val="black"/>
              </a:solidFill>
              <a:latin typeface="Consolas" panose="020B0609020204030204" pitchFamily="49" charset="0"/>
            </a:endParaRPr>
          </a:p>
          <a:p>
            <a:r>
              <a:rPr lang="fr-FR" sz="1000" dirty="0">
                <a:solidFill>
                  <a:srgbClr val="0000FF"/>
                </a:solidFill>
                <a:latin typeface="Consolas" panose="020B0609020204030204" pitchFamily="49" charset="0"/>
              </a:rPr>
              <a:t>#</a:t>
            </a:r>
            <a:r>
              <a:rPr lang="fr-FR" sz="1000" dirty="0" err="1">
                <a:solidFill>
                  <a:srgbClr val="0000FF"/>
                </a:solidFill>
                <a:latin typeface="Consolas" panose="020B0609020204030204" pitchFamily="49" charset="0"/>
              </a:rPr>
              <a:t>include</a:t>
            </a:r>
            <a:r>
              <a:rPr lang="fr-FR" sz="1000" dirty="0">
                <a:solidFill>
                  <a:prstClr val="black"/>
                </a:solidFill>
                <a:latin typeface="Consolas" panose="020B0609020204030204" pitchFamily="49" charset="0"/>
              </a:rPr>
              <a:t> </a:t>
            </a:r>
            <a:r>
              <a:rPr lang="fr-FR" sz="1000" dirty="0">
                <a:solidFill>
                  <a:srgbClr val="A31515"/>
                </a:solidFill>
                <a:latin typeface="Consolas" panose="020B0609020204030204" pitchFamily="49" charset="0"/>
              </a:rPr>
              <a:t>&lt;</a:t>
            </a:r>
            <a:r>
              <a:rPr lang="fr-FR" sz="1000" dirty="0" err="1">
                <a:solidFill>
                  <a:srgbClr val="A31515"/>
                </a:solidFill>
                <a:latin typeface="Consolas" panose="020B0609020204030204" pitchFamily="49" charset="0"/>
              </a:rPr>
              <a:t>stdlib.h</a:t>
            </a:r>
            <a:r>
              <a:rPr lang="fr-FR" sz="1000" dirty="0">
                <a:solidFill>
                  <a:srgbClr val="A31515"/>
                </a:solidFill>
                <a:latin typeface="Consolas" panose="020B0609020204030204" pitchFamily="49" charset="0"/>
              </a:rPr>
              <a:t>&gt;</a:t>
            </a:r>
            <a:endParaRPr lang="fr-FR" sz="1000" dirty="0">
              <a:solidFill>
                <a:prstClr val="black"/>
              </a:solidFill>
              <a:latin typeface="Consolas" panose="020B0609020204030204" pitchFamily="49" charset="0"/>
            </a:endParaRPr>
          </a:p>
          <a:p>
            <a:endParaRPr lang="fr-FR" sz="1000" dirty="0">
              <a:solidFill>
                <a:prstClr val="black"/>
              </a:solidFill>
              <a:latin typeface="Consolas" panose="020B0609020204030204" pitchFamily="49" charset="0"/>
            </a:endParaRPr>
          </a:p>
          <a:p>
            <a:r>
              <a:rPr lang="fr-FR" sz="1000" dirty="0">
                <a:solidFill>
                  <a:prstClr val="black"/>
                </a:solidFill>
                <a:latin typeface="Consolas" panose="020B0609020204030204" pitchFamily="49" charset="0"/>
              </a:rPr>
              <a:t>ILOSTLBEGIN</a:t>
            </a:r>
          </a:p>
          <a:p>
            <a:endParaRPr lang="fr-FR" sz="1000" dirty="0">
              <a:solidFill>
                <a:prstClr val="black"/>
              </a:solidFill>
              <a:latin typeface="Consolas" panose="020B0609020204030204" pitchFamily="49" charset="0"/>
            </a:endParaRPr>
          </a:p>
          <a:p>
            <a:r>
              <a:rPr lang="fr-FR" sz="1000" dirty="0" err="1">
                <a:solidFill>
                  <a:srgbClr val="0000FF"/>
                </a:solidFill>
                <a:latin typeface="Consolas" panose="020B0609020204030204" pitchFamily="49" charset="0"/>
              </a:rPr>
              <a:t>int</a:t>
            </a:r>
            <a:r>
              <a:rPr lang="fr-FR" sz="1000" dirty="0">
                <a:solidFill>
                  <a:prstClr val="black"/>
                </a:solidFill>
                <a:latin typeface="Consolas" panose="020B0609020204030204" pitchFamily="49" charset="0"/>
              </a:rPr>
              <a:t> main(){</a:t>
            </a:r>
          </a:p>
          <a:p>
            <a:r>
              <a:rPr lang="fr-FR" sz="1000" dirty="0" err="1">
                <a:solidFill>
                  <a:prstClr val="black"/>
                </a:solidFill>
                <a:latin typeface="Consolas" panose="020B0609020204030204" pitchFamily="49" charset="0"/>
              </a:rPr>
              <a:t>IloEnv</a:t>
            </a:r>
            <a:r>
              <a:rPr lang="fr-FR" sz="1000" dirty="0">
                <a:solidFill>
                  <a:prstClr val="black"/>
                </a:solidFill>
                <a:latin typeface="Consolas" panose="020B0609020204030204" pitchFamily="49" charset="0"/>
              </a:rPr>
              <a:t> </a:t>
            </a:r>
            <a:r>
              <a:rPr lang="fr-FR" sz="1000" dirty="0" err="1">
                <a:solidFill>
                  <a:prstClr val="black"/>
                </a:solidFill>
                <a:latin typeface="Consolas" panose="020B0609020204030204" pitchFamily="49" charset="0"/>
              </a:rPr>
              <a:t>env</a:t>
            </a:r>
            <a:r>
              <a:rPr lang="fr-FR" sz="1000" dirty="0">
                <a:solidFill>
                  <a:prstClr val="black"/>
                </a:solidFill>
                <a:latin typeface="Consolas" panose="020B0609020204030204" pitchFamily="49" charset="0"/>
              </a:rPr>
              <a:t>;                       </a:t>
            </a:r>
            <a:r>
              <a:rPr lang="fr-FR" sz="1000" dirty="0">
                <a:solidFill>
                  <a:srgbClr val="008000"/>
                </a:solidFill>
                <a:latin typeface="Consolas" panose="020B0609020204030204" pitchFamily="49" charset="0"/>
              </a:rPr>
              <a:t>//Construction de l'environnement </a:t>
            </a:r>
            <a:endParaRPr lang="fr-FR" sz="1000" dirty="0">
              <a:solidFill>
                <a:prstClr val="black"/>
              </a:solidFill>
              <a:latin typeface="Consolas" panose="020B0609020204030204" pitchFamily="49" charset="0"/>
            </a:endParaRPr>
          </a:p>
          <a:p>
            <a:r>
              <a:rPr lang="fr-FR" sz="1000" dirty="0" err="1">
                <a:solidFill>
                  <a:srgbClr val="0000FF"/>
                </a:solidFill>
                <a:latin typeface="Consolas" panose="020B0609020204030204" pitchFamily="49" charset="0"/>
              </a:rPr>
              <a:t>try</a:t>
            </a:r>
            <a:r>
              <a:rPr lang="fr-FR" sz="1000" dirty="0">
                <a:solidFill>
                  <a:prstClr val="black"/>
                </a:solidFill>
                <a:latin typeface="Consolas" panose="020B0609020204030204" pitchFamily="49" charset="0"/>
              </a:rPr>
              <a:t> {</a:t>
            </a:r>
          </a:p>
          <a:p>
            <a:r>
              <a:rPr lang="fr-FR" sz="1000" dirty="0">
                <a:solidFill>
                  <a:prstClr val="black"/>
                </a:solidFill>
                <a:latin typeface="Consolas" panose="020B0609020204030204" pitchFamily="49" charset="0"/>
              </a:rPr>
              <a:t> </a:t>
            </a:r>
            <a:r>
              <a:rPr lang="fr-FR" sz="1000" dirty="0" err="1">
                <a:solidFill>
                  <a:prstClr val="black"/>
                </a:solidFill>
                <a:latin typeface="Consolas" panose="020B0609020204030204" pitchFamily="49" charset="0"/>
              </a:rPr>
              <a:t>IloModel</a:t>
            </a:r>
            <a:r>
              <a:rPr lang="fr-FR" sz="1000" dirty="0">
                <a:solidFill>
                  <a:prstClr val="black"/>
                </a:solidFill>
                <a:latin typeface="Consolas" panose="020B0609020204030204" pitchFamily="49" charset="0"/>
              </a:rPr>
              <a:t> </a:t>
            </a:r>
            <a:r>
              <a:rPr lang="fr-FR" sz="1000" dirty="0" err="1">
                <a:solidFill>
                  <a:prstClr val="black"/>
                </a:solidFill>
                <a:latin typeface="Consolas" panose="020B0609020204030204" pitchFamily="49" charset="0"/>
              </a:rPr>
              <a:t>mod</a:t>
            </a:r>
            <a:r>
              <a:rPr lang="fr-FR" sz="1000" dirty="0">
                <a:solidFill>
                  <a:prstClr val="black"/>
                </a:solidFill>
                <a:latin typeface="Consolas" panose="020B0609020204030204" pitchFamily="49" charset="0"/>
              </a:rPr>
              <a:t>(</a:t>
            </a:r>
            <a:r>
              <a:rPr lang="fr-FR" sz="1000" dirty="0" err="1">
                <a:solidFill>
                  <a:prstClr val="black"/>
                </a:solidFill>
                <a:latin typeface="Consolas" panose="020B0609020204030204" pitchFamily="49" charset="0"/>
              </a:rPr>
              <a:t>env</a:t>
            </a:r>
            <a:r>
              <a:rPr lang="fr-FR" sz="1000" dirty="0">
                <a:solidFill>
                  <a:prstClr val="black"/>
                </a:solidFill>
                <a:latin typeface="Consolas" panose="020B0609020204030204" pitchFamily="49" charset="0"/>
              </a:rPr>
              <a:t>);               </a:t>
            </a:r>
            <a:r>
              <a:rPr lang="fr-FR" sz="1000" dirty="0">
                <a:solidFill>
                  <a:srgbClr val="008000"/>
                </a:solidFill>
                <a:latin typeface="Consolas" panose="020B0609020204030204" pitchFamily="49" charset="0"/>
              </a:rPr>
              <a:t>//Création d'un modèle </a:t>
            </a:r>
            <a:endParaRPr lang="fr-FR" sz="1000" dirty="0">
              <a:solidFill>
                <a:prstClr val="black"/>
              </a:solidFill>
              <a:latin typeface="Consolas" panose="020B0609020204030204" pitchFamily="49" charset="0"/>
            </a:endParaRPr>
          </a:p>
          <a:p>
            <a:endParaRPr lang="fr-FR" sz="1000" dirty="0">
              <a:solidFill>
                <a:prstClr val="black"/>
              </a:solidFill>
              <a:latin typeface="Consolas" panose="020B0609020204030204" pitchFamily="49" charset="0"/>
            </a:endParaRPr>
          </a:p>
          <a:p>
            <a:r>
              <a:rPr lang="fr-FR" sz="1000" dirty="0">
                <a:solidFill>
                  <a:srgbClr val="008000"/>
                </a:solidFill>
                <a:latin typeface="Consolas" panose="020B0609020204030204" pitchFamily="49" charset="0"/>
              </a:rPr>
              <a:t>// Définition des variables</a:t>
            </a:r>
            <a:endParaRPr lang="fr-FR" sz="1000" dirty="0">
              <a:solidFill>
                <a:prstClr val="black"/>
              </a:solidFill>
              <a:latin typeface="Consolas" panose="020B0609020204030204" pitchFamily="49" charset="0"/>
            </a:endParaRPr>
          </a:p>
          <a:p>
            <a:r>
              <a:rPr lang="fr-FR" sz="1000" dirty="0" err="1">
                <a:solidFill>
                  <a:prstClr val="black"/>
                </a:solidFill>
                <a:latin typeface="Consolas" panose="020B0609020204030204" pitchFamily="49" charset="0"/>
              </a:rPr>
              <a:t>IloIntVar</a:t>
            </a:r>
            <a:r>
              <a:rPr lang="fr-FR" sz="1000" dirty="0">
                <a:solidFill>
                  <a:prstClr val="black"/>
                </a:solidFill>
                <a:latin typeface="Consolas" panose="020B0609020204030204" pitchFamily="49" charset="0"/>
              </a:rPr>
              <a:t> x(</a:t>
            </a:r>
            <a:r>
              <a:rPr lang="fr-FR" sz="1000" dirty="0" err="1">
                <a:solidFill>
                  <a:prstClr val="black"/>
                </a:solidFill>
                <a:latin typeface="Consolas" panose="020B0609020204030204" pitchFamily="49" charset="0"/>
              </a:rPr>
              <a:t>env</a:t>
            </a:r>
            <a:r>
              <a:rPr lang="fr-FR" sz="1000" dirty="0">
                <a:solidFill>
                  <a:prstClr val="black"/>
                </a:solidFill>
                <a:latin typeface="Consolas" panose="020B0609020204030204" pitchFamily="49" charset="0"/>
              </a:rPr>
              <a:t>, 5, 12);</a:t>
            </a:r>
          </a:p>
          <a:p>
            <a:r>
              <a:rPr lang="es-ES" sz="1000" dirty="0" err="1">
                <a:solidFill>
                  <a:prstClr val="black"/>
                </a:solidFill>
                <a:latin typeface="Consolas" panose="020B0609020204030204" pitchFamily="49" charset="0"/>
              </a:rPr>
              <a:t>IloIntVar</a:t>
            </a:r>
            <a:r>
              <a:rPr lang="es-ES" sz="1000" dirty="0">
                <a:solidFill>
                  <a:prstClr val="black"/>
                </a:solidFill>
                <a:latin typeface="Consolas" panose="020B0609020204030204" pitchFamily="49" charset="0"/>
              </a:rPr>
              <a:t> y(</a:t>
            </a:r>
            <a:r>
              <a:rPr lang="es-ES" sz="1000" dirty="0" err="1">
                <a:solidFill>
                  <a:prstClr val="black"/>
                </a:solidFill>
                <a:latin typeface="Consolas" panose="020B0609020204030204" pitchFamily="49" charset="0"/>
              </a:rPr>
              <a:t>env</a:t>
            </a:r>
            <a:r>
              <a:rPr lang="es-ES" sz="1000" dirty="0">
                <a:solidFill>
                  <a:prstClr val="black"/>
                </a:solidFill>
                <a:latin typeface="Consolas" panose="020B0609020204030204" pitchFamily="49" charset="0"/>
              </a:rPr>
              <a:t>, 2, 17);</a:t>
            </a:r>
          </a:p>
          <a:p>
            <a:endParaRPr lang="fr-FR" sz="1000" dirty="0">
              <a:solidFill>
                <a:prstClr val="black"/>
              </a:solidFill>
              <a:latin typeface="Consolas" panose="020B0609020204030204" pitchFamily="49" charset="0"/>
            </a:endParaRPr>
          </a:p>
          <a:p>
            <a:r>
              <a:rPr lang="fr-FR" sz="1000" dirty="0">
                <a:solidFill>
                  <a:srgbClr val="008000"/>
                </a:solidFill>
                <a:latin typeface="Consolas" panose="020B0609020204030204" pitchFamily="49" charset="0"/>
              </a:rPr>
              <a:t>// Expression des contraintes</a:t>
            </a:r>
            <a:endParaRPr lang="fr-FR" sz="1000" dirty="0">
              <a:solidFill>
                <a:prstClr val="black"/>
              </a:solidFill>
              <a:latin typeface="Consolas" panose="020B0609020204030204" pitchFamily="49" charset="0"/>
            </a:endParaRPr>
          </a:p>
          <a:p>
            <a:r>
              <a:rPr lang="es-ES" sz="1000" dirty="0" err="1">
                <a:solidFill>
                  <a:prstClr val="black"/>
                </a:solidFill>
                <a:latin typeface="Consolas" panose="020B0609020204030204" pitchFamily="49" charset="0"/>
              </a:rPr>
              <a:t>mod.add</a:t>
            </a:r>
            <a:r>
              <a:rPr lang="es-ES" sz="1000" dirty="0">
                <a:solidFill>
                  <a:prstClr val="black"/>
                </a:solidFill>
                <a:latin typeface="Consolas" panose="020B0609020204030204" pitchFamily="49" charset="0"/>
              </a:rPr>
              <a:t>(x + y == 17);</a:t>
            </a:r>
          </a:p>
          <a:p>
            <a:r>
              <a:rPr lang="es-ES" sz="1000" dirty="0" err="1">
                <a:solidFill>
                  <a:prstClr val="black"/>
                </a:solidFill>
                <a:latin typeface="Consolas" panose="020B0609020204030204" pitchFamily="49" charset="0"/>
              </a:rPr>
              <a:t>mod.add</a:t>
            </a:r>
            <a:r>
              <a:rPr lang="es-ES" sz="1000" dirty="0">
                <a:solidFill>
                  <a:prstClr val="black"/>
                </a:solidFill>
                <a:latin typeface="Consolas" panose="020B0609020204030204" pitchFamily="49" charset="0"/>
              </a:rPr>
              <a:t>(x - y == 5);</a:t>
            </a:r>
          </a:p>
          <a:p>
            <a:endParaRPr lang="fr-FR" sz="1000" dirty="0">
              <a:solidFill>
                <a:prstClr val="black"/>
              </a:solidFill>
              <a:latin typeface="Consolas" panose="020B0609020204030204" pitchFamily="49" charset="0"/>
            </a:endParaRPr>
          </a:p>
          <a:p>
            <a:r>
              <a:rPr lang="fr-FR" sz="1000" dirty="0" err="1">
                <a:solidFill>
                  <a:prstClr val="black"/>
                </a:solidFill>
                <a:latin typeface="Consolas" panose="020B0609020204030204" pitchFamily="49" charset="0"/>
              </a:rPr>
              <a:t>IloSolver</a:t>
            </a:r>
            <a:r>
              <a:rPr lang="fr-FR" sz="1000" dirty="0">
                <a:solidFill>
                  <a:prstClr val="black"/>
                </a:solidFill>
                <a:latin typeface="Consolas" panose="020B0609020204030204" pitchFamily="49" charset="0"/>
              </a:rPr>
              <a:t> solver(</a:t>
            </a:r>
            <a:r>
              <a:rPr lang="fr-FR" sz="1000" dirty="0" err="1">
                <a:solidFill>
                  <a:prstClr val="black"/>
                </a:solidFill>
                <a:latin typeface="Consolas" panose="020B0609020204030204" pitchFamily="49" charset="0"/>
              </a:rPr>
              <a:t>mod</a:t>
            </a:r>
            <a:r>
              <a:rPr lang="fr-FR" sz="1000" dirty="0">
                <a:solidFill>
                  <a:prstClr val="black"/>
                </a:solidFill>
                <a:latin typeface="Consolas" panose="020B0609020204030204" pitchFamily="49" charset="0"/>
              </a:rPr>
              <a:t>);</a:t>
            </a:r>
          </a:p>
          <a:p>
            <a:endParaRPr lang="fr-FR" sz="1000" dirty="0">
              <a:solidFill>
                <a:prstClr val="black"/>
              </a:solidFill>
              <a:latin typeface="Consolas" panose="020B0609020204030204" pitchFamily="49" charset="0"/>
            </a:endParaRPr>
          </a:p>
          <a:p>
            <a:pPr>
              <a:lnSpc>
                <a:spcPct val="115000"/>
              </a:lnSpc>
              <a:spcAft>
                <a:spcPts val="0"/>
              </a:spcAft>
            </a:pP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BA6E9C5D-4385-4B4E-B7D9-CD6EC896651B}"/>
              </a:ext>
            </a:extLst>
          </p:cNvPr>
          <p:cNvSpPr/>
          <p:nvPr/>
        </p:nvSpPr>
        <p:spPr>
          <a:xfrm>
            <a:off x="4086200" y="1412776"/>
            <a:ext cx="4572000" cy="3839513"/>
          </a:xfrm>
          <a:prstGeom prst="rect">
            <a:avLst/>
          </a:prstGeom>
        </p:spPr>
        <p:txBody>
          <a:bodyPr>
            <a:spAutoFit/>
          </a:bodyPr>
          <a:lstStyle/>
          <a:p>
            <a:pPr lvl="0"/>
            <a:r>
              <a:rPr lang="fr-FR" sz="1050" b="1" dirty="0" err="1">
                <a:solidFill>
                  <a:prstClr val="black"/>
                </a:solidFill>
                <a:latin typeface="Consolas" panose="020B0609020204030204" pitchFamily="49" charset="0"/>
              </a:rPr>
              <a:t>ofstream</a:t>
            </a:r>
            <a:r>
              <a:rPr lang="fr-FR" sz="1050" b="1" dirty="0">
                <a:solidFill>
                  <a:prstClr val="black"/>
                </a:solidFill>
                <a:latin typeface="Consolas" panose="020B0609020204030204" pitchFamily="49" charset="0"/>
              </a:rPr>
              <a:t> fout(</a:t>
            </a:r>
            <a:r>
              <a:rPr lang="fr-FR" sz="1050" b="1" dirty="0">
                <a:solidFill>
                  <a:srgbClr val="A31515"/>
                </a:solidFill>
                <a:latin typeface="Consolas" panose="020B0609020204030204" pitchFamily="49" charset="0"/>
              </a:rPr>
              <a:t>"resultat.txt"</a:t>
            </a:r>
            <a:r>
              <a:rPr lang="fr-FR" sz="1050" b="1" dirty="0">
                <a:solidFill>
                  <a:prstClr val="black"/>
                </a:solidFill>
                <a:latin typeface="Consolas" panose="020B0609020204030204" pitchFamily="49" charset="0"/>
              </a:rPr>
              <a:t>, </a:t>
            </a:r>
            <a:r>
              <a:rPr lang="fr-FR" sz="1050" b="1" dirty="0" err="1">
                <a:solidFill>
                  <a:prstClr val="black"/>
                </a:solidFill>
                <a:latin typeface="Consolas" panose="020B0609020204030204" pitchFamily="49" charset="0"/>
              </a:rPr>
              <a:t>ios</a:t>
            </a:r>
            <a:r>
              <a:rPr lang="fr-FR" sz="1050" b="1" dirty="0">
                <a:solidFill>
                  <a:prstClr val="black"/>
                </a:solidFill>
                <a:latin typeface="Consolas" panose="020B0609020204030204" pitchFamily="49" charset="0"/>
              </a:rPr>
              <a:t>::out | </a:t>
            </a:r>
            <a:r>
              <a:rPr lang="fr-FR" sz="1050" b="1" dirty="0" err="1">
                <a:solidFill>
                  <a:prstClr val="black"/>
                </a:solidFill>
                <a:latin typeface="Consolas" panose="020B0609020204030204" pitchFamily="49" charset="0"/>
              </a:rPr>
              <a:t>ios</a:t>
            </a:r>
            <a:r>
              <a:rPr lang="fr-FR" sz="1050" b="1" dirty="0">
                <a:solidFill>
                  <a:prstClr val="black"/>
                </a:solidFill>
                <a:latin typeface="Consolas" panose="020B0609020204030204" pitchFamily="49" charset="0"/>
              </a:rPr>
              <a:t>::app);</a:t>
            </a:r>
            <a:r>
              <a:rPr lang="fr-FR" sz="1050" b="1" dirty="0">
                <a:solidFill>
                  <a:srgbClr val="008000"/>
                </a:solidFill>
                <a:latin typeface="Consolas" panose="020B0609020204030204" pitchFamily="49" charset="0"/>
              </a:rPr>
              <a:t>//création d'un fichier d'enregistrement</a:t>
            </a:r>
            <a:endParaRPr lang="fr-FR" sz="1050" b="1" dirty="0">
              <a:solidFill>
                <a:prstClr val="black"/>
              </a:solidFill>
              <a:latin typeface="Consolas" panose="020B0609020204030204" pitchFamily="49" charset="0"/>
            </a:endParaRPr>
          </a:p>
          <a:p>
            <a:pPr lvl="0"/>
            <a:endParaRPr lang="fr-FR" sz="1050" b="1" dirty="0">
              <a:solidFill>
                <a:prstClr val="black"/>
              </a:solidFill>
              <a:latin typeface="Consolas" panose="020B0609020204030204" pitchFamily="49" charset="0"/>
            </a:endParaRPr>
          </a:p>
          <a:p>
            <a:pPr lvl="0"/>
            <a:r>
              <a:rPr lang="fr-FR" sz="1050" b="1" dirty="0">
                <a:solidFill>
                  <a:srgbClr val="0000FF"/>
                </a:solidFill>
                <a:latin typeface="Consolas" panose="020B0609020204030204" pitchFamily="49" charset="0"/>
              </a:rPr>
              <a:t>if</a:t>
            </a:r>
            <a:r>
              <a:rPr lang="fr-FR" sz="1050" b="1" dirty="0">
                <a:solidFill>
                  <a:prstClr val="black"/>
                </a:solidFill>
                <a:latin typeface="Consolas" panose="020B0609020204030204" pitchFamily="49" charset="0"/>
              </a:rPr>
              <a:t>(fout)</a:t>
            </a:r>
            <a:r>
              <a:rPr lang="fr-FR" sz="1050" b="1" dirty="0">
                <a:solidFill>
                  <a:srgbClr val="008000"/>
                </a:solidFill>
                <a:latin typeface="Consolas" panose="020B0609020204030204" pitchFamily="49" charset="0"/>
              </a:rPr>
              <a:t>//</a:t>
            </a:r>
            <a:r>
              <a:rPr lang="fr-FR" sz="1050" b="1" dirty="0" err="1">
                <a:solidFill>
                  <a:srgbClr val="008000"/>
                </a:solidFill>
                <a:latin typeface="Consolas" panose="020B0609020204030204" pitchFamily="49" charset="0"/>
              </a:rPr>
              <a:t>ecriture</a:t>
            </a:r>
            <a:r>
              <a:rPr lang="fr-FR" sz="1050" b="1" dirty="0">
                <a:solidFill>
                  <a:srgbClr val="008000"/>
                </a:solidFill>
                <a:latin typeface="Consolas" panose="020B0609020204030204" pitchFamily="49" charset="0"/>
              </a:rPr>
              <a:t> dans le fichier</a:t>
            </a:r>
            <a:endParaRPr lang="fr-FR" sz="1050" b="1" dirty="0">
              <a:solidFill>
                <a:prstClr val="black"/>
              </a:solidFill>
              <a:latin typeface="Consolas" panose="020B0609020204030204" pitchFamily="49" charset="0"/>
            </a:endParaRPr>
          </a:p>
          <a:p>
            <a:pPr lvl="0"/>
            <a:r>
              <a:rPr lang="fr-FR" sz="1050" b="1" dirty="0">
                <a:solidFill>
                  <a:prstClr val="black"/>
                </a:solidFill>
                <a:latin typeface="Consolas" panose="020B0609020204030204" pitchFamily="49" charset="0"/>
              </a:rPr>
              <a:t> {</a:t>
            </a:r>
          </a:p>
          <a:p>
            <a:pPr lvl="0"/>
            <a:r>
              <a:rPr lang="fr-FR" sz="1000" dirty="0">
                <a:solidFill>
                  <a:prstClr val="black"/>
                </a:solidFill>
                <a:latin typeface="Consolas" panose="020B0609020204030204" pitchFamily="49" charset="0"/>
              </a:rPr>
              <a:t>fout &lt;&lt; </a:t>
            </a:r>
            <a:r>
              <a:rPr lang="fr-FR" sz="1000" dirty="0">
                <a:solidFill>
                  <a:srgbClr val="A31515"/>
                </a:solidFill>
                <a:latin typeface="Consolas" panose="020B0609020204030204" pitchFamily="49" charset="0"/>
              </a:rPr>
              <a:t>"Propagation 1... "</a:t>
            </a:r>
            <a:r>
              <a:rPr lang="fr-FR" sz="1000" dirty="0">
                <a:solidFill>
                  <a:prstClr val="black"/>
                </a:solidFill>
                <a:latin typeface="Consolas" panose="020B0609020204030204" pitchFamily="49" charset="0"/>
              </a:rPr>
              <a:t>&lt;&lt; </a:t>
            </a:r>
            <a:r>
              <a:rPr lang="fr-FR" sz="1000" dirty="0" err="1">
                <a:solidFill>
                  <a:prstClr val="black"/>
                </a:solidFill>
                <a:latin typeface="Consolas" panose="020B0609020204030204" pitchFamily="49" charset="0"/>
              </a:rPr>
              <a:t>solver.propagate</a:t>
            </a:r>
            <a:r>
              <a:rPr lang="fr-FR" sz="1000" dirty="0">
                <a:solidFill>
                  <a:prstClr val="black"/>
                </a:solidFill>
                <a:latin typeface="Consolas" panose="020B0609020204030204" pitchFamily="49" charset="0"/>
              </a:rPr>
              <a:t>() &lt;&lt; </a:t>
            </a:r>
            <a:r>
              <a:rPr lang="fr-FR" sz="1000" dirty="0" err="1">
                <a:solidFill>
                  <a:prstClr val="black"/>
                </a:solidFill>
                <a:latin typeface="Consolas" panose="020B0609020204030204" pitchFamily="49" charset="0"/>
              </a:rPr>
              <a:t>endl</a:t>
            </a:r>
            <a:r>
              <a:rPr lang="fr-FR" sz="1000" dirty="0">
                <a:solidFill>
                  <a:prstClr val="black"/>
                </a:solidFill>
                <a:latin typeface="Consolas" panose="020B0609020204030204" pitchFamily="49" charset="0"/>
              </a:rPr>
              <a:t>;</a:t>
            </a:r>
          </a:p>
          <a:p>
            <a:pPr lvl="0"/>
            <a:endParaRPr lang="fr-FR" sz="1000" dirty="0">
              <a:solidFill>
                <a:prstClr val="black"/>
              </a:solidFill>
              <a:latin typeface="Consolas" panose="020B0609020204030204" pitchFamily="49" charset="0"/>
            </a:endParaRPr>
          </a:p>
          <a:p>
            <a:pPr lvl="0"/>
            <a:r>
              <a:rPr lang="fr-FR" sz="1000" dirty="0">
                <a:solidFill>
                  <a:srgbClr val="0000FF"/>
                </a:solidFill>
                <a:latin typeface="Consolas" panose="020B0609020204030204" pitchFamily="49" charset="0"/>
              </a:rPr>
              <a:t>if</a:t>
            </a:r>
            <a:r>
              <a:rPr lang="fr-FR" sz="1000" dirty="0">
                <a:solidFill>
                  <a:prstClr val="black"/>
                </a:solidFill>
                <a:latin typeface="Consolas" panose="020B0609020204030204" pitchFamily="49" charset="0"/>
              </a:rPr>
              <a:t>(</a:t>
            </a:r>
            <a:r>
              <a:rPr lang="fr-FR" sz="1000" dirty="0" err="1">
                <a:solidFill>
                  <a:prstClr val="black"/>
                </a:solidFill>
                <a:latin typeface="Consolas" panose="020B0609020204030204" pitchFamily="49" charset="0"/>
              </a:rPr>
              <a:t>solver.solve</a:t>
            </a:r>
            <a:r>
              <a:rPr lang="fr-FR" sz="1000" dirty="0">
                <a:solidFill>
                  <a:prstClr val="black"/>
                </a:solidFill>
                <a:latin typeface="Consolas" panose="020B0609020204030204" pitchFamily="49" charset="0"/>
              </a:rPr>
              <a:t>())</a:t>
            </a:r>
          </a:p>
          <a:p>
            <a:pPr lvl="0"/>
            <a:r>
              <a:rPr lang="fr-FR" sz="1000" dirty="0">
                <a:solidFill>
                  <a:prstClr val="black"/>
                </a:solidFill>
                <a:latin typeface="Consolas" panose="020B0609020204030204" pitchFamily="49" charset="0"/>
              </a:rPr>
              <a:t>{</a:t>
            </a:r>
          </a:p>
          <a:p>
            <a:pPr lvl="0"/>
            <a:r>
              <a:rPr lang="fr-FR" sz="1000" dirty="0">
                <a:solidFill>
                  <a:prstClr val="black"/>
                </a:solidFill>
                <a:latin typeface="Consolas" panose="020B0609020204030204" pitchFamily="49" charset="0"/>
              </a:rPr>
              <a:t>fout&lt;&lt;</a:t>
            </a:r>
            <a:r>
              <a:rPr lang="fr-FR" sz="1000" dirty="0">
                <a:solidFill>
                  <a:srgbClr val="A31515"/>
                </a:solidFill>
                <a:latin typeface="Consolas" panose="020B0609020204030204" pitchFamily="49" charset="0"/>
              </a:rPr>
              <a:t>" x =  "</a:t>
            </a:r>
            <a:r>
              <a:rPr lang="fr-FR" sz="1000" dirty="0">
                <a:solidFill>
                  <a:prstClr val="black"/>
                </a:solidFill>
                <a:latin typeface="Consolas" panose="020B0609020204030204" pitchFamily="49" charset="0"/>
              </a:rPr>
              <a:t>&lt;&lt; </a:t>
            </a:r>
            <a:r>
              <a:rPr lang="fr-FR" sz="1000" dirty="0" err="1">
                <a:solidFill>
                  <a:prstClr val="black"/>
                </a:solidFill>
                <a:latin typeface="Consolas" panose="020B0609020204030204" pitchFamily="49" charset="0"/>
              </a:rPr>
              <a:t>solver.getValue</a:t>
            </a:r>
            <a:r>
              <a:rPr lang="fr-FR" sz="1000" dirty="0">
                <a:solidFill>
                  <a:prstClr val="black"/>
                </a:solidFill>
                <a:latin typeface="Consolas" panose="020B0609020204030204" pitchFamily="49" charset="0"/>
              </a:rPr>
              <a:t>(x)&lt;&lt;</a:t>
            </a:r>
            <a:r>
              <a:rPr lang="fr-FR" sz="1000" dirty="0" err="1">
                <a:solidFill>
                  <a:prstClr val="black"/>
                </a:solidFill>
                <a:latin typeface="Consolas" panose="020B0609020204030204" pitchFamily="49" charset="0"/>
              </a:rPr>
              <a:t>endl</a:t>
            </a:r>
            <a:r>
              <a:rPr lang="fr-FR" sz="1000" dirty="0">
                <a:solidFill>
                  <a:prstClr val="black"/>
                </a:solidFill>
                <a:latin typeface="Consolas" panose="020B0609020204030204" pitchFamily="49" charset="0"/>
              </a:rPr>
              <a:t>;</a:t>
            </a:r>
          </a:p>
          <a:p>
            <a:pPr lvl="0"/>
            <a:r>
              <a:rPr lang="es-ES" sz="1000" dirty="0" err="1">
                <a:solidFill>
                  <a:prstClr val="black"/>
                </a:solidFill>
                <a:latin typeface="Consolas" panose="020B0609020204030204" pitchFamily="49" charset="0"/>
              </a:rPr>
              <a:t>fout</a:t>
            </a:r>
            <a:r>
              <a:rPr lang="es-ES" sz="1000" dirty="0">
                <a:solidFill>
                  <a:prstClr val="black"/>
                </a:solidFill>
                <a:latin typeface="Consolas" panose="020B0609020204030204" pitchFamily="49" charset="0"/>
              </a:rPr>
              <a:t>&lt;&lt;</a:t>
            </a:r>
            <a:r>
              <a:rPr lang="es-ES" sz="1000" dirty="0">
                <a:solidFill>
                  <a:srgbClr val="A31515"/>
                </a:solidFill>
                <a:latin typeface="Consolas" panose="020B0609020204030204" pitchFamily="49" charset="0"/>
              </a:rPr>
              <a:t>" y =  "</a:t>
            </a:r>
            <a:r>
              <a:rPr lang="es-ES" sz="1000" dirty="0">
                <a:solidFill>
                  <a:prstClr val="black"/>
                </a:solidFill>
                <a:latin typeface="Consolas" panose="020B0609020204030204" pitchFamily="49" charset="0"/>
              </a:rPr>
              <a:t>&lt;&lt; </a:t>
            </a:r>
            <a:r>
              <a:rPr lang="es-ES" sz="1000" dirty="0" err="1">
                <a:solidFill>
                  <a:prstClr val="black"/>
                </a:solidFill>
                <a:latin typeface="Consolas" panose="020B0609020204030204" pitchFamily="49" charset="0"/>
              </a:rPr>
              <a:t>solver.getValue</a:t>
            </a:r>
            <a:r>
              <a:rPr lang="es-ES" sz="1000" dirty="0">
                <a:solidFill>
                  <a:prstClr val="black"/>
                </a:solidFill>
                <a:latin typeface="Consolas" panose="020B0609020204030204" pitchFamily="49" charset="0"/>
              </a:rPr>
              <a:t>(y)&lt;&lt;</a:t>
            </a:r>
            <a:r>
              <a:rPr lang="es-ES" sz="1000" dirty="0" err="1">
                <a:solidFill>
                  <a:prstClr val="black"/>
                </a:solidFill>
                <a:latin typeface="Consolas" panose="020B0609020204030204" pitchFamily="49" charset="0"/>
              </a:rPr>
              <a:t>endl</a:t>
            </a:r>
            <a:r>
              <a:rPr lang="es-ES" sz="1000" dirty="0">
                <a:solidFill>
                  <a:prstClr val="black"/>
                </a:solidFill>
                <a:latin typeface="Consolas" panose="020B0609020204030204" pitchFamily="49" charset="0"/>
              </a:rPr>
              <a:t>;</a:t>
            </a:r>
          </a:p>
          <a:p>
            <a:pPr lvl="0"/>
            <a:r>
              <a:rPr lang="fr-FR" sz="1000" dirty="0">
                <a:solidFill>
                  <a:prstClr val="black"/>
                </a:solidFill>
                <a:latin typeface="Consolas" panose="020B0609020204030204" pitchFamily="49" charset="0"/>
              </a:rPr>
              <a:t>}</a:t>
            </a:r>
          </a:p>
          <a:p>
            <a:pPr lvl="0"/>
            <a:r>
              <a:rPr lang="fr-FR" sz="1000" dirty="0" err="1">
                <a:solidFill>
                  <a:prstClr val="black"/>
                </a:solidFill>
                <a:latin typeface="Consolas" panose="020B0609020204030204" pitchFamily="49" charset="0"/>
              </a:rPr>
              <a:t>solver.printInformation</a:t>
            </a:r>
            <a:r>
              <a:rPr lang="fr-FR" sz="1000" dirty="0">
                <a:solidFill>
                  <a:prstClr val="black"/>
                </a:solidFill>
                <a:latin typeface="Consolas" panose="020B0609020204030204" pitchFamily="49" charset="0"/>
              </a:rPr>
              <a:t>();</a:t>
            </a:r>
          </a:p>
          <a:p>
            <a:pPr lvl="0"/>
            <a:r>
              <a:rPr lang="fr-FR" sz="1050" b="1" dirty="0" err="1">
                <a:solidFill>
                  <a:prstClr val="black"/>
                </a:solidFill>
                <a:latin typeface="Consolas" panose="020B0609020204030204" pitchFamily="49" charset="0"/>
              </a:rPr>
              <a:t>fout.close</a:t>
            </a:r>
            <a:r>
              <a:rPr lang="fr-FR" sz="1050" b="1" dirty="0">
                <a:solidFill>
                  <a:prstClr val="black"/>
                </a:solidFill>
                <a:latin typeface="Consolas" panose="020B0609020204030204" pitchFamily="49" charset="0"/>
              </a:rPr>
              <a:t>();</a:t>
            </a:r>
            <a:r>
              <a:rPr lang="fr-FR" sz="1050" b="1" dirty="0">
                <a:solidFill>
                  <a:srgbClr val="008000"/>
                </a:solidFill>
                <a:latin typeface="Consolas" panose="020B0609020204030204" pitchFamily="49" charset="0"/>
              </a:rPr>
              <a:t>//fermeture du fichier d'enregistrement</a:t>
            </a:r>
            <a:endParaRPr lang="fr-FR" sz="1050" b="1" dirty="0">
              <a:solidFill>
                <a:prstClr val="black"/>
              </a:solidFill>
              <a:latin typeface="Consolas" panose="020B0609020204030204" pitchFamily="49" charset="0"/>
            </a:endParaRPr>
          </a:p>
          <a:p>
            <a:pPr lvl="0"/>
            <a:r>
              <a:rPr lang="fr-FR" sz="1050" b="1" dirty="0">
                <a:solidFill>
                  <a:prstClr val="black"/>
                </a:solidFill>
                <a:latin typeface="Consolas" panose="020B0609020204030204" pitchFamily="49" charset="0"/>
              </a:rPr>
              <a:t>}</a:t>
            </a:r>
            <a:r>
              <a:rPr lang="fr-FR" sz="1050" b="1" dirty="0">
                <a:solidFill>
                  <a:srgbClr val="008000"/>
                </a:solidFill>
                <a:latin typeface="Consolas" panose="020B0609020204030204" pitchFamily="49" charset="0"/>
              </a:rPr>
              <a:t>//</a:t>
            </a:r>
            <a:endParaRPr lang="fr-FR" sz="1050" b="1" dirty="0">
              <a:solidFill>
                <a:prstClr val="black"/>
              </a:solidFill>
              <a:latin typeface="Consolas" panose="020B0609020204030204" pitchFamily="49" charset="0"/>
            </a:endParaRPr>
          </a:p>
          <a:p>
            <a:pPr lvl="0"/>
            <a:r>
              <a:rPr lang="fr-FR" sz="1000" dirty="0">
                <a:solidFill>
                  <a:prstClr val="black"/>
                </a:solidFill>
                <a:latin typeface="Consolas" panose="020B0609020204030204" pitchFamily="49" charset="0"/>
              </a:rPr>
              <a:t>}</a:t>
            </a:r>
          </a:p>
          <a:p>
            <a:pPr lvl="0"/>
            <a:r>
              <a:rPr lang="fr-FR" sz="1000" dirty="0">
                <a:solidFill>
                  <a:srgbClr val="0000FF"/>
                </a:solidFill>
                <a:latin typeface="Consolas" panose="020B0609020204030204" pitchFamily="49" charset="0"/>
              </a:rPr>
              <a:t>catch</a:t>
            </a:r>
            <a:r>
              <a:rPr lang="fr-FR" sz="1000" dirty="0">
                <a:solidFill>
                  <a:prstClr val="black"/>
                </a:solidFill>
                <a:latin typeface="Consolas" panose="020B0609020204030204" pitchFamily="49" charset="0"/>
              </a:rPr>
              <a:t> (</a:t>
            </a:r>
            <a:r>
              <a:rPr lang="fr-FR" sz="1000" dirty="0" err="1">
                <a:solidFill>
                  <a:prstClr val="black"/>
                </a:solidFill>
                <a:latin typeface="Consolas" panose="020B0609020204030204" pitchFamily="49" charset="0"/>
              </a:rPr>
              <a:t>IloException</a:t>
            </a:r>
            <a:r>
              <a:rPr lang="fr-FR" sz="1000" dirty="0">
                <a:solidFill>
                  <a:prstClr val="black"/>
                </a:solidFill>
                <a:latin typeface="Consolas" panose="020B0609020204030204" pitchFamily="49" charset="0"/>
              </a:rPr>
              <a:t>&amp; ex) {</a:t>
            </a:r>
          </a:p>
          <a:p>
            <a:pPr lvl="0"/>
            <a:r>
              <a:rPr lang="fr-FR" sz="1000" dirty="0">
                <a:solidFill>
                  <a:prstClr val="black"/>
                </a:solidFill>
                <a:latin typeface="Consolas" panose="020B0609020204030204" pitchFamily="49" charset="0"/>
              </a:rPr>
              <a:t>cout &lt;&lt; </a:t>
            </a:r>
            <a:r>
              <a:rPr lang="fr-FR" sz="1000" dirty="0">
                <a:solidFill>
                  <a:srgbClr val="A31515"/>
                </a:solidFill>
                <a:latin typeface="Consolas" panose="020B0609020204030204" pitchFamily="49" charset="0"/>
              </a:rPr>
              <a:t>"</a:t>
            </a:r>
            <a:r>
              <a:rPr lang="fr-FR" sz="1000" dirty="0" err="1">
                <a:solidFill>
                  <a:srgbClr val="A31515"/>
                </a:solidFill>
                <a:latin typeface="Consolas" panose="020B0609020204030204" pitchFamily="49" charset="0"/>
              </a:rPr>
              <a:t>Error</a:t>
            </a:r>
            <a:r>
              <a:rPr lang="fr-FR" sz="1000" dirty="0">
                <a:solidFill>
                  <a:srgbClr val="A31515"/>
                </a:solidFill>
                <a:latin typeface="Consolas" panose="020B0609020204030204" pitchFamily="49" charset="0"/>
              </a:rPr>
              <a:t>: "</a:t>
            </a:r>
            <a:r>
              <a:rPr lang="fr-FR" sz="1000" dirty="0">
                <a:solidFill>
                  <a:prstClr val="black"/>
                </a:solidFill>
                <a:latin typeface="Consolas" panose="020B0609020204030204" pitchFamily="49" charset="0"/>
              </a:rPr>
              <a:t> &lt;&lt; ex &lt;&lt; </a:t>
            </a:r>
            <a:r>
              <a:rPr lang="fr-FR" sz="1000" dirty="0" err="1">
                <a:solidFill>
                  <a:prstClr val="black"/>
                </a:solidFill>
                <a:latin typeface="Consolas" panose="020B0609020204030204" pitchFamily="49" charset="0"/>
              </a:rPr>
              <a:t>endl</a:t>
            </a:r>
            <a:r>
              <a:rPr lang="fr-FR" sz="1000" dirty="0">
                <a:solidFill>
                  <a:prstClr val="black"/>
                </a:solidFill>
                <a:latin typeface="Consolas" panose="020B0609020204030204" pitchFamily="49" charset="0"/>
              </a:rPr>
              <a:t>;</a:t>
            </a:r>
          </a:p>
          <a:p>
            <a:pPr lvl="0"/>
            <a:r>
              <a:rPr lang="fr-FR" sz="1000" dirty="0">
                <a:solidFill>
                  <a:prstClr val="black"/>
                </a:solidFill>
                <a:latin typeface="Consolas" panose="020B0609020204030204" pitchFamily="49" charset="0"/>
              </a:rPr>
              <a:t>}</a:t>
            </a:r>
          </a:p>
          <a:p>
            <a:pPr lvl="0"/>
            <a:endParaRPr lang="fr-FR" sz="1000" dirty="0">
              <a:solidFill>
                <a:prstClr val="black"/>
              </a:solidFill>
              <a:latin typeface="Consolas" panose="020B0609020204030204" pitchFamily="49" charset="0"/>
            </a:endParaRPr>
          </a:p>
          <a:p>
            <a:pPr lvl="0"/>
            <a:r>
              <a:rPr lang="fr-FR" sz="1000" dirty="0" err="1">
                <a:solidFill>
                  <a:prstClr val="black"/>
                </a:solidFill>
                <a:latin typeface="Consolas" panose="020B0609020204030204" pitchFamily="49" charset="0"/>
              </a:rPr>
              <a:t>env.end</a:t>
            </a:r>
            <a:r>
              <a:rPr lang="fr-FR" sz="1000" dirty="0">
                <a:solidFill>
                  <a:prstClr val="black"/>
                </a:solidFill>
                <a:latin typeface="Consolas" panose="020B0609020204030204" pitchFamily="49" charset="0"/>
              </a:rPr>
              <a:t>();</a:t>
            </a:r>
            <a:r>
              <a:rPr lang="fr-FR" sz="1000" dirty="0">
                <a:solidFill>
                  <a:srgbClr val="008000"/>
                </a:solidFill>
                <a:latin typeface="Consolas" panose="020B0609020204030204" pitchFamily="49" charset="0"/>
              </a:rPr>
              <a:t>//Destruction de l'environnement</a:t>
            </a:r>
            <a:endParaRPr lang="fr-FR" sz="1000" dirty="0">
              <a:solidFill>
                <a:prstClr val="black"/>
              </a:solidFill>
              <a:latin typeface="Consolas" panose="020B0609020204030204" pitchFamily="49" charset="0"/>
            </a:endParaRPr>
          </a:p>
          <a:p>
            <a:pPr lvl="0"/>
            <a:r>
              <a:rPr lang="fr-FR" sz="1000" dirty="0" err="1">
                <a:solidFill>
                  <a:prstClr val="black"/>
                </a:solidFill>
                <a:latin typeface="Consolas" panose="020B0609020204030204" pitchFamily="49" charset="0"/>
              </a:rPr>
              <a:t>getchar</a:t>
            </a:r>
            <a:r>
              <a:rPr lang="fr-FR" sz="1000" dirty="0">
                <a:solidFill>
                  <a:prstClr val="black"/>
                </a:solidFill>
                <a:latin typeface="Consolas" panose="020B0609020204030204" pitchFamily="49" charset="0"/>
              </a:rPr>
              <a:t>();</a:t>
            </a:r>
            <a:r>
              <a:rPr lang="fr-FR" sz="1000" dirty="0">
                <a:solidFill>
                  <a:srgbClr val="008000"/>
                </a:solidFill>
                <a:latin typeface="Consolas" panose="020B0609020204030204" pitchFamily="49" charset="0"/>
              </a:rPr>
              <a:t>//</a:t>
            </a:r>
            <a:endParaRPr lang="fr-FR" sz="1000" dirty="0">
              <a:solidFill>
                <a:prstClr val="black"/>
              </a:solidFill>
              <a:latin typeface="Consolas" panose="020B0609020204030204" pitchFamily="49" charset="0"/>
            </a:endParaRPr>
          </a:p>
          <a:p>
            <a:pPr lvl="0"/>
            <a:r>
              <a:rPr lang="fr-FR" sz="1000" dirty="0">
                <a:solidFill>
                  <a:srgbClr val="0000FF"/>
                </a:solidFill>
                <a:latin typeface="Consolas" panose="020B0609020204030204" pitchFamily="49" charset="0"/>
              </a:rPr>
              <a:t>return</a:t>
            </a:r>
            <a:r>
              <a:rPr lang="fr-FR" sz="1000" dirty="0">
                <a:solidFill>
                  <a:prstClr val="black"/>
                </a:solidFill>
                <a:latin typeface="Consolas" panose="020B0609020204030204" pitchFamily="49" charset="0"/>
              </a:rPr>
              <a:t> 0;</a:t>
            </a:r>
          </a:p>
          <a:p>
            <a:pPr lvl="0"/>
            <a:r>
              <a:rPr lang="fr-FR" sz="1000" dirty="0">
                <a:solidFill>
                  <a:prstClr val="black"/>
                </a:solidFill>
                <a:latin typeface="Consolas" panose="020B0609020204030204" pitchFamily="49" charset="0"/>
              </a:rPr>
              <a:t>}</a:t>
            </a:r>
          </a:p>
        </p:txBody>
      </p:sp>
      <p:cxnSp>
        <p:nvCxnSpPr>
          <p:cNvPr id="11" name="Connecteur droit 10">
            <a:extLst>
              <a:ext uri="{FF2B5EF4-FFF2-40B4-BE49-F238E27FC236}">
                <a16:creationId xmlns:a16="http://schemas.microsoft.com/office/drawing/2014/main" id="{8A89E276-1FC5-43D4-B81E-E30AF109EFA4}"/>
              </a:ext>
            </a:extLst>
          </p:cNvPr>
          <p:cNvCxnSpPr/>
          <p:nvPr/>
        </p:nvCxnSpPr>
        <p:spPr>
          <a:xfrm>
            <a:off x="3851920" y="1412776"/>
            <a:ext cx="0" cy="4321274"/>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Image 11">
            <a:extLst>
              <a:ext uri="{FF2B5EF4-FFF2-40B4-BE49-F238E27FC236}">
                <a16:creationId xmlns:a16="http://schemas.microsoft.com/office/drawing/2014/main" id="{CBB1166A-8B12-4D2D-B3C6-AFBC3EFFC514}"/>
              </a:ext>
            </a:extLst>
          </p:cNvPr>
          <p:cNvPicPr>
            <a:picLocks noChangeAspect="1"/>
          </p:cNvPicPr>
          <p:nvPr/>
        </p:nvPicPr>
        <p:blipFill rotWithShape="1">
          <a:blip r:embed="rId3"/>
          <a:srcRect l="30312" t="13600" r="36613" b="68200"/>
          <a:stretch/>
        </p:blipFill>
        <p:spPr>
          <a:xfrm>
            <a:off x="4197954" y="5678686"/>
            <a:ext cx="3722260" cy="1152128"/>
          </a:xfrm>
          <a:prstGeom prst="rect">
            <a:avLst/>
          </a:prstGeom>
        </p:spPr>
      </p:pic>
      <p:sp>
        <p:nvSpPr>
          <p:cNvPr id="13" name="ZoneTexte 12">
            <a:extLst>
              <a:ext uri="{FF2B5EF4-FFF2-40B4-BE49-F238E27FC236}">
                <a16:creationId xmlns:a16="http://schemas.microsoft.com/office/drawing/2014/main" id="{30C0FA9C-18F9-487D-8AB7-DFBA7150839A}"/>
              </a:ext>
            </a:extLst>
          </p:cNvPr>
          <p:cNvSpPr txBox="1"/>
          <p:nvPr/>
        </p:nvSpPr>
        <p:spPr>
          <a:xfrm>
            <a:off x="510707" y="6054538"/>
            <a:ext cx="3131840" cy="523220"/>
          </a:xfrm>
          <a:prstGeom prst="rect">
            <a:avLst/>
          </a:prstGeom>
          <a:noFill/>
        </p:spPr>
        <p:txBody>
          <a:bodyPr wrap="square" rtlCol="0">
            <a:spAutoFit/>
          </a:bodyPr>
          <a:lstStyle/>
          <a:p>
            <a:r>
              <a:rPr lang="fr-FR" sz="1400" dirty="0"/>
              <a:t>Par défaut le fichier généré dans le dossier </a:t>
            </a:r>
            <a:r>
              <a:rPr lang="fr-FR" sz="1400" i="1" dirty="0">
                <a:solidFill>
                  <a:srgbClr val="FF0000"/>
                </a:solidFill>
              </a:rPr>
              <a:t>template_S3</a:t>
            </a:r>
            <a:endParaRPr lang="fr-FR" sz="1400" dirty="0">
              <a:solidFill>
                <a:srgbClr val="FF0000"/>
              </a:solidFill>
            </a:endParaRPr>
          </a:p>
        </p:txBody>
      </p:sp>
      <p:sp>
        <p:nvSpPr>
          <p:cNvPr id="15" name="Rectangle 14">
            <a:extLst>
              <a:ext uri="{FF2B5EF4-FFF2-40B4-BE49-F238E27FC236}">
                <a16:creationId xmlns:a16="http://schemas.microsoft.com/office/drawing/2014/main" id="{0D295F9E-5E79-4B8E-BD25-63D0737B5058}"/>
              </a:ext>
            </a:extLst>
          </p:cNvPr>
          <p:cNvSpPr/>
          <p:nvPr/>
        </p:nvSpPr>
        <p:spPr>
          <a:xfrm>
            <a:off x="4086200" y="5988038"/>
            <a:ext cx="845840" cy="10525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2946253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1724" y="461665"/>
            <a:ext cx="6270476" cy="400110"/>
          </a:xfrm>
          <a:prstGeom prst="rect">
            <a:avLst/>
          </a:prstGeom>
        </p:spPr>
        <p:txBody>
          <a:bodyPr wrap="square">
            <a:spAutoFit/>
          </a:bodyPr>
          <a:lstStyle/>
          <a:p>
            <a:r>
              <a:rPr lang="fr-FR" sz="2000" b="1" dirty="0">
                <a:solidFill>
                  <a:schemeClr val="tx2">
                    <a:lumMod val="60000"/>
                    <a:lumOff val="40000"/>
                  </a:schemeClr>
                </a:solidFill>
              </a:rPr>
              <a:t>Problème des n-reines</a:t>
            </a:r>
          </a:p>
        </p:txBody>
      </p:sp>
      <p:sp>
        <p:nvSpPr>
          <p:cNvPr id="3" name="Espace réservé du numéro de diapositive 2"/>
          <p:cNvSpPr>
            <a:spLocks noGrp="1"/>
          </p:cNvSpPr>
          <p:nvPr>
            <p:ph type="sldNum" sz="quarter" idx="12"/>
          </p:nvPr>
        </p:nvSpPr>
        <p:spPr/>
        <p:txBody>
          <a:bodyPr/>
          <a:lstStyle/>
          <a:p>
            <a:fld id="{F1E29388-C2A6-42F4-8376-DF2F821CBB61}" type="slidenum">
              <a:rPr lang="fr-FR" smtClean="0"/>
              <a:t>134</a:t>
            </a:fld>
            <a:endParaRPr lang="fr-FR"/>
          </a:p>
        </p:txBody>
      </p:sp>
      <p:sp>
        <p:nvSpPr>
          <p:cNvPr id="13" name="Rectangle 12"/>
          <p:cNvSpPr/>
          <p:nvPr/>
        </p:nvSpPr>
        <p:spPr>
          <a:xfrm>
            <a:off x="0" y="0"/>
            <a:ext cx="1787156" cy="461665"/>
          </a:xfrm>
          <a:prstGeom prst="rect">
            <a:avLst/>
          </a:prstGeom>
        </p:spPr>
        <p:txBody>
          <a:bodyPr wrap="none">
            <a:spAutoFit/>
          </a:bodyPr>
          <a:lstStyle/>
          <a:p>
            <a:r>
              <a:rPr lang="fr-FR" sz="2400" b="1" dirty="0"/>
              <a:t>4 – Exercices</a:t>
            </a:r>
          </a:p>
        </p:txBody>
      </p:sp>
      <p:sp>
        <p:nvSpPr>
          <p:cNvPr id="9" name="Rectangle 8"/>
          <p:cNvSpPr/>
          <p:nvPr/>
        </p:nvSpPr>
        <p:spPr>
          <a:xfrm>
            <a:off x="203700" y="1124744"/>
            <a:ext cx="8544763" cy="923330"/>
          </a:xfrm>
          <a:prstGeom prst="rect">
            <a:avLst/>
          </a:prstGeom>
        </p:spPr>
        <p:txBody>
          <a:bodyPr wrap="square">
            <a:spAutoFit/>
          </a:bodyPr>
          <a:lstStyle/>
          <a:p>
            <a:r>
              <a:rPr lang="fr-FR" b="1" dirty="0"/>
              <a:t>problème des reines</a:t>
            </a:r>
            <a:r>
              <a:rPr lang="fr-FR" dirty="0"/>
              <a:t>. Ce problème consiste à placer </a:t>
            </a:r>
            <a:r>
              <a:rPr lang="fr-FR" i="1" dirty="0"/>
              <a:t>n </a:t>
            </a:r>
            <a:r>
              <a:rPr lang="fr-FR" dirty="0"/>
              <a:t>reines sur un échiquier (une grille) de </a:t>
            </a:r>
            <a:r>
              <a:rPr lang="fr-FR" i="1" dirty="0"/>
              <a:t>n </a:t>
            </a:r>
            <a:r>
              <a:rPr lang="fr-FR" dirty="0"/>
              <a:t>par </a:t>
            </a:r>
            <a:r>
              <a:rPr lang="fr-FR" i="1" dirty="0"/>
              <a:t>n</a:t>
            </a:r>
            <a:r>
              <a:rPr lang="fr-FR" dirty="0"/>
              <a:t>, de sorte qu’il y ait une seule reine sur chaque ligne et sur chaque colonne, et au plus une reine dans chaque diagonale. </a:t>
            </a:r>
          </a:p>
        </p:txBody>
      </p:sp>
      <p:sp>
        <p:nvSpPr>
          <p:cNvPr id="4" name="ZoneTexte 3"/>
          <p:cNvSpPr txBox="1"/>
          <p:nvPr/>
        </p:nvSpPr>
        <p:spPr>
          <a:xfrm>
            <a:off x="467544" y="5671234"/>
            <a:ext cx="7056784" cy="646331"/>
          </a:xfrm>
          <a:prstGeom prst="rect">
            <a:avLst/>
          </a:prstGeom>
          <a:noFill/>
        </p:spPr>
        <p:txBody>
          <a:bodyPr wrap="square" rtlCol="0">
            <a:spAutoFit/>
          </a:bodyPr>
          <a:lstStyle/>
          <a:p>
            <a:pPr marL="285750" indent="-285750">
              <a:buFont typeface="Arial" panose="020B0604020202020204" pitchFamily="34" charset="0"/>
              <a:buChar char="•"/>
            </a:pPr>
            <a:r>
              <a:rPr lang="fr-FR" dirty="0"/>
              <a:t>Proposer un modèle permettant la résolution du problème pour n = 4</a:t>
            </a:r>
          </a:p>
          <a:p>
            <a:pPr marL="285750" indent="-285750">
              <a:buFont typeface="Arial" panose="020B0604020202020204" pitchFamily="34" charset="0"/>
              <a:buChar char="•"/>
            </a:pPr>
            <a:r>
              <a:rPr lang="fr-FR" dirty="0"/>
              <a:t>Puis généraliser pour n</a:t>
            </a:r>
          </a:p>
        </p:txBody>
      </p:sp>
      <p:pic>
        <p:nvPicPr>
          <p:cNvPr id="8" name="Image 7">
            <a:extLst>
              <a:ext uri="{FF2B5EF4-FFF2-40B4-BE49-F238E27FC236}">
                <a16:creationId xmlns:a16="http://schemas.microsoft.com/office/drawing/2014/main" id="{84E23011-D48E-44F7-9327-3575BAC3E523}"/>
              </a:ext>
            </a:extLst>
          </p:cNvPr>
          <p:cNvPicPr>
            <a:picLocks noChangeAspect="1"/>
          </p:cNvPicPr>
          <p:nvPr/>
        </p:nvPicPr>
        <p:blipFill>
          <a:blip r:embed="rId3"/>
          <a:stretch>
            <a:fillRect/>
          </a:stretch>
        </p:blipFill>
        <p:spPr>
          <a:xfrm>
            <a:off x="2524100" y="2147987"/>
            <a:ext cx="3848100" cy="3486150"/>
          </a:xfrm>
          <a:prstGeom prst="rect">
            <a:avLst/>
          </a:prstGeom>
        </p:spPr>
      </p:pic>
    </p:spTree>
    <p:extLst>
      <p:ext uri="{BB962C8B-B14F-4D97-AF65-F5344CB8AC3E}">
        <p14:creationId xmlns:p14="http://schemas.microsoft.com/office/powerpoint/2010/main" val="345963830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1724" y="461665"/>
            <a:ext cx="6270476" cy="400110"/>
          </a:xfrm>
          <a:prstGeom prst="rect">
            <a:avLst/>
          </a:prstGeom>
        </p:spPr>
        <p:txBody>
          <a:bodyPr wrap="square">
            <a:spAutoFit/>
          </a:bodyPr>
          <a:lstStyle/>
          <a:p>
            <a:r>
              <a:rPr lang="fr-FR" sz="2000" b="1" dirty="0">
                <a:solidFill>
                  <a:schemeClr val="tx2">
                    <a:lumMod val="60000"/>
                    <a:lumOff val="40000"/>
                  </a:schemeClr>
                </a:solidFill>
              </a:rPr>
              <a:t>Optimisation Ressort</a:t>
            </a:r>
          </a:p>
        </p:txBody>
      </p:sp>
      <p:sp>
        <p:nvSpPr>
          <p:cNvPr id="42" name="Rectangle 41"/>
          <p:cNvSpPr/>
          <p:nvPr/>
        </p:nvSpPr>
        <p:spPr>
          <a:xfrm>
            <a:off x="899592" y="2326002"/>
            <a:ext cx="6912768" cy="2585323"/>
          </a:xfrm>
          <a:prstGeom prst="rect">
            <a:avLst/>
          </a:prstGeom>
        </p:spPr>
        <p:txBody>
          <a:bodyPr wrap="square">
            <a:spAutoFit/>
          </a:bodyPr>
          <a:lstStyle/>
          <a:p>
            <a:r>
              <a:rPr lang="fr-FR" dirty="0"/>
              <a:t>Contraintes de conception</a:t>
            </a:r>
          </a:p>
          <a:p>
            <a:r>
              <a:rPr lang="fr-FR" dirty="0"/>
              <a:t>D : Diamètre du ressort       [0.25, 1.3]</a:t>
            </a:r>
          </a:p>
          <a:p>
            <a:r>
              <a:rPr lang="fr-FR" dirty="0"/>
              <a:t>d : Diamètre moyen spires  [0.05, 2]</a:t>
            </a:r>
          </a:p>
          <a:p>
            <a:r>
              <a:rPr lang="fr-FR" dirty="0"/>
              <a:t>N : Nombre de spires           [5 , 10]</a:t>
            </a:r>
          </a:p>
          <a:p>
            <a:endParaRPr lang="fr-FR" dirty="0"/>
          </a:p>
          <a:p>
            <a:r>
              <a:rPr lang="fr-FR" dirty="0"/>
              <a:t>Fonction Objectif :</a:t>
            </a:r>
          </a:p>
          <a:p>
            <a:r>
              <a:rPr lang="fr-FR" dirty="0"/>
              <a:t>Minimiser la fonction   F = (N + 2) Dd</a:t>
            </a:r>
            <a:r>
              <a:rPr lang="fr-FR" baseline="30000" dirty="0"/>
              <a:t>2</a:t>
            </a:r>
          </a:p>
          <a:p>
            <a:endParaRPr lang="fr-FR" dirty="0"/>
          </a:p>
          <a:p>
            <a:r>
              <a:rPr lang="fr-FR" dirty="0"/>
              <a:t>Contraintes : </a:t>
            </a:r>
          </a:p>
        </p:txBody>
      </p:sp>
      <p:sp>
        <p:nvSpPr>
          <p:cNvPr id="3" name="Espace réservé du numéro de diapositive 2"/>
          <p:cNvSpPr>
            <a:spLocks noGrp="1"/>
          </p:cNvSpPr>
          <p:nvPr>
            <p:ph type="sldNum" sz="quarter" idx="12"/>
          </p:nvPr>
        </p:nvSpPr>
        <p:spPr/>
        <p:txBody>
          <a:bodyPr/>
          <a:lstStyle/>
          <a:p>
            <a:fld id="{F1E29388-C2A6-42F4-8376-DF2F821CBB61}" type="slidenum">
              <a:rPr lang="fr-FR" smtClean="0"/>
              <a:t>135</a:t>
            </a:fld>
            <a:endParaRPr lang="fr-FR"/>
          </a:p>
        </p:txBody>
      </p:sp>
      <p:sp>
        <p:nvSpPr>
          <p:cNvPr id="13" name="Rectangle 12"/>
          <p:cNvSpPr/>
          <p:nvPr/>
        </p:nvSpPr>
        <p:spPr>
          <a:xfrm>
            <a:off x="0" y="0"/>
            <a:ext cx="1787156" cy="461665"/>
          </a:xfrm>
          <a:prstGeom prst="rect">
            <a:avLst/>
          </a:prstGeom>
        </p:spPr>
        <p:txBody>
          <a:bodyPr wrap="none">
            <a:spAutoFit/>
          </a:bodyPr>
          <a:lstStyle/>
          <a:p>
            <a:r>
              <a:rPr lang="fr-FR" sz="2400" b="1" dirty="0"/>
              <a:t>4 – Exercices</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202" t="54786" r="39663" b="22607"/>
          <a:stretch/>
        </p:blipFill>
        <p:spPr bwMode="auto">
          <a:xfrm>
            <a:off x="3059832" y="707696"/>
            <a:ext cx="2347210" cy="1559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2701" t="30941" r="42692" b="44434"/>
          <a:stretch/>
        </p:blipFill>
        <p:spPr bwMode="auto">
          <a:xfrm>
            <a:off x="2735572" y="4509120"/>
            <a:ext cx="2671469" cy="2355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547381" y="4638850"/>
            <a:ext cx="60852" cy="13047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3932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1724" y="461665"/>
            <a:ext cx="2812629" cy="400110"/>
          </a:xfrm>
          <a:prstGeom prst="rect">
            <a:avLst/>
          </a:prstGeom>
        </p:spPr>
        <p:txBody>
          <a:bodyPr wrap="none">
            <a:spAutoFit/>
          </a:bodyPr>
          <a:lstStyle/>
          <a:p>
            <a:r>
              <a:rPr lang="fr-FR" sz="2000" b="1" dirty="0">
                <a:solidFill>
                  <a:schemeClr val="tx2">
                    <a:lumMod val="60000"/>
                    <a:lumOff val="40000"/>
                  </a:schemeClr>
                </a:solidFill>
              </a:rPr>
              <a:t>Approche de Conception</a:t>
            </a:r>
          </a:p>
        </p:txBody>
      </p:sp>
      <p:sp>
        <p:nvSpPr>
          <p:cNvPr id="6" name="Rectangle 5"/>
          <p:cNvSpPr/>
          <p:nvPr/>
        </p:nvSpPr>
        <p:spPr>
          <a:xfrm>
            <a:off x="0" y="0"/>
            <a:ext cx="7052636" cy="461665"/>
          </a:xfrm>
          <a:prstGeom prst="rect">
            <a:avLst/>
          </a:prstGeom>
        </p:spPr>
        <p:txBody>
          <a:bodyPr wrap="none">
            <a:spAutoFit/>
          </a:bodyPr>
          <a:lstStyle/>
          <a:p>
            <a:r>
              <a:rPr lang="fr-FR" sz="2400" b="1" dirty="0"/>
              <a:t>1 – Le processus de conception d'un produit industriel</a:t>
            </a:r>
          </a:p>
        </p:txBody>
      </p:sp>
      <p:sp>
        <p:nvSpPr>
          <p:cNvPr id="8" name="Rectangle 7"/>
          <p:cNvSpPr/>
          <p:nvPr/>
        </p:nvSpPr>
        <p:spPr>
          <a:xfrm>
            <a:off x="21058" y="1108686"/>
            <a:ext cx="9087446" cy="11681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16024" y="1297605"/>
            <a:ext cx="8532440" cy="923330"/>
          </a:xfrm>
          <a:prstGeom prst="rect">
            <a:avLst/>
          </a:prstGeom>
        </p:spPr>
        <p:txBody>
          <a:bodyPr wrap="square">
            <a:spAutoFit/>
          </a:bodyPr>
          <a:lstStyle/>
          <a:p>
            <a:pPr defTabSz="914290">
              <a:defRPr/>
            </a:pPr>
            <a:r>
              <a:rPr lang="fr-FR" dirty="0"/>
              <a:t>Set </a:t>
            </a:r>
            <a:r>
              <a:rPr lang="fr-FR" dirty="0" err="1"/>
              <a:t>Based</a:t>
            </a:r>
            <a:r>
              <a:rPr lang="fr-FR" dirty="0"/>
              <a:t> Design est un paradigme de conception qui consiste à </a:t>
            </a:r>
            <a:r>
              <a:rPr lang="fr-FR" dirty="0">
                <a:solidFill>
                  <a:srgbClr val="FF0000"/>
                </a:solidFill>
              </a:rPr>
              <a:t>réduire</a:t>
            </a:r>
            <a:r>
              <a:rPr lang="fr-FR" dirty="0"/>
              <a:t> continûment mais de manière irréversible </a:t>
            </a:r>
            <a:r>
              <a:rPr lang="fr-FR" dirty="0">
                <a:solidFill>
                  <a:srgbClr val="FF0000"/>
                </a:solidFill>
              </a:rPr>
              <a:t>les domaines des solutions architecturales et dimensionnelles</a:t>
            </a:r>
            <a:r>
              <a:rPr lang="fr-FR" dirty="0"/>
              <a:t> d’un produit en cours de conception.</a:t>
            </a:r>
          </a:p>
        </p:txBody>
      </p:sp>
      <p:sp>
        <p:nvSpPr>
          <p:cNvPr id="7" name="Rectangle 6"/>
          <p:cNvSpPr/>
          <p:nvPr/>
        </p:nvSpPr>
        <p:spPr>
          <a:xfrm>
            <a:off x="137220" y="4077072"/>
            <a:ext cx="9006780" cy="923330"/>
          </a:xfrm>
          <a:prstGeom prst="rect">
            <a:avLst/>
          </a:prstGeom>
        </p:spPr>
        <p:txBody>
          <a:bodyPr wrap="square">
            <a:spAutoFit/>
          </a:bodyPr>
          <a:lstStyle/>
          <a:p>
            <a:r>
              <a:rPr lang="fr-FR" dirty="0"/>
              <a:t>Les techniques de </a:t>
            </a:r>
            <a:r>
              <a:rPr lang="fr-FR" dirty="0">
                <a:solidFill>
                  <a:srgbClr val="FF0000"/>
                </a:solidFill>
              </a:rPr>
              <a:t>Problèmes à Satisfaction de Contraintes </a:t>
            </a:r>
            <a:r>
              <a:rPr lang="fr-FR" dirty="0"/>
              <a:t>(CSP) permettent la </a:t>
            </a:r>
            <a:r>
              <a:rPr lang="fr-FR" dirty="0">
                <a:solidFill>
                  <a:srgbClr val="FF0000"/>
                </a:solidFill>
              </a:rPr>
              <a:t>modélisation</a:t>
            </a:r>
            <a:r>
              <a:rPr lang="fr-FR" dirty="0"/>
              <a:t> et la simulation de ce mécanisme de </a:t>
            </a:r>
            <a:r>
              <a:rPr lang="fr-FR" dirty="0">
                <a:solidFill>
                  <a:srgbClr val="FF0000"/>
                </a:solidFill>
              </a:rPr>
              <a:t>réduction</a:t>
            </a:r>
            <a:r>
              <a:rPr lang="fr-FR" dirty="0"/>
              <a:t> « au plus tôt » des domaines de valeur des </a:t>
            </a:r>
            <a:r>
              <a:rPr lang="fr-FR" dirty="0">
                <a:solidFill>
                  <a:srgbClr val="FF0000"/>
                </a:solidFill>
              </a:rPr>
              <a:t>variables </a:t>
            </a:r>
            <a:r>
              <a:rPr lang="fr-FR" dirty="0" err="1">
                <a:solidFill>
                  <a:srgbClr val="FF0000"/>
                </a:solidFill>
              </a:rPr>
              <a:t>dimensionnantes</a:t>
            </a:r>
            <a:r>
              <a:rPr lang="fr-FR" dirty="0">
                <a:solidFill>
                  <a:srgbClr val="FF0000"/>
                </a:solidFill>
              </a:rPr>
              <a:t> </a:t>
            </a:r>
            <a:r>
              <a:rPr lang="fr-FR" dirty="0"/>
              <a:t>d’un produit</a:t>
            </a:r>
          </a:p>
        </p:txBody>
      </p:sp>
      <p:sp>
        <p:nvSpPr>
          <p:cNvPr id="2" name="Espace réservé du numéro de diapositive 1">
            <a:extLst>
              <a:ext uri="{FF2B5EF4-FFF2-40B4-BE49-F238E27FC236}">
                <a16:creationId xmlns:a16="http://schemas.microsoft.com/office/drawing/2014/main" id="{55EF3AAD-BEF4-4093-A42E-613892311797}"/>
              </a:ext>
            </a:extLst>
          </p:cNvPr>
          <p:cNvSpPr>
            <a:spLocks noGrp="1"/>
          </p:cNvSpPr>
          <p:nvPr>
            <p:ph type="sldNum" sz="quarter" idx="12"/>
          </p:nvPr>
        </p:nvSpPr>
        <p:spPr/>
        <p:txBody>
          <a:bodyPr/>
          <a:lstStyle/>
          <a:p>
            <a:fld id="{F1E29388-C2A6-42F4-8376-DF2F821CBB61}" type="slidenum">
              <a:rPr lang="fr-FR" smtClean="0"/>
              <a:t>14</a:t>
            </a:fld>
            <a:endParaRPr lang="fr-FR"/>
          </a:p>
        </p:txBody>
      </p:sp>
    </p:spTree>
    <p:extLst>
      <p:ext uri="{BB962C8B-B14F-4D97-AF65-F5344CB8AC3E}">
        <p14:creationId xmlns:p14="http://schemas.microsoft.com/office/powerpoint/2010/main" val="3875082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a:t>Méthodes et outils d'optimisation</a:t>
            </a:r>
            <a:br>
              <a:rPr lang="fr-FR" dirty="0"/>
            </a:br>
            <a:endParaRPr lang="fr-FR" dirty="0"/>
          </a:p>
        </p:txBody>
      </p:sp>
      <p:sp>
        <p:nvSpPr>
          <p:cNvPr id="3" name="Sous-titre 2"/>
          <p:cNvSpPr>
            <a:spLocks noGrp="1"/>
          </p:cNvSpPr>
          <p:nvPr>
            <p:ph type="subTitle" idx="1"/>
          </p:nvPr>
        </p:nvSpPr>
        <p:spPr/>
        <p:txBody>
          <a:bodyPr/>
          <a:lstStyle/>
          <a:p>
            <a:r>
              <a:rPr lang="fr-FR" dirty="0"/>
              <a:t>Optimisation</a:t>
            </a:r>
          </a:p>
        </p:txBody>
      </p:sp>
      <p:sp>
        <p:nvSpPr>
          <p:cNvPr id="4" name="Espace réservé du numéro de diapositive 3">
            <a:extLst>
              <a:ext uri="{FF2B5EF4-FFF2-40B4-BE49-F238E27FC236}">
                <a16:creationId xmlns:a16="http://schemas.microsoft.com/office/drawing/2014/main" id="{A2C137E7-BFCE-4469-A652-A2A134FBC05F}"/>
              </a:ext>
            </a:extLst>
          </p:cNvPr>
          <p:cNvSpPr>
            <a:spLocks noGrp="1"/>
          </p:cNvSpPr>
          <p:nvPr>
            <p:ph type="sldNum" sz="quarter" idx="12"/>
          </p:nvPr>
        </p:nvSpPr>
        <p:spPr/>
        <p:txBody>
          <a:bodyPr/>
          <a:lstStyle/>
          <a:p>
            <a:fld id="{F1E29388-C2A6-42F4-8376-DF2F821CBB61}" type="slidenum">
              <a:rPr lang="fr-FR" smtClean="0"/>
              <a:t>15</a:t>
            </a:fld>
            <a:endParaRPr lang="fr-FR"/>
          </a:p>
        </p:txBody>
      </p:sp>
    </p:spTree>
    <p:extLst>
      <p:ext uri="{BB962C8B-B14F-4D97-AF65-F5344CB8AC3E}">
        <p14:creationId xmlns:p14="http://schemas.microsoft.com/office/powerpoint/2010/main" val="3113840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1724" y="461665"/>
            <a:ext cx="4719241" cy="400110"/>
          </a:xfrm>
          <a:prstGeom prst="rect">
            <a:avLst/>
          </a:prstGeom>
        </p:spPr>
        <p:txBody>
          <a:bodyPr wrap="none">
            <a:spAutoFit/>
          </a:bodyPr>
          <a:lstStyle/>
          <a:p>
            <a:r>
              <a:rPr lang="fr-FR" sz="2000" b="1" dirty="0">
                <a:solidFill>
                  <a:schemeClr val="tx2">
                    <a:lumMod val="60000"/>
                    <a:lumOff val="40000"/>
                  </a:schemeClr>
                </a:solidFill>
              </a:rPr>
              <a:t>Qu'est-ce qu'un problème d’optimisation ?</a:t>
            </a:r>
          </a:p>
        </p:txBody>
      </p:sp>
      <p:sp>
        <p:nvSpPr>
          <p:cNvPr id="9" name="Rectangle 8"/>
          <p:cNvSpPr/>
          <p:nvPr/>
        </p:nvSpPr>
        <p:spPr>
          <a:xfrm>
            <a:off x="0" y="0"/>
            <a:ext cx="4975721" cy="461665"/>
          </a:xfrm>
          <a:prstGeom prst="rect">
            <a:avLst/>
          </a:prstGeom>
        </p:spPr>
        <p:txBody>
          <a:bodyPr wrap="none">
            <a:spAutoFit/>
          </a:bodyPr>
          <a:lstStyle/>
          <a:p>
            <a:r>
              <a:rPr lang="fr-FR" sz="2400" b="1" dirty="0"/>
              <a:t>2 – Méthodes et outils d'optimisation</a:t>
            </a:r>
          </a:p>
        </p:txBody>
      </p:sp>
      <p:sp>
        <p:nvSpPr>
          <p:cNvPr id="2" name="Rectangle 1">
            <a:extLst>
              <a:ext uri="{FF2B5EF4-FFF2-40B4-BE49-F238E27FC236}">
                <a16:creationId xmlns:a16="http://schemas.microsoft.com/office/drawing/2014/main" id="{13F5A99F-107E-4696-A5B5-39276E1CD3E2}"/>
              </a:ext>
            </a:extLst>
          </p:cNvPr>
          <p:cNvSpPr/>
          <p:nvPr/>
        </p:nvSpPr>
        <p:spPr>
          <a:xfrm>
            <a:off x="0" y="3970857"/>
            <a:ext cx="9144000" cy="2308324"/>
          </a:xfrm>
          <a:prstGeom prst="rect">
            <a:avLst/>
          </a:prstGeom>
        </p:spPr>
        <p:txBody>
          <a:bodyPr wrap="square">
            <a:spAutoFit/>
          </a:bodyPr>
          <a:lstStyle/>
          <a:p>
            <a:r>
              <a:rPr lang="fr-FR" dirty="0"/>
              <a:t>En conception classique on cherche la solution à partir des données qui sont toutes connues </a:t>
            </a:r>
          </a:p>
          <a:p>
            <a:r>
              <a:rPr lang="fr-FR" dirty="0"/>
              <a:t>-&gt; Problème direct </a:t>
            </a:r>
          </a:p>
          <a:p>
            <a:endParaRPr lang="fr-FR" dirty="0"/>
          </a:p>
          <a:p>
            <a:r>
              <a:rPr lang="fr-FR" dirty="0"/>
              <a:t>Un problème est inverse quand, connaissant le résultat que l'on souhaite, on cherche les données qui permettent de l'atteindre. </a:t>
            </a:r>
          </a:p>
          <a:p>
            <a:endParaRPr lang="fr-FR" dirty="0"/>
          </a:p>
          <a:p>
            <a:r>
              <a:rPr lang="fr-FR" dirty="0"/>
              <a:t>En conception optimale, on ne connaît pas à l'avance le résultat mais on connaît les performances que l'on souhaite atteindre car on se les impose. </a:t>
            </a:r>
          </a:p>
        </p:txBody>
      </p:sp>
      <p:sp>
        <p:nvSpPr>
          <p:cNvPr id="3" name="Parchemin : horizontal 2">
            <a:extLst>
              <a:ext uri="{FF2B5EF4-FFF2-40B4-BE49-F238E27FC236}">
                <a16:creationId xmlns:a16="http://schemas.microsoft.com/office/drawing/2014/main" id="{8F33852D-F754-4C60-AA98-52BF4C195F77}"/>
              </a:ext>
            </a:extLst>
          </p:cNvPr>
          <p:cNvSpPr/>
          <p:nvPr/>
        </p:nvSpPr>
        <p:spPr>
          <a:xfrm>
            <a:off x="1485727" y="1513418"/>
            <a:ext cx="1152128" cy="1296144"/>
          </a:xfrm>
          <a:prstGeom prst="horizontalScroll">
            <a:avLst/>
          </a:prstGeom>
          <a:solidFill>
            <a:schemeClr val="accent1">
              <a:lumMod val="20000"/>
              <a:lumOff val="8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Cahier des charges</a:t>
            </a:r>
          </a:p>
        </p:txBody>
      </p:sp>
      <p:cxnSp>
        <p:nvCxnSpPr>
          <p:cNvPr id="6" name="Connecteur droit avec flèche 5">
            <a:extLst>
              <a:ext uri="{FF2B5EF4-FFF2-40B4-BE49-F238E27FC236}">
                <a16:creationId xmlns:a16="http://schemas.microsoft.com/office/drawing/2014/main" id="{01D8CEAF-B32B-4926-805C-EAA56CF71172}"/>
              </a:ext>
            </a:extLst>
          </p:cNvPr>
          <p:cNvCxnSpPr/>
          <p:nvPr/>
        </p:nvCxnSpPr>
        <p:spPr>
          <a:xfrm>
            <a:off x="3401616" y="2091082"/>
            <a:ext cx="20882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Hexagone 21">
            <a:extLst>
              <a:ext uri="{FF2B5EF4-FFF2-40B4-BE49-F238E27FC236}">
                <a16:creationId xmlns:a16="http://schemas.microsoft.com/office/drawing/2014/main" id="{6C79FE5C-61E3-4F95-A44B-EEE9122C4D34}"/>
              </a:ext>
            </a:extLst>
          </p:cNvPr>
          <p:cNvSpPr/>
          <p:nvPr/>
        </p:nvSpPr>
        <p:spPr>
          <a:xfrm>
            <a:off x="6660231" y="1700808"/>
            <a:ext cx="648073" cy="604698"/>
          </a:xfrm>
          <a:prstGeom prst="hexagon">
            <a:avLst/>
          </a:prstGeom>
          <a:solidFill>
            <a:schemeClr val="accent4">
              <a:lumMod val="40000"/>
              <a:lumOff val="60000"/>
            </a:schemeClr>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26CC9210-C0DB-4416-AA50-D018FFD71457}"/>
              </a:ext>
            </a:extLst>
          </p:cNvPr>
          <p:cNvSpPr/>
          <p:nvPr/>
        </p:nvSpPr>
        <p:spPr>
          <a:xfrm>
            <a:off x="2843808" y="3005136"/>
            <a:ext cx="4572000" cy="923330"/>
          </a:xfrm>
          <a:prstGeom prst="rect">
            <a:avLst/>
          </a:prstGeom>
        </p:spPr>
        <p:txBody>
          <a:bodyPr>
            <a:spAutoFit/>
          </a:bodyPr>
          <a:lstStyle/>
          <a:p>
            <a:r>
              <a:rPr lang="fr-FR" b="1" dirty="0"/>
              <a:t>Est-ce possible ? </a:t>
            </a:r>
          </a:p>
          <a:p>
            <a:r>
              <a:rPr lang="fr-FR" b="1" dirty="0"/>
              <a:t>Peut-on faire mieux ? </a:t>
            </a:r>
          </a:p>
          <a:p>
            <a:r>
              <a:rPr lang="fr-FR" b="1" dirty="0"/>
              <a:t>Quelle est la meilleure solution ? </a:t>
            </a:r>
          </a:p>
        </p:txBody>
      </p:sp>
      <p:sp>
        <p:nvSpPr>
          <p:cNvPr id="24" name="ZoneTexte 23">
            <a:extLst>
              <a:ext uri="{FF2B5EF4-FFF2-40B4-BE49-F238E27FC236}">
                <a16:creationId xmlns:a16="http://schemas.microsoft.com/office/drawing/2014/main" id="{5A68F6F0-0E17-481D-AA7D-878BF6B1A7AF}"/>
              </a:ext>
            </a:extLst>
          </p:cNvPr>
          <p:cNvSpPr txBox="1"/>
          <p:nvPr/>
        </p:nvSpPr>
        <p:spPr>
          <a:xfrm>
            <a:off x="3501951" y="1369402"/>
            <a:ext cx="1833141" cy="646331"/>
          </a:xfrm>
          <a:prstGeom prst="rect">
            <a:avLst/>
          </a:prstGeom>
          <a:noFill/>
        </p:spPr>
        <p:txBody>
          <a:bodyPr wrap="square" rtlCol="0">
            <a:spAutoFit/>
          </a:bodyPr>
          <a:lstStyle/>
          <a:p>
            <a:pPr algn="ctr"/>
            <a:r>
              <a:rPr lang="fr-FR" dirty="0"/>
              <a:t>Processus de conception</a:t>
            </a:r>
          </a:p>
        </p:txBody>
      </p:sp>
      <p:sp>
        <p:nvSpPr>
          <p:cNvPr id="26" name="Rectangle 25">
            <a:extLst>
              <a:ext uri="{FF2B5EF4-FFF2-40B4-BE49-F238E27FC236}">
                <a16:creationId xmlns:a16="http://schemas.microsoft.com/office/drawing/2014/main" id="{D45EF174-B34C-403B-B508-C65915483C24}"/>
              </a:ext>
            </a:extLst>
          </p:cNvPr>
          <p:cNvSpPr/>
          <p:nvPr/>
        </p:nvSpPr>
        <p:spPr>
          <a:xfrm>
            <a:off x="971600" y="1113308"/>
            <a:ext cx="6840760" cy="189182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7D6E4816-AFF0-4F13-BF92-FD31F3AA64CC}"/>
              </a:ext>
            </a:extLst>
          </p:cNvPr>
          <p:cNvSpPr txBox="1"/>
          <p:nvPr/>
        </p:nvSpPr>
        <p:spPr>
          <a:xfrm>
            <a:off x="6480211" y="2472334"/>
            <a:ext cx="1008112" cy="369332"/>
          </a:xfrm>
          <a:prstGeom prst="rect">
            <a:avLst/>
          </a:prstGeom>
          <a:noFill/>
        </p:spPr>
        <p:txBody>
          <a:bodyPr wrap="square" rtlCol="0">
            <a:spAutoFit/>
          </a:bodyPr>
          <a:lstStyle/>
          <a:p>
            <a:r>
              <a:rPr lang="fr-FR" dirty="0">
                <a:solidFill>
                  <a:srgbClr val="FF0000"/>
                </a:solidFill>
              </a:rPr>
              <a:t>Solution</a:t>
            </a:r>
          </a:p>
        </p:txBody>
      </p:sp>
      <p:sp>
        <p:nvSpPr>
          <p:cNvPr id="28" name="Espace réservé du numéro de diapositive 27">
            <a:extLst>
              <a:ext uri="{FF2B5EF4-FFF2-40B4-BE49-F238E27FC236}">
                <a16:creationId xmlns:a16="http://schemas.microsoft.com/office/drawing/2014/main" id="{E21C1CF1-FED7-4931-801C-8A413EFEB089}"/>
              </a:ext>
            </a:extLst>
          </p:cNvPr>
          <p:cNvSpPr>
            <a:spLocks noGrp="1"/>
          </p:cNvSpPr>
          <p:nvPr>
            <p:ph type="sldNum" sz="quarter" idx="12"/>
          </p:nvPr>
        </p:nvSpPr>
        <p:spPr/>
        <p:txBody>
          <a:bodyPr/>
          <a:lstStyle/>
          <a:p>
            <a:fld id="{F1E29388-C2A6-42F4-8376-DF2F821CBB61}" type="slidenum">
              <a:rPr lang="fr-FR" smtClean="0"/>
              <a:t>16</a:t>
            </a:fld>
            <a:endParaRPr lang="fr-FR"/>
          </a:p>
        </p:txBody>
      </p:sp>
    </p:spTree>
    <p:extLst>
      <p:ext uri="{BB962C8B-B14F-4D97-AF65-F5344CB8AC3E}">
        <p14:creationId xmlns:p14="http://schemas.microsoft.com/office/powerpoint/2010/main" val="2865897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3734" y="1246565"/>
            <a:ext cx="7632848" cy="646331"/>
          </a:xfrm>
          <a:prstGeom prst="rect">
            <a:avLst/>
          </a:prstGeom>
        </p:spPr>
        <p:txBody>
          <a:bodyPr wrap="square">
            <a:spAutoFit/>
          </a:bodyPr>
          <a:lstStyle/>
          <a:p>
            <a:r>
              <a:rPr lang="fr-FR" altLang="fr-FR" dirty="0"/>
              <a:t>Principe de base de l’optimisation : </a:t>
            </a:r>
          </a:p>
          <a:p>
            <a:pPr algn="ctr"/>
            <a:r>
              <a:rPr lang="fr-FR" altLang="fr-FR" dirty="0"/>
              <a:t>méthode d’essai et erreur</a:t>
            </a:r>
          </a:p>
        </p:txBody>
      </p:sp>
      <p:sp>
        <p:nvSpPr>
          <p:cNvPr id="8" name="Rectangle 7"/>
          <p:cNvSpPr/>
          <p:nvPr/>
        </p:nvSpPr>
        <p:spPr>
          <a:xfrm>
            <a:off x="101724" y="461665"/>
            <a:ext cx="4719241" cy="400110"/>
          </a:xfrm>
          <a:prstGeom prst="rect">
            <a:avLst/>
          </a:prstGeom>
        </p:spPr>
        <p:txBody>
          <a:bodyPr wrap="none">
            <a:spAutoFit/>
          </a:bodyPr>
          <a:lstStyle/>
          <a:p>
            <a:r>
              <a:rPr lang="fr-FR" sz="2000" b="1" dirty="0">
                <a:solidFill>
                  <a:schemeClr val="tx2">
                    <a:lumMod val="60000"/>
                    <a:lumOff val="40000"/>
                  </a:schemeClr>
                </a:solidFill>
              </a:rPr>
              <a:t>Qu'est-ce qu'un problème d’optimisation ?</a:t>
            </a:r>
          </a:p>
        </p:txBody>
      </p:sp>
      <p:sp>
        <p:nvSpPr>
          <p:cNvPr id="9" name="Rectangle 8"/>
          <p:cNvSpPr/>
          <p:nvPr/>
        </p:nvSpPr>
        <p:spPr>
          <a:xfrm>
            <a:off x="0" y="0"/>
            <a:ext cx="4975721" cy="461665"/>
          </a:xfrm>
          <a:prstGeom prst="rect">
            <a:avLst/>
          </a:prstGeom>
        </p:spPr>
        <p:txBody>
          <a:bodyPr wrap="none">
            <a:spAutoFit/>
          </a:bodyPr>
          <a:lstStyle/>
          <a:p>
            <a:r>
              <a:rPr lang="fr-FR" sz="2400" b="1" dirty="0"/>
              <a:t>2 – Méthodes et outils d'optimisation</a:t>
            </a:r>
          </a:p>
        </p:txBody>
      </p:sp>
      <p:sp>
        <p:nvSpPr>
          <p:cNvPr id="10" name="Rectangle 6"/>
          <p:cNvSpPr>
            <a:spLocks noChangeArrowheads="1"/>
          </p:cNvSpPr>
          <p:nvPr/>
        </p:nvSpPr>
        <p:spPr bwMode="auto">
          <a:xfrm>
            <a:off x="3330575" y="2547937"/>
            <a:ext cx="2071688" cy="349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eaLnBrk="0" fontAlgn="base" hangingPunct="0">
              <a:lnSpc>
                <a:spcPct val="90000"/>
              </a:lnSpc>
              <a:spcBef>
                <a:spcPct val="0"/>
              </a:spcBef>
              <a:spcAft>
                <a:spcPct val="0"/>
              </a:spcAft>
              <a:defRPr sz="2000">
                <a:solidFill>
                  <a:schemeClr val="tx1"/>
                </a:solidFill>
                <a:latin typeface="Comic Sans MS" pitchFamily="66" charset="0"/>
              </a:defRPr>
            </a:lvl9pPr>
          </a:lstStyle>
          <a:p>
            <a:r>
              <a:rPr lang="fr-FR" altLang="fr-FR" sz="1800" dirty="0"/>
              <a:t>Choix Paramètres</a:t>
            </a:r>
          </a:p>
        </p:txBody>
      </p:sp>
      <p:sp>
        <p:nvSpPr>
          <p:cNvPr id="11" name="Rectangle 7"/>
          <p:cNvSpPr>
            <a:spLocks noChangeArrowheads="1"/>
          </p:cNvSpPr>
          <p:nvPr/>
        </p:nvSpPr>
        <p:spPr bwMode="auto">
          <a:xfrm>
            <a:off x="2774950" y="3271837"/>
            <a:ext cx="3252788" cy="349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eaLnBrk="0" fontAlgn="base" hangingPunct="0">
              <a:lnSpc>
                <a:spcPct val="90000"/>
              </a:lnSpc>
              <a:spcBef>
                <a:spcPct val="0"/>
              </a:spcBef>
              <a:spcAft>
                <a:spcPct val="0"/>
              </a:spcAft>
              <a:defRPr sz="2000">
                <a:solidFill>
                  <a:schemeClr val="tx1"/>
                </a:solidFill>
                <a:latin typeface="Comic Sans MS" pitchFamily="66" charset="0"/>
              </a:defRPr>
            </a:lvl9pPr>
          </a:lstStyle>
          <a:p>
            <a:r>
              <a:rPr lang="fr-FR" altLang="fr-FR" sz="1800"/>
              <a:t>Détermination Performances</a:t>
            </a:r>
          </a:p>
        </p:txBody>
      </p:sp>
      <p:sp>
        <p:nvSpPr>
          <p:cNvPr id="12" name="Rectangle 8"/>
          <p:cNvSpPr>
            <a:spLocks noChangeArrowheads="1"/>
          </p:cNvSpPr>
          <p:nvPr/>
        </p:nvSpPr>
        <p:spPr bwMode="auto">
          <a:xfrm>
            <a:off x="2738438" y="4116387"/>
            <a:ext cx="32162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eaLnBrk="0" fontAlgn="base" hangingPunct="0">
              <a:lnSpc>
                <a:spcPct val="90000"/>
              </a:lnSpc>
              <a:spcBef>
                <a:spcPct val="0"/>
              </a:spcBef>
              <a:spcAft>
                <a:spcPct val="0"/>
              </a:spcAft>
              <a:defRPr sz="2000">
                <a:solidFill>
                  <a:schemeClr val="tx1"/>
                </a:solidFill>
                <a:latin typeface="Comic Sans MS" pitchFamily="66" charset="0"/>
              </a:defRPr>
            </a:lvl9pPr>
          </a:lstStyle>
          <a:p>
            <a:r>
              <a:rPr lang="fr-FR" altLang="fr-FR" sz="1800"/>
              <a:t>Performances Acceptables ?</a:t>
            </a:r>
          </a:p>
        </p:txBody>
      </p:sp>
      <p:sp>
        <p:nvSpPr>
          <p:cNvPr id="13" name="Rectangle 9"/>
          <p:cNvSpPr>
            <a:spLocks noChangeArrowheads="1"/>
          </p:cNvSpPr>
          <p:nvPr/>
        </p:nvSpPr>
        <p:spPr bwMode="auto">
          <a:xfrm>
            <a:off x="1560513" y="3387725"/>
            <a:ext cx="5429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eaLnBrk="0" fontAlgn="base" hangingPunct="0">
              <a:lnSpc>
                <a:spcPct val="90000"/>
              </a:lnSpc>
              <a:spcBef>
                <a:spcPct val="0"/>
              </a:spcBef>
              <a:spcAft>
                <a:spcPct val="0"/>
              </a:spcAft>
              <a:defRPr sz="2000">
                <a:solidFill>
                  <a:schemeClr val="tx1"/>
                </a:solidFill>
                <a:latin typeface="Comic Sans MS" pitchFamily="66" charset="0"/>
              </a:defRPr>
            </a:lvl9pPr>
          </a:lstStyle>
          <a:p>
            <a:r>
              <a:rPr lang="fr-FR" altLang="fr-FR" sz="1800"/>
              <a:t>non</a:t>
            </a:r>
          </a:p>
        </p:txBody>
      </p:sp>
      <p:sp>
        <p:nvSpPr>
          <p:cNvPr id="14" name="Rectangle 10"/>
          <p:cNvSpPr>
            <a:spLocks noChangeArrowheads="1"/>
          </p:cNvSpPr>
          <p:nvPr/>
        </p:nvSpPr>
        <p:spPr bwMode="auto">
          <a:xfrm>
            <a:off x="4157662" y="5157192"/>
            <a:ext cx="48736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eaLnBrk="0" fontAlgn="base" hangingPunct="0">
              <a:lnSpc>
                <a:spcPct val="90000"/>
              </a:lnSpc>
              <a:spcBef>
                <a:spcPct val="0"/>
              </a:spcBef>
              <a:spcAft>
                <a:spcPct val="0"/>
              </a:spcAft>
              <a:defRPr sz="2000">
                <a:solidFill>
                  <a:schemeClr val="tx1"/>
                </a:solidFill>
                <a:latin typeface="Comic Sans MS" pitchFamily="66" charset="0"/>
              </a:defRPr>
            </a:lvl9pPr>
          </a:lstStyle>
          <a:p>
            <a:r>
              <a:rPr lang="fr-FR" altLang="fr-FR" sz="1800"/>
              <a:t>oui</a:t>
            </a:r>
          </a:p>
        </p:txBody>
      </p:sp>
      <p:sp>
        <p:nvSpPr>
          <p:cNvPr id="15" name="Line 12"/>
          <p:cNvSpPr>
            <a:spLocks noChangeShapeType="1"/>
          </p:cNvSpPr>
          <p:nvPr/>
        </p:nvSpPr>
        <p:spPr bwMode="auto">
          <a:xfrm flipH="1">
            <a:off x="4349750" y="2132856"/>
            <a:ext cx="0" cy="4293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 name="Freeform 16"/>
          <p:cNvSpPr>
            <a:spLocks/>
          </p:cNvSpPr>
          <p:nvPr/>
        </p:nvSpPr>
        <p:spPr bwMode="auto">
          <a:xfrm>
            <a:off x="2295525" y="2359819"/>
            <a:ext cx="2054225" cy="2466180"/>
          </a:xfrm>
          <a:custGeom>
            <a:avLst/>
            <a:gdLst>
              <a:gd name="T0" fmla="*/ 2054225 w 1294"/>
              <a:gd name="T1" fmla="*/ 2082800 h 1312"/>
              <a:gd name="T2" fmla="*/ 0 w 1294"/>
              <a:gd name="T3" fmla="*/ 2082800 h 1312"/>
              <a:gd name="T4" fmla="*/ 0 w 1294"/>
              <a:gd name="T5" fmla="*/ 0 h 1312"/>
              <a:gd name="T6" fmla="*/ 2054225 w 1294"/>
              <a:gd name="T7" fmla="*/ 0 h 13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4" h="1312">
                <a:moveTo>
                  <a:pt x="1294" y="1312"/>
                </a:moveTo>
                <a:lnTo>
                  <a:pt x="0" y="1312"/>
                </a:lnTo>
                <a:lnTo>
                  <a:pt x="0" y="0"/>
                </a:lnTo>
                <a:lnTo>
                  <a:pt x="1294" y="0"/>
                </a:ln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 name="AutoShape 17"/>
          <p:cNvSpPr>
            <a:spLocks noChangeArrowheads="1"/>
          </p:cNvSpPr>
          <p:nvPr/>
        </p:nvSpPr>
        <p:spPr bwMode="auto">
          <a:xfrm>
            <a:off x="2705100" y="4027487"/>
            <a:ext cx="3298825" cy="449263"/>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eaLnBrk="0" fontAlgn="base" hangingPunct="0">
              <a:lnSpc>
                <a:spcPct val="90000"/>
              </a:lnSpc>
              <a:spcBef>
                <a:spcPct val="0"/>
              </a:spcBef>
              <a:spcAft>
                <a:spcPct val="0"/>
              </a:spcAft>
              <a:defRPr sz="2000">
                <a:solidFill>
                  <a:schemeClr val="tx1"/>
                </a:solidFill>
                <a:latin typeface="Comic Sans MS" pitchFamily="66" charset="0"/>
              </a:defRPr>
            </a:lvl9pPr>
          </a:lstStyle>
          <a:p>
            <a:endParaRPr lang="fr-FR" altLang="fr-FR"/>
          </a:p>
        </p:txBody>
      </p:sp>
      <p:sp>
        <p:nvSpPr>
          <p:cNvPr id="18" name="Line 18"/>
          <p:cNvSpPr>
            <a:spLocks noChangeShapeType="1"/>
          </p:cNvSpPr>
          <p:nvPr/>
        </p:nvSpPr>
        <p:spPr bwMode="auto">
          <a:xfrm>
            <a:off x="4355306" y="2897981"/>
            <a:ext cx="2382" cy="3714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9" name="Line 19"/>
          <p:cNvSpPr>
            <a:spLocks noChangeShapeType="1"/>
          </p:cNvSpPr>
          <p:nvPr/>
        </p:nvSpPr>
        <p:spPr bwMode="auto">
          <a:xfrm>
            <a:off x="4357688" y="3621088"/>
            <a:ext cx="4762" cy="4270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 name="Line 20"/>
          <p:cNvSpPr>
            <a:spLocks noChangeShapeType="1"/>
          </p:cNvSpPr>
          <p:nvPr/>
        </p:nvSpPr>
        <p:spPr bwMode="auto">
          <a:xfrm>
            <a:off x="4364037" y="4481512"/>
            <a:ext cx="2381" cy="514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 name="Rectangle 11"/>
          <p:cNvSpPr>
            <a:spLocks noChangeArrowheads="1"/>
          </p:cNvSpPr>
          <p:nvPr/>
        </p:nvSpPr>
        <p:spPr bwMode="auto">
          <a:xfrm>
            <a:off x="104899" y="5651500"/>
            <a:ext cx="71818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eaLnBrk="0" fontAlgn="base" hangingPunct="0">
              <a:lnSpc>
                <a:spcPct val="90000"/>
              </a:lnSpc>
              <a:spcBef>
                <a:spcPct val="0"/>
              </a:spcBef>
              <a:spcAft>
                <a:spcPct val="0"/>
              </a:spcAft>
              <a:defRPr sz="2000">
                <a:solidFill>
                  <a:schemeClr val="tx1"/>
                </a:solidFill>
                <a:latin typeface="Comic Sans MS" pitchFamily="66" charset="0"/>
              </a:defRPr>
            </a:lvl9pPr>
          </a:lstStyle>
          <a:p>
            <a:pPr>
              <a:lnSpc>
                <a:spcPct val="135000"/>
              </a:lnSpc>
            </a:pPr>
            <a:r>
              <a:rPr lang="fr-FR" altLang="fr-FR" sz="1800" dirty="0">
                <a:latin typeface="+mj-lt"/>
              </a:rPr>
              <a:t>Ce qui caractérise une méthode d’optimisation :</a:t>
            </a:r>
          </a:p>
          <a:p>
            <a:pPr>
              <a:lnSpc>
                <a:spcPct val="135000"/>
              </a:lnSpc>
            </a:pPr>
            <a:r>
              <a:rPr lang="fr-FR" altLang="fr-FR" sz="1800" dirty="0">
                <a:latin typeface="+mj-lt"/>
              </a:rPr>
              <a:t>· Comment choisir les nouvelles valeurs des paramètres ?</a:t>
            </a:r>
          </a:p>
          <a:p>
            <a:pPr>
              <a:lnSpc>
                <a:spcPct val="135000"/>
              </a:lnSpc>
            </a:pPr>
            <a:r>
              <a:rPr lang="fr-FR" altLang="fr-FR" sz="1800" dirty="0">
                <a:latin typeface="+mj-lt"/>
              </a:rPr>
              <a:t>· Comment arrêter le processus de recherche</a:t>
            </a:r>
          </a:p>
        </p:txBody>
      </p:sp>
      <p:sp>
        <p:nvSpPr>
          <p:cNvPr id="2" name="Espace réservé du numéro de diapositive 1">
            <a:extLst>
              <a:ext uri="{FF2B5EF4-FFF2-40B4-BE49-F238E27FC236}">
                <a16:creationId xmlns:a16="http://schemas.microsoft.com/office/drawing/2014/main" id="{B15904AB-89E0-42B9-A9A7-D6D16F68040E}"/>
              </a:ext>
            </a:extLst>
          </p:cNvPr>
          <p:cNvSpPr>
            <a:spLocks noGrp="1"/>
          </p:cNvSpPr>
          <p:nvPr>
            <p:ph type="sldNum" sz="quarter" idx="12"/>
          </p:nvPr>
        </p:nvSpPr>
        <p:spPr/>
        <p:txBody>
          <a:bodyPr/>
          <a:lstStyle/>
          <a:p>
            <a:fld id="{F1E29388-C2A6-42F4-8376-DF2F821CBB61}" type="slidenum">
              <a:rPr lang="fr-FR" smtClean="0"/>
              <a:t>17</a:t>
            </a:fld>
            <a:endParaRPr lang="fr-FR"/>
          </a:p>
        </p:txBody>
      </p:sp>
    </p:spTree>
    <p:extLst>
      <p:ext uri="{BB962C8B-B14F-4D97-AF65-F5344CB8AC3E}">
        <p14:creationId xmlns:p14="http://schemas.microsoft.com/office/powerpoint/2010/main" val="336200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4" grpId="0"/>
      <p:bldP spid="15" grpId="0" animBg="1"/>
      <p:bldP spid="16" grpId="0" animBg="1"/>
      <p:bldP spid="17" grpId="0" animBg="1"/>
      <p:bldP spid="18" grpId="0" animBg="1"/>
      <p:bldP spid="19" grpId="0" animBg="1"/>
      <p:bldP spid="20"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3734" y="1246565"/>
            <a:ext cx="7632848" cy="646331"/>
          </a:xfrm>
          <a:prstGeom prst="rect">
            <a:avLst/>
          </a:prstGeom>
        </p:spPr>
        <p:txBody>
          <a:bodyPr wrap="square">
            <a:spAutoFit/>
          </a:bodyPr>
          <a:lstStyle/>
          <a:p>
            <a:pPr marL="285750" indent="-285750">
              <a:buFont typeface="Wingdings" panose="05000000000000000000" pitchFamily="2" charset="2"/>
              <a:buChar char="§"/>
            </a:pPr>
            <a:r>
              <a:rPr lang="fr-FR" b="1" dirty="0"/>
              <a:t>Problème d'optimisation = minimisation (ou maximisation) d'une fonction objectif (de coût)</a:t>
            </a:r>
          </a:p>
        </p:txBody>
      </p:sp>
      <p:sp>
        <p:nvSpPr>
          <p:cNvPr id="5" name="Rectangle 4"/>
          <p:cNvSpPr/>
          <p:nvPr/>
        </p:nvSpPr>
        <p:spPr>
          <a:xfrm>
            <a:off x="738231" y="2195045"/>
            <a:ext cx="7416824" cy="646331"/>
          </a:xfrm>
          <a:prstGeom prst="rect">
            <a:avLst/>
          </a:prstGeom>
        </p:spPr>
        <p:txBody>
          <a:bodyPr wrap="square">
            <a:spAutoFit/>
          </a:bodyPr>
          <a:lstStyle/>
          <a:p>
            <a:pPr marL="285750" indent="-285750">
              <a:buFont typeface="Wingdings" panose="05000000000000000000" pitchFamily="2" charset="2"/>
              <a:buChar char="§"/>
            </a:pPr>
            <a:r>
              <a:rPr lang="fr-FR" b="1" dirty="0"/>
              <a:t>Cette fonction comporte des paramètres et est généralement soumise à des contraintes</a:t>
            </a:r>
          </a:p>
        </p:txBody>
      </p:sp>
      <p:sp>
        <p:nvSpPr>
          <p:cNvPr id="6" name="Rectangle 5"/>
          <p:cNvSpPr/>
          <p:nvPr/>
        </p:nvSpPr>
        <p:spPr>
          <a:xfrm>
            <a:off x="743966" y="3687415"/>
            <a:ext cx="7471487" cy="923330"/>
          </a:xfrm>
          <a:prstGeom prst="rect">
            <a:avLst/>
          </a:prstGeom>
        </p:spPr>
        <p:txBody>
          <a:bodyPr wrap="square">
            <a:spAutoFit/>
          </a:bodyPr>
          <a:lstStyle/>
          <a:p>
            <a:pPr marL="285750" indent="-285750">
              <a:buFont typeface="Arial" panose="020B0604020202020204" pitchFamily="34" charset="0"/>
              <a:buChar char="•"/>
            </a:pPr>
            <a:r>
              <a:rPr lang="fr-FR" dirty="0"/>
              <a:t>En fonction des caractéristiques du problèmes (paramètres fortement variables, domaines discrets, types de contraintes, etc.), le problème peut être </a:t>
            </a:r>
            <a:r>
              <a:rPr lang="fr-FR" b="1" dirty="0"/>
              <a:t>difficile</a:t>
            </a:r>
            <a:r>
              <a:rPr lang="fr-FR" dirty="0"/>
              <a:t> à résoudre</a:t>
            </a:r>
          </a:p>
        </p:txBody>
      </p:sp>
      <p:sp>
        <p:nvSpPr>
          <p:cNvPr id="7" name="Rectangle 6"/>
          <p:cNvSpPr/>
          <p:nvPr/>
        </p:nvSpPr>
        <p:spPr>
          <a:xfrm>
            <a:off x="899592" y="5085184"/>
            <a:ext cx="7560840" cy="1200329"/>
          </a:xfrm>
          <a:prstGeom prst="rect">
            <a:avLst/>
          </a:prstGeom>
        </p:spPr>
        <p:txBody>
          <a:bodyPr wrap="square">
            <a:spAutoFit/>
          </a:bodyPr>
          <a:lstStyle/>
          <a:p>
            <a:pPr marL="285750" indent="-285750">
              <a:buFont typeface="Arial" panose="020B0604020202020204" pitchFamily="34" charset="0"/>
              <a:buChar char="•"/>
            </a:pPr>
            <a:r>
              <a:rPr lang="fr-FR" dirty="0"/>
              <a:t>Nécessite des outils avancés pour la modélisation et la résolution </a:t>
            </a:r>
          </a:p>
          <a:p>
            <a:pPr marL="742950" lvl="1" indent="-285750">
              <a:buFont typeface="Wingdings" panose="05000000000000000000" pitchFamily="2" charset="2"/>
              <a:buChar char="Ø"/>
            </a:pPr>
            <a:r>
              <a:rPr lang="fr-FR" dirty="0"/>
              <a:t>Variables (paramètres)</a:t>
            </a:r>
          </a:p>
          <a:p>
            <a:pPr marL="742950" lvl="1" indent="-285750">
              <a:buFont typeface="Wingdings" panose="05000000000000000000" pitchFamily="2" charset="2"/>
              <a:buChar char="Ø"/>
            </a:pPr>
            <a:r>
              <a:rPr lang="fr-FR" dirty="0"/>
              <a:t>Fonction objectif</a:t>
            </a:r>
          </a:p>
          <a:p>
            <a:pPr marL="742950" lvl="1" indent="-285750">
              <a:buFont typeface="Wingdings" panose="05000000000000000000" pitchFamily="2" charset="2"/>
              <a:buChar char="Ø"/>
            </a:pPr>
            <a:r>
              <a:rPr lang="fr-FR" dirty="0"/>
              <a:t>Contraintes</a:t>
            </a:r>
          </a:p>
        </p:txBody>
      </p:sp>
      <p:sp>
        <p:nvSpPr>
          <p:cNvPr id="8" name="Rectangle 7"/>
          <p:cNvSpPr/>
          <p:nvPr/>
        </p:nvSpPr>
        <p:spPr>
          <a:xfrm>
            <a:off x="101724" y="461665"/>
            <a:ext cx="4719241" cy="400110"/>
          </a:xfrm>
          <a:prstGeom prst="rect">
            <a:avLst/>
          </a:prstGeom>
        </p:spPr>
        <p:txBody>
          <a:bodyPr wrap="none">
            <a:spAutoFit/>
          </a:bodyPr>
          <a:lstStyle/>
          <a:p>
            <a:r>
              <a:rPr lang="fr-FR" sz="2000" b="1" dirty="0">
                <a:solidFill>
                  <a:schemeClr val="tx2">
                    <a:lumMod val="60000"/>
                    <a:lumOff val="40000"/>
                  </a:schemeClr>
                </a:solidFill>
              </a:rPr>
              <a:t>Qu'est-ce qu'un problème d’optimisation ?</a:t>
            </a:r>
          </a:p>
        </p:txBody>
      </p:sp>
      <p:sp>
        <p:nvSpPr>
          <p:cNvPr id="9" name="Rectangle 8"/>
          <p:cNvSpPr/>
          <p:nvPr/>
        </p:nvSpPr>
        <p:spPr>
          <a:xfrm>
            <a:off x="0" y="0"/>
            <a:ext cx="4975721" cy="461665"/>
          </a:xfrm>
          <a:prstGeom prst="rect">
            <a:avLst/>
          </a:prstGeom>
        </p:spPr>
        <p:txBody>
          <a:bodyPr wrap="none">
            <a:spAutoFit/>
          </a:bodyPr>
          <a:lstStyle/>
          <a:p>
            <a:r>
              <a:rPr lang="fr-FR" sz="2400" b="1" dirty="0"/>
              <a:t>2 – Méthodes et outils d'optimisation</a:t>
            </a:r>
          </a:p>
        </p:txBody>
      </p:sp>
      <p:sp>
        <p:nvSpPr>
          <p:cNvPr id="2" name="Espace réservé du numéro de diapositive 1">
            <a:extLst>
              <a:ext uri="{FF2B5EF4-FFF2-40B4-BE49-F238E27FC236}">
                <a16:creationId xmlns:a16="http://schemas.microsoft.com/office/drawing/2014/main" id="{7B395144-BE0D-4C17-8938-F9F7209D19F5}"/>
              </a:ext>
            </a:extLst>
          </p:cNvPr>
          <p:cNvSpPr>
            <a:spLocks noGrp="1"/>
          </p:cNvSpPr>
          <p:nvPr>
            <p:ph type="sldNum" sz="quarter" idx="12"/>
          </p:nvPr>
        </p:nvSpPr>
        <p:spPr/>
        <p:txBody>
          <a:bodyPr/>
          <a:lstStyle/>
          <a:p>
            <a:fld id="{F1E29388-C2A6-42F4-8376-DF2F821CBB61}" type="slidenum">
              <a:rPr lang="fr-FR" smtClean="0"/>
              <a:t>18</a:t>
            </a:fld>
            <a:endParaRPr lang="fr-FR"/>
          </a:p>
        </p:txBody>
      </p:sp>
    </p:spTree>
    <p:extLst>
      <p:ext uri="{BB962C8B-B14F-4D97-AF65-F5344CB8AC3E}">
        <p14:creationId xmlns:p14="http://schemas.microsoft.com/office/powerpoint/2010/main" val="2873496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467544" y="1772816"/>
                <a:ext cx="8424936" cy="4893647"/>
              </a:xfrm>
              <a:prstGeom prst="rect">
                <a:avLst/>
              </a:prstGeom>
            </p:spPr>
            <p:txBody>
              <a:bodyPr wrap="square">
                <a:spAutoFit/>
              </a:bodyPr>
              <a:lstStyle/>
              <a:p>
                <a:pPr marL="285750" indent="-285750">
                  <a:buFont typeface="Wingdings" panose="05000000000000000000" pitchFamily="2" charset="2"/>
                  <a:buChar char="§"/>
                </a:pPr>
                <a:r>
                  <a:rPr lang="fr-FR" sz="2400" dirty="0"/>
                  <a:t>fonction objectif f : A  -&gt; </a:t>
                </a:r>
                <a14:m>
                  <m:oMath xmlns:m="http://schemas.openxmlformats.org/officeDocument/2006/math">
                    <m:r>
                      <a:rPr lang="fr-FR" sz="2400" i="1">
                        <a:latin typeface="Cambria Math"/>
                        <a:ea typeface="Cambria Math"/>
                      </a:rPr>
                      <m:t>ℝ</m:t>
                    </m:r>
                  </m:oMath>
                </a14:m>
                <a:endParaRPr lang="fr-FR" sz="2400" dirty="0"/>
              </a:p>
              <a:p>
                <a:endParaRPr lang="fr-FR" sz="2400" dirty="0"/>
              </a:p>
              <a:p>
                <a:pPr marL="285750" indent="-285750">
                  <a:buFont typeface="Wingdings" panose="05000000000000000000" pitchFamily="2" charset="2"/>
                  <a:buChar char="§"/>
                </a:pPr>
                <a:r>
                  <a:rPr lang="fr-FR" sz="2400" dirty="0"/>
                  <a:t>Généralement, A </a:t>
                </a:r>
                <a14:m>
                  <m:oMath xmlns:m="http://schemas.openxmlformats.org/officeDocument/2006/math">
                    <m:r>
                      <a:rPr lang="fr-FR" sz="2400" i="1" dirty="0" smtClean="0">
                        <a:latin typeface="Cambria Math"/>
                        <a:ea typeface="Cambria Math"/>
                      </a:rPr>
                      <m:t>⊂</m:t>
                    </m:r>
                    <m:r>
                      <a:rPr lang="fr-FR" sz="2400" b="0" i="1" dirty="0" smtClean="0">
                        <a:latin typeface="Cambria Math"/>
                        <a:ea typeface="Cambria Math"/>
                      </a:rPr>
                      <m:t> </m:t>
                    </m:r>
                    <m:r>
                      <a:rPr lang="fr-FR" sz="2400" i="1">
                        <a:latin typeface="Cambria Math"/>
                        <a:ea typeface="Cambria Math"/>
                      </a:rPr>
                      <m:t>ℝ</m:t>
                    </m:r>
                  </m:oMath>
                </a14:m>
                <a:r>
                  <a:rPr lang="fr-FR" sz="2400" baseline="30000" dirty="0"/>
                  <a:t>n</a:t>
                </a:r>
                <a:r>
                  <a:rPr lang="fr-FR" sz="2400" dirty="0"/>
                  <a:t>, et est défini par un ensemble de Contraintes</a:t>
                </a:r>
              </a:p>
              <a:p>
                <a:endParaRPr lang="fr-FR" sz="2400" dirty="0"/>
              </a:p>
              <a:p>
                <a:pPr marL="285750" indent="-285750">
                  <a:buFont typeface="Wingdings" panose="05000000000000000000" pitchFamily="2" charset="2"/>
                  <a:buChar char="§"/>
                </a:pPr>
                <a:r>
                  <a:rPr lang="fr-FR" sz="2400" dirty="0"/>
                  <a:t>Le domaine de A est appelé </a:t>
                </a:r>
                <a:r>
                  <a:rPr lang="fr-FR" sz="2400" b="1" dirty="0"/>
                  <a:t>espace de solutions</a:t>
                </a:r>
                <a:r>
                  <a:rPr lang="fr-FR" sz="2400" dirty="0"/>
                  <a:t>, les éléments de A sont appelés solutions candidates</a:t>
                </a:r>
              </a:p>
              <a:p>
                <a:endParaRPr lang="fr-FR" sz="2400" dirty="0"/>
              </a:p>
              <a:p>
                <a:pPr marL="285750" indent="-285750">
                  <a:buFont typeface="Wingdings" panose="05000000000000000000" pitchFamily="2" charset="2"/>
                  <a:buChar char="§"/>
                </a:pPr>
                <a:r>
                  <a:rPr lang="fr-FR" sz="2400" dirty="0"/>
                  <a:t>une solution candidate a</a:t>
                </a:r>
                <a:r>
                  <a:rPr lang="fr-FR" sz="2400" baseline="-25000" dirty="0"/>
                  <a:t>i</a:t>
                </a:r>
                <a:r>
                  <a:rPr lang="fr-FR" sz="2400" dirty="0"/>
                  <a:t> qui minimise f  tel que </a:t>
                </a:r>
              </a:p>
              <a:p>
                <a:pPr marL="285750" indent="-285750">
                  <a:buFont typeface="Wingdings" panose="05000000000000000000" pitchFamily="2" charset="2"/>
                  <a:buChar char="§"/>
                </a:pPr>
                <a:endParaRPr lang="fr-FR" sz="2400" dirty="0"/>
              </a:p>
              <a:p>
                <a:r>
                  <a:rPr lang="fr-FR" sz="2400" dirty="0"/>
                  <a:t>        </a:t>
                </a:r>
                <a:r>
                  <a:rPr lang="fr-FR" sz="2400" dirty="0" err="1"/>
                  <a:t>a</a:t>
                </a:r>
                <a:r>
                  <a:rPr lang="fr-FR" sz="2400" baseline="-25000" dirty="0" err="1"/>
                  <a:t>j</a:t>
                </a:r>
                <a:r>
                  <a:rPr lang="fr-FR" sz="2400" dirty="0"/>
                  <a:t> </a:t>
                </a:r>
                <a14:m>
                  <m:oMath xmlns:m="http://schemas.openxmlformats.org/officeDocument/2006/math">
                    <m:r>
                      <a:rPr lang="fr-FR" sz="2400" i="1" dirty="0" smtClean="0">
                        <a:latin typeface="Cambria Math"/>
                        <a:ea typeface="Cambria Math"/>
                      </a:rPr>
                      <m:t>∈</m:t>
                    </m:r>
                  </m:oMath>
                </a14:m>
                <a:r>
                  <a:rPr lang="fr-FR" sz="2400" dirty="0"/>
                  <a:t> A, f (a</a:t>
                </a:r>
                <a:r>
                  <a:rPr lang="fr-FR" sz="2400" baseline="-25000" dirty="0"/>
                  <a:t>i</a:t>
                </a:r>
                <a:r>
                  <a:rPr lang="fr-FR" sz="2400" dirty="0"/>
                  <a:t> ) </a:t>
                </a:r>
                <a14:m>
                  <m:oMath xmlns:m="http://schemas.openxmlformats.org/officeDocument/2006/math">
                    <m:r>
                      <a:rPr lang="fr-FR" sz="2400" i="1" smtClean="0">
                        <a:latin typeface="Cambria Math"/>
                        <a:ea typeface="Cambria Math"/>
                      </a:rPr>
                      <m:t>≤</m:t>
                    </m:r>
                  </m:oMath>
                </a14:m>
                <a:r>
                  <a:rPr lang="fr-FR" sz="2400" dirty="0"/>
                  <a:t> f (</a:t>
                </a:r>
                <a:r>
                  <a:rPr lang="fr-FR" sz="2400" dirty="0" err="1"/>
                  <a:t>a</a:t>
                </a:r>
                <a:r>
                  <a:rPr lang="fr-FR" sz="2400" baseline="-25000" dirty="0" err="1"/>
                  <a:t>j</a:t>
                </a:r>
                <a:r>
                  <a:rPr lang="fr-FR" sz="2400" dirty="0"/>
                  <a:t> )</a:t>
                </a:r>
              </a:p>
              <a:p>
                <a:endParaRPr lang="fr-FR" sz="2400" dirty="0"/>
              </a:p>
              <a:p>
                <a:r>
                  <a:rPr lang="fr-FR" sz="2400" dirty="0"/>
                  <a:t>est appelée solution optimale</a:t>
                </a:r>
              </a:p>
            </p:txBody>
          </p:sp>
        </mc:Choice>
        <mc:Fallback xmlns="">
          <p:sp>
            <p:nvSpPr>
              <p:cNvPr id="3" name="Rectangle 2"/>
              <p:cNvSpPr>
                <a:spLocks noRot="1" noChangeAspect="1" noMove="1" noResize="1" noEditPoints="1" noAdjustHandles="1" noChangeArrowheads="1" noChangeShapeType="1" noTextEdit="1"/>
              </p:cNvSpPr>
              <p:nvPr/>
            </p:nvSpPr>
            <p:spPr>
              <a:xfrm>
                <a:off x="467544" y="1772816"/>
                <a:ext cx="8424936" cy="4893647"/>
              </a:xfrm>
              <a:prstGeom prst="rect">
                <a:avLst/>
              </a:prstGeom>
              <a:blipFill>
                <a:blip r:embed="rId3"/>
                <a:stretch>
                  <a:fillRect l="-1158" t="-996" b="-1868"/>
                </a:stretch>
              </a:blipFill>
            </p:spPr>
            <p:txBody>
              <a:bodyPr/>
              <a:lstStyle/>
              <a:p>
                <a:r>
                  <a:rPr lang="fr-FR">
                    <a:noFill/>
                  </a:rPr>
                  <a:t> </a:t>
                </a:r>
              </a:p>
            </p:txBody>
          </p:sp>
        </mc:Fallback>
      </mc:AlternateContent>
      <p:sp>
        <p:nvSpPr>
          <p:cNvPr id="4" name="Rectangle 3"/>
          <p:cNvSpPr/>
          <p:nvPr/>
        </p:nvSpPr>
        <p:spPr>
          <a:xfrm>
            <a:off x="101724" y="461665"/>
            <a:ext cx="4719241" cy="400110"/>
          </a:xfrm>
          <a:prstGeom prst="rect">
            <a:avLst/>
          </a:prstGeom>
        </p:spPr>
        <p:txBody>
          <a:bodyPr wrap="none">
            <a:spAutoFit/>
          </a:bodyPr>
          <a:lstStyle/>
          <a:p>
            <a:r>
              <a:rPr lang="fr-FR" sz="2000" b="1" dirty="0">
                <a:solidFill>
                  <a:schemeClr val="tx2">
                    <a:lumMod val="60000"/>
                    <a:lumOff val="40000"/>
                  </a:schemeClr>
                </a:solidFill>
              </a:rPr>
              <a:t>Qu'est-ce qu'un problème d’optimisation ?</a:t>
            </a:r>
          </a:p>
        </p:txBody>
      </p:sp>
      <p:sp>
        <p:nvSpPr>
          <p:cNvPr id="5" name="Rectangle 4"/>
          <p:cNvSpPr/>
          <p:nvPr/>
        </p:nvSpPr>
        <p:spPr>
          <a:xfrm>
            <a:off x="0" y="0"/>
            <a:ext cx="4975721" cy="461665"/>
          </a:xfrm>
          <a:prstGeom prst="rect">
            <a:avLst/>
          </a:prstGeom>
        </p:spPr>
        <p:txBody>
          <a:bodyPr wrap="none">
            <a:spAutoFit/>
          </a:bodyPr>
          <a:lstStyle/>
          <a:p>
            <a:r>
              <a:rPr lang="fr-FR" sz="2400" b="1" dirty="0"/>
              <a:t>2 – Méthodes et outils d'optimisation</a:t>
            </a:r>
          </a:p>
        </p:txBody>
      </p:sp>
      <p:sp>
        <p:nvSpPr>
          <p:cNvPr id="2" name="Espace réservé du numéro de diapositive 1">
            <a:extLst>
              <a:ext uri="{FF2B5EF4-FFF2-40B4-BE49-F238E27FC236}">
                <a16:creationId xmlns:a16="http://schemas.microsoft.com/office/drawing/2014/main" id="{FD297316-C8FC-4C0F-9362-D85A3DD6A4A6}"/>
              </a:ext>
            </a:extLst>
          </p:cNvPr>
          <p:cNvSpPr>
            <a:spLocks noGrp="1"/>
          </p:cNvSpPr>
          <p:nvPr>
            <p:ph type="sldNum" sz="quarter" idx="12"/>
          </p:nvPr>
        </p:nvSpPr>
        <p:spPr/>
        <p:txBody>
          <a:bodyPr/>
          <a:lstStyle/>
          <a:p>
            <a:fld id="{F1E29388-C2A6-42F4-8376-DF2F821CBB61}" type="slidenum">
              <a:rPr lang="fr-FR" smtClean="0"/>
              <a:t>19</a:t>
            </a:fld>
            <a:endParaRPr lang="fr-FR"/>
          </a:p>
        </p:txBody>
      </p:sp>
    </p:spTree>
    <p:extLst>
      <p:ext uri="{BB962C8B-B14F-4D97-AF65-F5344CB8AC3E}">
        <p14:creationId xmlns:p14="http://schemas.microsoft.com/office/powerpoint/2010/main" val="1200104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3F1E39F-0319-4439-871C-AB6E9D4CA540}"/>
              </a:ext>
            </a:extLst>
          </p:cNvPr>
          <p:cNvSpPr/>
          <p:nvPr/>
        </p:nvSpPr>
        <p:spPr>
          <a:xfrm>
            <a:off x="107504" y="1604204"/>
            <a:ext cx="6514950" cy="2245757"/>
          </a:xfrm>
          <a:prstGeom prst="rect">
            <a:avLst/>
          </a:prstGeom>
          <a:solidFill>
            <a:schemeClr val="accent3">
              <a:lumMod val="20000"/>
              <a:lumOff val="8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18347A6-E702-4DBA-9EF4-0F3CC2450387}"/>
              </a:ext>
            </a:extLst>
          </p:cNvPr>
          <p:cNvSpPr/>
          <p:nvPr/>
        </p:nvSpPr>
        <p:spPr>
          <a:xfrm>
            <a:off x="107504" y="776385"/>
            <a:ext cx="6514950" cy="780407"/>
          </a:xfrm>
          <a:prstGeom prst="rect">
            <a:avLst/>
          </a:prstGeom>
          <a:solidFill>
            <a:schemeClr val="accent6">
              <a:lumMod val="40000"/>
              <a:lumOff val="6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74" name="Titre 1"/>
          <p:cNvSpPr>
            <a:spLocks noGrp="1"/>
          </p:cNvSpPr>
          <p:nvPr>
            <p:ph type="title"/>
          </p:nvPr>
        </p:nvSpPr>
        <p:spPr>
          <a:xfrm>
            <a:off x="500063" y="0"/>
            <a:ext cx="7467600" cy="549275"/>
          </a:xfrm>
        </p:spPr>
        <p:txBody>
          <a:bodyPr/>
          <a:lstStyle/>
          <a:p>
            <a:pPr algn="ctr" eaLnBrk="1" fontAlgn="auto" hangingPunct="1">
              <a:spcAft>
                <a:spcPts val="0"/>
              </a:spcAft>
              <a:defRPr/>
            </a:pPr>
            <a:r>
              <a:rPr lang="fr-FR" dirty="0">
                <a:ea typeface="+mj-ea"/>
                <a:cs typeface="+mj-cs"/>
              </a:rPr>
              <a:t>Programme</a:t>
            </a:r>
          </a:p>
        </p:txBody>
      </p:sp>
      <p:sp>
        <p:nvSpPr>
          <p:cNvPr id="16387" name="Espace réservé du contenu 2"/>
          <p:cNvSpPr>
            <a:spLocks noGrp="1"/>
          </p:cNvSpPr>
          <p:nvPr>
            <p:ph sz="quarter" idx="1"/>
          </p:nvPr>
        </p:nvSpPr>
        <p:spPr>
          <a:xfrm>
            <a:off x="0" y="692150"/>
            <a:ext cx="8858250" cy="4525963"/>
          </a:xfrm>
        </p:spPr>
        <p:txBody>
          <a:bodyPr/>
          <a:lstStyle/>
          <a:p>
            <a:pPr>
              <a:defRPr/>
            </a:pPr>
            <a:r>
              <a:rPr lang="fr-FR" b="1" dirty="0">
                <a:ea typeface="ＭＳ Ｐゴシック" pitchFamily="34" charset="-128"/>
              </a:rPr>
              <a:t>Séance 1 : Cours 1</a:t>
            </a:r>
          </a:p>
          <a:p>
            <a:pPr>
              <a:defRPr/>
            </a:pPr>
            <a:r>
              <a:rPr lang="fr-FR" dirty="0">
                <a:ea typeface="ＭＳ Ｐゴシック" pitchFamily="34" charset="-128"/>
              </a:rPr>
              <a:t>Séance 2 :  Cours 2 : Initiation ILOG/ TD Ressort</a:t>
            </a:r>
          </a:p>
          <a:p>
            <a:pPr>
              <a:defRPr/>
            </a:pPr>
            <a:r>
              <a:rPr lang="fr-FR" dirty="0">
                <a:ea typeface="ＭＳ Ｐゴシック" pitchFamily="34" charset="-128"/>
              </a:rPr>
              <a:t>Séance 3 : TD Ressort fin/ TP Cuve</a:t>
            </a:r>
          </a:p>
          <a:p>
            <a:pPr>
              <a:defRPr/>
            </a:pPr>
            <a:r>
              <a:rPr lang="fr-FR" dirty="0">
                <a:ea typeface="ＭＳ Ｐゴシック" pitchFamily="34" charset="-128"/>
              </a:rPr>
              <a:t>Séance 4 : TP Cuve</a:t>
            </a:r>
          </a:p>
          <a:p>
            <a:pPr>
              <a:defRPr/>
            </a:pPr>
            <a:r>
              <a:rPr lang="fr-FR" dirty="0">
                <a:ea typeface="ＭＳ Ｐゴシック" pitchFamily="34" charset="-128"/>
              </a:rPr>
              <a:t>Séance 5 : TP Cuve</a:t>
            </a:r>
          </a:p>
          <a:p>
            <a:pPr>
              <a:defRPr/>
            </a:pPr>
            <a:r>
              <a:rPr lang="fr-FR" dirty="0">
                <a:ea typeface="ＭＳ Ｐゴシック" pitchFamily="34" charset="-128"/>
              </a:rPr>
              <a:t>Séance 6 : TP Cuve</a:t>
            </a:r>
          </a:p>
          <a:p>
            <a:pPr>
              <a:defRPr/>
            </a:pPr>
            <a:r>
              <a:rPr lang="fr-FR" dirty="0">
                <a:ea typeface="ＭＳ Ｐゴシック" pitchFamily="34" charset="-128"/>
              </a:rPr>
              <a:t>Séance 7 : TP Cuve (Fin)</a:t>
            </a:r>
          </a:p>
          <a:p>
            <a:pPr marL="0" indent="0">
              <a:buNone/>
              <a:defRPr/>
            </a:pPr>
            <a:endParaRPr lang="fr-FR" dirty="0">
              <a:ea typeface="ＭＳ Ｐゴシック" pitchFamily="34" charset="-128"/>
            </a:endParaRPr>
          </a:p>
          <a:p>
            <a:pPr>
              <a:defRPr/>
            </a:pPr>
            <a:endParaRPr lang="fr-FR" dirty="0">
              <a:ea typeface="ＭＳ Ｐゴシック" pitchFamily="34" charset="-128"/>
            </a:endParaRPr>
          </a:p>
          <a:p>
            <a:pPr marL="0" indent="0">
              <a:buNone/>
              <a:defRPr/>
            </a:pPr>
            <a:endParaRPr lang="fr-FR" dirty="0">
              <a:ea typeface="ＭＳ Ｐゴシック" pitchFamily="34" charset="-128"/>
            </a:endParaRPr>
          </a:p>
          <a:p>
            <a:pPr marL="0" indent="0" eaLnBrk="1" hangingPunct="1">
              <a:buNone/>
              <a:defRPr/>
            </a:pPr>
            <a:endParaRPr lang="fr-FR" dirty="0">
              <a:ea typeface="ＭＳ Ｐゴシック" pitchFamily="34" charset="-128"/>
            </a:endParaRPr>
          </a:p>
        </p:txBody>
      </p:sp>
      <p:sp>
        <p:nvSpPr>
          <p:cNvPr id="10244" name="Espace réservé du numéro de diapositive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584F6FE-8583-453E-BF3D-DB77B2003D9A}" type="slidenum">
              <a:rPr lang="fr-FR" altLang="fr-FR" smtClean="0">
                <a:solidFill>
                  <a:srgbClr val="FFFFFF"/>
                </a:solidFill>
              </a:rPr>
              <a:pPr eaLnBrk="1" hangingPunct="1"/>
              <a:t>2</a:t>
            </a:fld>
            <a:endParaRPr lang="fr-FR" altLang="fr-FR">
              <a:solidFill>
                <a:srgbClr val="FFFFFF"/>
              </a:solidFill>
            </a:endParaRPr>
          </a:p>
        </p:txBody>
      </p:sp>
      <p:sp>
        <p:nvSpPr>
          <p:cNvPr id="2" name="ZoneTexte 1">
            <a:extLst>
              <a:ext uri="{FF2B5EF4-FFF2-40B4-BE49-F238E27FC236}">
                <a16:creationId xmlns:a16="http://schemas.microsoft.com/office/drawing/2014/main" id="{7D364444-76D5-48E3-941A-3C46C6BD4206}"/>
              </a:ext>
            </a:extLst>
          </p:cNvPr>
          <p:cNvSpPr txBox="1"/>
          <p:nvPr/>
        </p:nvSpPr>
        <p:spPr>
          <a:xfrm>
            <a:off x="0" y="4077072"/>
            <a:ext cx="8032377" cy="984885"/>
          </a:xfrm>
          <a:prstGeom prst="rect">
            <a:avLst/>
          </a:prstGeom>
          <a:noFill/>
        </p:spPr>
        <p:txBody>
          <a:bodyPr wrap="square" rtlCol="0">
            <a:spAutoFit/>
          </a:bodyPr>
          <a:lstStyle/>
          <a:p>
            <a:r>
              <a:rPr lang="fr-FR" b="1" dirty="0"/>
              <a:t>Évaluation du module : </a:t>
            </a:r>
            <a:r>
              <a:rPr lang="fr-FR" dirty="0"/>
              <a:t>TP dimensionnement cuve sous-pression</a:t>
            </a:r>
          </a:p>
          <a:p>
            <a:r>
              <a:rPr lang="fr-FR" sz="2000" b="1" dirty="0"/>
              <a:t> </a:t>
            </a:r>
          </a:p>
          <a:p>
            <a:r>
              <a:rPr lang="fr-FR" sz="2000" b="1" dirty="0"/>
              <a:t>Deadline : fin séance 7 + 1 semaine</a:t>
            </a:r>
          </a:p>
        </p:txBody>
      </p:sp>
      <p:sp>
        <p:nvSpPr>
          <p:cNvPr id="3" name="Rectangle 2">
            <a:extLst>
              <a:ext uri="{FF2B5EF4-FFF2-40B4-BE49-F238E27FC236}">
                <a16:creationId xmlns:a16="http://schemas.microsoft.com/office/drawing/2014/main" id="{6CA5F44D-A770-43AA-B1E2-909A25DBA789}"/>
              </a:ext>
            </a:extLst>
          </p:cNvPr>
          <p:cNvSpPr/>
          <p:nvPr/>
        </p:nvSpPr>
        <p:spPr>
          <a:xfrm>
            <a:off x="327521" y="5289068"/>
            <a:ext cx="7704856" cy="1538883"/>
          </a:xfrm>
          <a:prstGeom prst="rect">
            <a:avLst/>
          </a:prstGeom>
        </p:spPr>
        <p:txBody>
          <a:bodyPr wrap="square">
            <a:spAutoFit/>
          </a:bodyPr>
          <a:lstStyle/>
          <a:p>
            <a:pPr>
              <a:defRPr/>
            </a:pPr>
            <a:r>
              <a:rPr lang="fr-FR" sz="2800" b="1" dirty="0">
                <a:ea typeface="ＭＳ Ｐゴシック" pitchFamily="34" charset="-128"/>
              </a:rPr>
              <a:t>Les documents seront disponibles sur le MOODLE</a:t>
            </a:r>
          </a:p>
          <a:p>
            <a:pPr algn="ctr">
              <a:defRPr/>
            </a:pPr>
            <a:r>
              <a:rPr lang="fr-FR" b="1" dirty="0" err="1"/>
              <a:t>MOSM_Modélisation</a:t>
            </a:r>
            <a:r>
              <a:rPr lang="fr-FR" b="1" dirty="0"/>
              <a:t> et Optimisation de Systèmes Mécaniques</a:t>
            </a:r>
          </a:p>
          <a:p>
            <a:pPr>
              <a:defRPr/>
            </a:pPr>
            <a:r>
              <a:rPr lang="fr-FR" sz="2800" b="1" dirty="0">
                <a:ea typeface="ＭＳ Ｐゴシック" pitchFamily="34" charset="-128"/>
              </a:rPr>
              <a:t> </a:t>
            </a:r>
          </a:p>
          <a:p>
            <a:pPr>
              <a:defRPr/>
            </a:pPr>
            <a:r>
              <a:rPr lang="fr-FR" sz="2000" b="1" dirty="0">
                <a:ea typeface="ＭＳ Ｐゴシック" pitchFamily="34" charset="-128"/>
              </a:rPr>
              <a:t>et le lien Dropbox : </a:t>
            </a:r>
            <a:r>
              <a:rPr lang="fr-FR" sz="2000" b="1" u="sng" dirty="0">
                <a:solidFill>
                  <a:srgbClr val="00B0F0"/>
                </a:solidFill>
                <a:ea typeface="ＭＳ Ｐゴシック" pitchFamily="34" charset="-128"/>
              </a:rPr>
              <a:t>http://bit.ly/MOSM1_22</a:t>
            </a:r>
          </a:p>
        </p:txBody>
      </p:sp>
    </p:spTree>
    <p:extLst>
      <p:ext uri="{BB962C8B-B14F-4D97-AF65-F5344CB8AC3E}">
        <p14:creationId xmlns:p14="http://schemas.microsoft.com/office/powerpoint/2010/main" val="1400753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20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fade">
                                      <p:cBhvr>
                                        <p:cTn id="12" dur="20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fade">
                                      <p:cBhvr>
                                        <p:cTn id="17" dur="2000"/>
                                        <p:tgtEl>
                                          <p:spTgt spid="163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Effect transition="in" filter="fade">
                                      <p:cBhvr>
                                        <p:cTn id="22" dur="2000"/>
                                        <p:tgtEl>
                                          <p:spTgt spid="163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Effect transition="in" filter="fade">
                                      <p:cBhvr>
                                        <p:cTn id="27" dur="2000"/>
                                        <p:tgtEl>
                                          <p:spTgt spid="1638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387">
                                            <p:txEl>
                                              <p:pRg st="6" end="6"/>
                                            </p:txEl>
                                          </p:spTgt>
                                        </p:tgtEl>
                                        <p:attrNameLst>
                                          <p:attrName>style.visibility</p:attrName>
                                        </p:attrNameLst>
                                      </p:cBhvr>
                                      <p:to>
                                        <p:strVal val="visible"/>
                                      </p:to>
                                    </p:set>
                                    <p:animEffect transition="in" filter="fade">
                                      <p:cBhvr>
                                        <p:cTn id="32" dur="2000"/>
                                        <p:tgtEl>
                                          <p:spTgt spid="1638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69293" y="1573907"/>
            <a:ext cx="129614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Problème</a:t>
            </a:r>
          </a:p>
        </p:txBody>
      </p:sp>
      <p:sp>
        <p:nvSpPr>
          <p:cNvPr id="9" name="Rectangle 8"/>
          <p:cNvSpPr/>
          <p:nvPr/>
        </p:nvSpPr>
        <p:spPr>
          <a:xfrm>
            <a:off x="2472157" y="4094187"/>
            <a:ext cx="129614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Décision</a:t>
            </a:r>
          </a:p>
        </p:txBody>
      </p:sp>
      <p:sp>
        <p:nvSpPr>
          <p:cNvPr id="10" name="Rectangle 9"/>
          <p:cNvSpPr/>
          <p:nvPr/>
        </p:nvSpPr>
        <p:spPr>
          <a:xfrm>
            <a:off x="5421621" y="1510283"/>
            <a:ext cx="129614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Modèle</a:t>
            </a:r>
          </a:p>
        </p:txBody>
      </p:sp>
      <p:sp>
        <p:nvSpPr>
          <p:cNvPr id="11" name="Rectangle 10"/>
          <p:cNvSpPr/>
          <p:nvPr/>
        </p:nvSpPr>
        <p:spPr>
          <a:xfrm>
            <a:off x="5435557" y="4082777"/>
            <a:ext cx="129614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Solution</a:t>
            </a:r>
          </a:p>
        </p:txBody>
      </p:sp>
      <p:cxnSp>
        <p:nvCxnSpPr>
          <p:cNvPr id="13" name="Connecteur droit avec flèche 12"/>
          <p:cNvCxnSpPr/>
          <p:nvPr/>
        </p:nvCxnSpPr>
        <p:spPr>
          <a:xfrm>
            <a:off x="3909453" y="1789931"/>
            <a:ext cx="1224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9" idx="0"/>
            <a:endCxn id="8" idx="2"/>
          </p:cNvCxnSpPr>
          <p:nvPr/>
        </p:nvCxnSpPr>
        <p:spPr>
          <a:xfrm flipH="1" flipV="1">
            <a:off x="3117365" y="2005955"/>
            <a:ext cx="2864"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flipV="1">
            <a:off x="4076700" y="4319588"/>
            <a:ext cx="109537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10" idx="2"/>
            <a:endCxn id="11" idx="0"/>
          </p:cNvCxnSpPr>
          <p:nvPr/>
        </p:nvCxnSpPr>
        <p:spPr>
          <a:xfrm>
            <a:off x="6069693" y="1942331"/>
            <a:ext cx="13936" cy="2140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3909453" y="1429891"/>
            <a:ext cx="1224136" cy="276999"/>
          </a:xfrm>
          <a:prstGeom prst="rect">
            <a:avLst/>
          </a:prstGeom>
          <a:noFill/>
        </p:spPr>
        <p:txBody>
          <a:bodyPr wrap="square" rtlCol="0">
            <a:spAutoFit/>
          </a:bodyPr>
          <a:lstStyle/>
          <a:p>
            <a:r>
              <a:rPr lang="fr-FR" sz="1200" b="1" dirty="0">
                <a:solidFill>
                  <a:srgbClr val="FF0000"/>
                </a:solidFill>
              </a:rPr>
              <a:t>1. Modélisation</a:t>
            </a:r>
          </a:p>
        </p:txBody>
      </p:sp>
      <p:sp>
        <p:nvSpPr>
          <p:cNvPr id="28" name="ZoneTexte 27"/>
          <p:cNvSpPr txBox="1"/>
          <p:nvPr/>
        </p:nvSpPr>
        <p:spPr>
          <a:xfrm>
            <a:off x="4989573" y="2803401"/>
            <a:ext cx="1224136" cy="276999"/>
          </a:xfrm>
          <a:prstGeom prst="rect">
            <a:avLst/>
          </a:prstGeom>
          <a:noFill/>
        </p:spPr>
        <p:txBody>
          <a:bodyPr wrap="square" rtlCol="0">
            <a:spAutoFit/>
          </a:bodyPr>
          <a:lstStyle/>
          <a:p>
            <a:r>
              <a:rPr lang="fr-FR" sz="1200" dirty="0"/>
              <a:t>2. Résolution</a:t>
            </a:r>
          </a:p>
        </p:txBody>
      </p:sp>
      <p:sp>
        <p:nvSpPr>
          <p:cNvPr id="29" name="ZoneTexte 28"/>
          <p:cNvSpPr txBox="1"/>
          <p:nvPr/>
        </p:nvSpPr>
        <p:spPr>
          <a:xfrm>
            <a:off x="3926418" y="3841998"/>
            <a:ext cx="1224136" cy="276999"/>
          </a:xfrm>
          <a:prstGeom prst="rect">
            <a:avLst/>
          </a:prstGeom>
          <a:noFill/>
        </p:spPr>
        <p:txBody>
          <a:bodyPr wrap="square" rtlCol="0">
            <a:spAutoFit/>
          </a:bodyPr>
          <a:lstStyle/>
          <a:p>
            <a:r>
              <a:rPr lang="fr-FR" sz="1200" dirty="0"/>
              <a:t>3. Interprétation</a:t>
            </a:r>
          </a:p>
        </p:txBody>
      </p:sp>
      <p:sp>
        <p:nvSpPr>
          <p:cNvPr id="30" name="ZoneTexte 29"/>
          <p:cNvSpPr txBox="1"/>
          <p:nvPr/>
        </p:nvSpPr>
        <p:spPr>
          <a:xfrm>
            <a:off x="2109253" y="3050256"/>
            <a:ext cx="1224136" cy="461665"/>
          </a:xfrm>
          <a:prstGeom prst="rect">
            <a:avLst/>
          </a:prstGeom>
          <a:noFill/>
        </p:spPr>
        <p:txBody>
          <a:bodyPr wrap="square" rtlCol="0">
            <a:spAutoFit/>
          </a:bodyPr>
          <a:lstStyle/>
          <a:p>
            <a:r>
              <a:rPr lang="fr-FR" sz="1200" dirty="0"/>
              <a:t>4. Mise en œuvre</a:t>
            </a:r>
          </a:p>
        </p:txBody>
      </p:sp>
      <p:sp>
        <p:nvSpPr>
          <p:cNvPr id="31" name="Rectangle 30"/>
          <p:cNvSpPr/>
          <p:nvPr/>
        </p:nvSpPr>
        <p:spPr>
          <a:xfrm>
            <a:off x="107504" y="4797152"/>
            <a:ext cx="1418465" cy="369332"/>
          </a:xfrm>
          <a:prstGeom prst="rect">
            <a:avLst/>
          </a:prstGeom>
        </p:spPr>
        <p:txBody>
          <a:bodyPr wrap="none">
            <a:spAutoFit/>
          </a:bodyPr>
          <a:lstStyle/>
          <a:p>
            <a:r>
              <a:rPr lang="fr-FR" dirty="0"/>
              <a:t>Modélisation</a:t>
            </a:r>
          </a:p>
        </p:txBody>
      </p:sp>
      <p:sp>
        <p:nvSpPr>
          <p:cNvPr id="33" name="Rectangle 32"/>
          <p:cNvSpPr/>
          <p:nvPr/>
        </p:nvSpPr>
        <p:spPr>
          <a:xfrm>
            <a:off x="-18256" y="5301208"/>
            <a:ext cx="8172400" cy="1200329"/>
          </a:xfrm>
          <a:prstGeom prst="rect">
            <a:avLst/>
          </a:prstGeom>
        </p:spPr>
        <p:txBody>
          <a:bodyPr wrap="square">
            <a:spAutoFit/>
          </a:bodyPr>
          <a:lstStyle/>
          <a:p>
            <a:pPr marL="285750" indent="-285750">
              <a:buFont typeface="Wingdings" panose="05000000000000000000" pitchFamily="2" charset="2"/>
              <a:buChar char="§"/>
            </a:pPr>
            <a:r>
              <a:rPr lang="fr-FR" dirty="0"/>
              <a:t>Choix d'un langage (formel), de la méthode</a:t>
            </a:r>
          </a:p>
          <a:p>
            <a:pPr marL="285750" indent="-285750">
              <a:buFont typeface="Wingdings" panose="05000000000000000000" pitchFamily="2" charset="2"/>
              <a:buChar char="§"/>
            </a:pPr>
            <a:r>
              <a:rPr lang="fr-FR" dirty="0"/>
              <a:t>Traduction du problème : paramètres, domaines, contraintes, incertitude, . . .</a:t>
            </a:r>
          </a:p>
          <a:p>
            <a:pPr marL="285750" indent="-285750">
              <a:buFont typeface="Wingdings" panose="05000000000000000000" pitchFamily="2" charset="2"/>
              <a:buChar char="§"/>
            </a:pPr>
            <a:r>
              <a:rPr lang="fr-FR" dirty="0"/>
              <a:t>simplification : résultat d'un consensus entre acteurs</a:t>
            </a:r>
          </a:p>
          <a:p>
            <a:r>
              <a:rPr lang="fr-FR" dirty="0"/>
              <a:t>. . .</a:t>
            </a:r>
          </a:p>
        </p:txBody>
      </p:sp>
      <p:sp>
        <p:nvSpPr>
          <p:cNvPr id="17" name="Rectangle 16"/>
          <p:cNvSpPr/>
          <p:nvPr/>
        </p:nvSpPr>
        <p:spPr>
          <a:xfrm>
            <a:off x="101724" y="461665"/>
            <a:ext cx="4719241" cy="400110"/>
          </a:xfrm>
          <a:prstGeom prst="rect">
            <a:avLst/>
          </a:prstGeom>
        </p:spPr>
        <p:txBody>
          <a:bodyPr wrap="none">
            <a:spAutoFit/>
          </a:bodyPr>
          <a:lstStyle/>
          <a:p>
            <a:r>
              <a:rPr lang="fr-FR" sz="2000" b="1" dirty="0">
                <a:solidFill>
                  <a:schemeClr val="tx2">
                    <a:lumMod val="60000"/>
                    <a:lumOff val="40000"/>
                  </a:schemeClr>
                </a:solidFill>
              </a:rPr>
              <a:t>Qu'est-ce qu'un problème d’optimisation ?</a:t>
            </a:r>
          </a:p>
        </p:txBody>
      </p:sp>
      <p:sp>
        <p:nvSpPr>
          <p:cNvPr id="20" name="Rectangle 19"/>
          <p:cNvSpPr/>
          <p:nvPr/>
        </p:nvSpPr>
        <p:spPr>
          <a:xfrm>
            <a:off x="0" y="0"/>
            <a:ext cx="4975721" cy="461665"/>
          </a:xfrm>
          <a:prstGeom prst="rect">
            <a:avLst/>
          </a:prstGeom>
        </p:spPr>
        <p:txBody>
          <a:bodyPr wrap="none">
            <a:spAutoFit/>
          </a:bodyPr>
          <a:lstStyle/>
          <a:p>
            <a:r>
              <a:rPr lang="fr-FR" sz="2400" b="1" dirty="0"/>
              <a:t>2 – Méthodes et outils d'optimisation</a:t>
            </a:r>
          </a:p>
        </p:txBody>
      </p:sp>
      <p:sp>
        <p:nvSpPr>
          <p:cNvPr id="2" name="Espace réservé du numéro de diapositive 1">
            <a:extLst>
              <a:ext uri="{FF2B5EF4-FFF2-40B4-BE49-F238E27FC236}">
                <a16:creationId xmlns:a16="http://schemas.microsoft.com/office/drawing/2014/main" id="{5FF3D88F-CE41-449C-BE1E-5046D80E8E44}"/>
              </a:ext>
            </a:extLst>
          </p:cNvPr>
          <p:cNvSpPr>
            <a:spLocks noGrp="1"/>
          </p:cNvSpPr>
          <p:nvPr>
            <p:ph type="sldNum" sz="quarter" idx="12"/>
          </p:nvPr>
        </p:nvSpPr>
        <p:spPr/>
        <p:txBody>
          <a:bodyPr/>
          <a:lstStyle/>
          <a:p>
            <a:fld id="{F1E29388-C2A6-42F4-8376-DF2F821CBB61}" type="slidenum">
              <a:rPr lang="fr-FR" smtClean="0"/>
              <a:t>20</a:t>
            </a:fld>
            <a:endParaRPr lang="fr-FR"/>
          </a:p>
        </p:txBody>
      </p:sp>
    </p:spTree>
    <p:extLst>
      <p:ext uri="{BB962C8B-B14F-4D97-AF65-F5344CB8AC3E}">
        <p14:creationId xmlns:p14="http://schemas.microsoft.com/office/powerpoint/2010/main" val="681004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07504" y="4797152"/>
            <a:ext cx="1180901" cy="369332"/>
          </a:xfrm>
          <a:prstGeom prst="rect">
            <a:avLst/>
          </a:prstGeom>
        </p:spPr>
        <p:txBody>
          <a:bodyPr wrap="none">
            <a:spAutoFit/>
          </a:bodyPr>
          <a:lstStyle/>
          <a:p>
            <a:r>
              <a:rPr lang="fr-FR" dirty="0"/>
              <a:t>Résolution</a:t>
            </a:r>
          </a:p>
        </p:txBody>
      </p:sp>
      <p:sp>
        <p:nvSpPr>
          <p:cNvPr id="33" name="Rectangle 32"/>
          <p:cNvSpPr/>
          <p:nvPr/>
        </p:nvSpPr>
        <p:spPr>
          <a:xfrm>
            <a:off x="-18256" y="5301208"/>
            <a:ext cx="8172400" cy="923330"/>
          </a:xfrm>
          <a:prstGeom prst="rect">
            <a:avLst/>
          </a:prstGeom>
        </p:spPr>
        <p:txBody>
          <a:bodyPr wrap="square">
            <a:spAutoFit/>
          </a:bodyPr>
          <a:lstStyle/>
          <a:p>
            <a:pPr marL="285750" indent="-285750">
              <a:buFont typeface="Wingdings" panose="05000000000000000000" pitchFamily="2" charset="2"/>
              <a:buChar char="§"/>
            </a:pPr>
            <a:r>
              <a:rPr lang="fr-FR" dirty="0"/>
              <a:t>Mise en œuvre algorithmique, utilisation d'un outil/solveur</a:t>
            </a:r>
          </a:p>
          <a:p>
            <a:pPr marL="285750" indent="-285750">
              <a:buFont typeface="Wingdings" panose="05000000000000000000" pitchFamily="2" charset="2"/>
              <a:buChar char="§"/>
            </a:pPr>
            <a:endParaRPr lang="fr-FR" dirty="0"/>
          </a:p>
          <a:p>
            <a:pPr marL="285750" indent="-285750">
              <a:buFont typeface="Wingdings" panose="05000000000000000000" pitchFamily="2" charset="2"/>
              <a:buChar char="§"/>
            </a:pPr>
            <a:r>
              <a:rPr lang="fr-FR" dirty="0"/>
              <a:t>Analyse de la robustesse, pertinence des résultats. . .</a:t>
            </a:r>
          </a:p>
        </p:txBody>
      </p:sp>
      <p:sp>
        <p:nvSpPr>
          <p:cNvPr id="17" name="Rectangle 16"/>
          <p:cNvSpPr/>
          <p:nvPr/>
        </p:nvSpPr>
        <p:spPr>
          <a:xfrm>
            <a:off x="101724" y="461665"/>
            <a:ext cx="4719241" cy="400110"/>
          </a:xfrm>
          <a:prstGeom prst="rect">
            <a:avLst/>
          </a:prstGeom>
        </p:spPr>
        <p:txBody>
          <a:bodyPr wrap="none">
            <a:spAutoFit/>
          </a:bodyPr>
          <a:lstStyle/>
          <a:p>
            <a:r>
              <a:rPr lang="fr-FR" sz="2000" b="1" dirty="0">
                <a:solidFill>
                  <a:schemeClr val="tx2">
                    <a:lumMod val="60000"/>
                    <a:lumOff val="40000"/>
                  </a:schemeClr>
                </a:solidFill>
              </a:rPr>
              <a:t>Qu'est-ce qu'un problème d’optimisation ?</a:t>
            </a:r>
          </a:p>
        </p:txBody>
      </p:sp>
      <p:sp>
        <p:nvSpPr>
          <p:cNvPr id="20" name="Rectangle 19"/>
          <p:cNvSpPr/>
          <p:nvPr/>
        </p:nvSpPr>
        <p:spPr>
          <a:xfrm>
            <a:off x="0" y="0"/>
            <a:ext cx="4975721" cy="461665"/>
          </a:xfrm>
          <a:prstGeom prst="rect">
            <a:avLst/>
          </a:prstGeom>
        </p:spPr>
        <p:txBody>
          <a:bodyPr wrap="none">
            <a:spAutoFit/>
          </a:bodyPr>
          <a:lstStyle/>
          <a:p>
            <a:r>
              <a:rPr lang="fr-FR" sz="2400" b="1" dirty="0"/>
              <a:t>2 – Méthodes et outils d'optimisation</a:t>
            </a:r>
          </a:p>
        </p:txBody>
      </p:sp>
      <p:sp>
        <p:nvSpPr>
          <p:cNvPr id="21" name="Rectangle 20"/>
          <p:cNvSpPr/>
          <p:nvPr/>
        </p:nvSpPr>
        <p:spPr>
          <a:xfrm>
            <a:off x="2469293" y="1573907"/>
            <a:ext cx="129614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Problème</a:t>
            </a:r>
          </a:p>
        </p:txBody>
      </p:sp>
      <p:sp>
        <p:nvSpPr>
          <p:cNvPr id="22" name="Rectangle 21"/>
          <p:cNvSpPr/>
          <p:nvPr/>
        </p:nvSpPr>
        <p:spPr>
          <a:xfrm>
            <a:off x="2472157" y="4094187"/>
            <a:ext cx="129614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Décision</a:t>
            </a:r>
          </a:p>
        </p:txBody>
      </p:sp>
      <p:sp>
        <p:nvSpPr>
          <p:cNvPr id="23" name="Rectangle 22"/>
          <p:cNvSpPr/>
          <p:nvPr/>
        </p:nvSpPr>
        <p:spPr>
          <a:xfrm>
            <a:off x="5421621" y="1510283"/>
            <a:ext cx="129614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Modèle</a:t>
            </a:r>
          </a:p>
        </p:txBody>
      </p:sp>
      <p:sp>
        <p:nvSpPr>
          <p:cNvPr id="25" name="Rectangle 24"/>
          <p:cNvSpPr/>
          <p:nvPr/>
        </p:nvSpPr>
        <p:spPr>
          <a:xfrm>
            <a:off x="5435557" y="4082777"/>
            <a:ext cx="129614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Solution</a:t>
            </a:r>
          </a:p>
        </p:txBody>
      </p:sp>
      <p:cxnSp>
        <p:nvCxnSpPr>
          <p:cNvPr id="26" name="Connecteur droit avec flèche 25"/>
          <p:cNvCxnSpPr/>
          <p:nvPr/>
        </p:nvCxnSpPr>
        <p:spPr>
          <a:xfrm>
            <a:off x="3909453" y="1789931"/>
            <a:ext cx="1224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stCxn id="22" idx="0"/>
            <a:endCxn id="21" idx="2"/>
          </p:cNvCxnSpPr>
          <p:nvPr/>
        </p:nvCxnSpPr>
        <p:spPr>
          <a:xfrm flipH="1" flipV="1">
            <a:off x="3117365" y="2005955"/>
            <a:ext cx="2864"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flipH="1" flipV="1">
            <a:off x="4076700" y="4319588"/>
            <a:ext cx="109537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stCxn id="23" idx="2"/>
            <a:endCxn id="25" idx="0"/>
          </p:cNvCxnSpPr>
          <p:nvPr/>
        </p:nvCxnSpPr>
        <p:spPr>
          <a:xfrm>
            <a:off x="6069693" y="1942331"/>
            <a:ext cx="13936" cy="2140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3909453" y="1429891"/>
            <a:ext cx="1224136" cy="276999"/>
          </a:xfrm>
          <a:prstGeom prst="rect">
            <a:avLst/>
          </a:prstGeom>
          <a:noFill/>
        </p:spPr>
        <p:txBody>
          <a:bodyPr wrap="square" rtlCol="0">
            <a:spAutoFit/>
          </a:bodyPr>
          <a:lstStyle/>
          <a:p>
            <a:r>
              <a:rPr lang="fr-FR" sz="1200" dirty="0"/>
              <a:t>1. Modélisation</a:t>
            </a:r>
          </a:p>
        </p:txBody>
      </p:sp>
      <p:sp>
        <p:nvSpPr>
          <p:cNvPr id="37" name="ZoneTexte 36"/>
          <p:cNvSpPr txBox="1"/>
          <p:nvPr/>
        </p:nvSpPr>
        <p:spPr>
          <a:xfrm>
            <a:off x="4989573" y="2803401"/>
            <a:ext cx="1224136" cy="276999"/>
          </a:xfrm>
          <a:prstGeom prst="rect">
            <a:avLst/>
          </a:prstGeom>
          <a:noFill/>
        </p:spPr>
        <p:txBody>
          <a:bodyPr wrap="square" rtlCol="0">
            <a:spAutoFit/>
          </a:bodyPr>
          <a:lstStyle/>
          <a:p>
            <a:r>
              <a:rPr lang="fr-FR" sz="1200" b="1" dirty="0">
                <a:solidFill>
                  <a:srgbClr val="FF0000"/>
                </a:solidFill>
              </a:rPr>
              <a:t>2. Résolution</a:t>
            </a:r>
          </a:p>
        </p:txBody>
      </p:sp>
      <p:sp>
        <p:nvSpPr>
          <p:cNvPr id="38" name="ZoneTexte 37"/>
          <p:cNvSpPr txBox="1"/>
          <p:nvPr/>
        </p:nvSpPr>
        <p:spPr>
          <a:xfrm>
            <a:off x="3926418" y="3841998"/>
            <a:ext cx="1224136" cy="276999"/>
          </a:xfrm>
          <a:prstGeom prst="rect">
            <a:avLst/>
          </a:prstGeom>
          <a:noFill/>
        </p:spPr>
        <p:txBody>
          <a:bodyPr wrap="square" rtlCol="0">
            <a:spAutoFit/>
          </a:bodyPr>
          <a:lstStyle/>
          <a:p>
            <a:r>
              <a:rPr lang="fr-FR" sz="1200" dirty="0"/>
              <a:t>3. Interprétation</a:t>
            </a:r>
          </a:p>
        </p:txBody>
      </p:sp>
      <p:sp>
        <p:nvSpPr>
          <p:cNvPr id="39" name="ZoneTexte 38"/>
          <p:cNvSpPr txBox="1"/>
          <p:nvPr/>
        </p:nvSpPr>
        <p:spPr>
          <a:xfrm>
            <a:off x="2109253" y="3050256"/>
            <a:ext cx="1224136" cy="276999"/>
          </a:xfrm>
          <a:prstGeom prst="rect">
            <a:avLst/>
          </a:prstGeom>
          <a:noFill/>
        </p:spPr>
        <p:txBody>
          <a:bodyPr wrap="square" rtlCol="0">
            <a:spAutoFit/>
          </a:bodyPr>
          <a:lstStyle/>
          <a:p>
            <a:r>
              <a:rPr lang="fr-FR" sz="1200" dirty="0"/>
              <a:t>4. Mise en œuvre</a:t>
            </a:r>
          </a:p>
        </p:txBody>
      </p:sp>
      <p:sp>
        <p:nvSpPr>
          <p:cNvPr id="2" name="Espace réservé du numéro de diapositive 1">
            <a:extLst>
              <a:ext uri="{FF2B5EF4-FFF2-40B4-BE49-F238E27FC236}">
                <a16:creationId xmlns:a16="http://schemas.microsoft.com/office/drawing/2014/main" id="{4C9A30DB-1A52-4F7D-A28E-87DBC65C05F6}"/>
              </a:ext>
            </a:extLst>
          </p:cNvPr>
          <p:cNvSpPr>
            <a:spLocks noGrp="1"/>
          </p:cNvSpPr>
          <p:nvPr>
            <p:ph type="sldNum" sz="quarter" idx="12"/>
          </p:nvPr>
        </p:nvSpPr>
        <p:spPr/>
        <p:txBody>
          <a:bodyPr/>
          <a:lstStyle/>
          <a:p>
            <a:fld id="{F1E29388-C2A6-42F4-8376-DF2F821CBB61}" type="slidenum">
              <a:rPr lang="fr-FR" smtClean="0"/>
              <a:t>21</a:t>
            </a:fld>
            <a:endParaRPr lang="fr-FR"/>
          </a:p>
        </p:txBody>
      </p:sp>
    </p:spTree>
    <p:extLst>
      <p:ext uri="{BB962C8B-B14F-4D97-AF65-F5344CB8AC3E}">
        <p14:creationId xmlns:p14="http://schemas.microsoft.com/office/powerpoint/2010/main" val="1264213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07504" y="4797152"/>
            <a:ext cx="1501373" cy="369332"/>
          </a:xfrm>
          <a:prstGeom prst="rect">
            <a:avLst/>
          </a:prstGeom>
        </p:spPr>
        <p:txBody>
          <a:bodyPr wrap="none">
            <a:spAutoFit/>
          </a:bodyPr>
          <a:lstStyle/>
          <a:p>
            <a:r>
              <a:rPr lang="fr-FR" dirty="0"/>
              <a:t>Interprétation</a:t>
            </a:r>
          </a:p>
        </p:txBody>
      </p:sp>
      <p:sp>
        <p:nvSpPr>
          <p:cNvPr id="33" name="Rectangle 32"/>
          <p:cNvSpPr/>
          <p:nvPr/>
        </p:nvSpPr>
        <p:spPr>
          <a:xfrm>
            <a:off x="-18256" y="5301208"/>
            <a:ext cx="8172400" cy="923330"/>
          </a:xfrm>
          <a:prstGeom prst="rect">
            <a:avLst/>
          </a:prstGeom>
        </p:spPr>
        <p:txBody>
          <a:bodyPr wrap="square">
            <a:spAutoFit/>
          </a:bodyPr>
          <a:lstStyle/>
          <a:p>
            <a:pPr marL="285750" indent="-285750">
              <a:buFont typeface="Wingdings" panose="05000000000000000000" pitchFamily="2" charset="2"/>
              <a:buChar char="§"/>
            </a:pPr>
            <a:r>
              <a:rPr lang="fr-FR" dirty="0"/>
              <a:t>Interpréter les résultats dans le monde réel</a:t>
            </a:r>
          </a:p>
          <a:p>
            <a:pPr marL="285750" indent="-285750">
              <a:buFont typeface="Wingdings" panose="05000000000000000000" pitchFamily="2" charset="2"/>
              <a:buChar char="§"/>
            </a:pPr>
            <a:endParaRPr lang="fr-FR" dirty="0"/>
          </a:p>
          <a:p>
            <a:pPr marL="285750" indent="-285750">
              <a:buFont typeface="Wingdings" panose="05000000000000000000" pitchFamily="2" charset="2"/>
              <a:buChar char="§"/>
            </a:pPr>
            <a:r>
              <a:rPr lang="fr-FR" dirty="0"/>
              <a:t>Présenter aux acteurs</a:t>
            </a:r>
          </a:p>
        </p:txBody>
      </p:sp>
      <p:sp>
        <p:nvSpPr>
          <p:cNvPr id="17" name="Rectangle 16"/>
          <p:cNvSpPr/>
          <p:nvPr/>
        </p:nvSpPr>
        <p:spPr>
          <a:xfrm>
            <a:off x="101724" y="461665"/>
            <a:ext cx="4719241" cy="400110"/>
          </a:xfrm>
          <a:prstGeom prst="rect">
            <a:avLst/>
          </a:prstGeom>
        </p:spPr>
        <p:txBody>
          <a:bodyPr wrap="none">
            <a:spAutoFit/>
          </a:bodyPr>
          <a:lstStyle/>
          <a:p>
            <a:r>
              <a:rPr lang="fr-FR" sz="2000" b="1" dirty="0">
                <a:solidFill>
                  <a:schemeClr val="tx2">
                    <a:lumMod val="60000"/>
                    <a:lumOff val="40000"/>
                  </a:schemeClr>
                </a:solidFill>
              </a:rPr>
              <a:t>Qu'est-ce qu'un problème d’optimisation ?</a:t>
            </a:r>
          </a:p>
        </p:txBody>
      </p:sp>
      <p:sp>
        <p:nvSpPr>
          <p:cNvPr id="20" name="Rectangle 19"/>
          <p:cNvSpPr/>
          <p:nvPr/>
        </p:nvSpPr>
        <p:spPr>
          <a:xfrm>
            <a:off x="0" y="0"/>
            <a:ext cx="4975721" cy="461665"/>
          </a:xfrm>
          <a:prstGeom prst="rect">
            <a:avLst/>
          </a:prstGeom>
        </p:spPr>
        <p:txBody>
          <a:bodyPr wrap="none">
            <a:spAutoFit/>
          </a:bodyPr>
          <a:lstStyle/>
          <a:p>
            <a:r>
              <a:rPr lang="fr-FR" sz="2400" b="1" dirty="0"/>
              <a:t>2 – Méthodes et outils d'optimisation</a:t>
            </a:r>
          </a:p>
        </p:txBody>
      </p:sp>
      <p:sp>
        <p:nvSpPr>
          <p:cNvPr id="21" name="Rectangle 20"/>
          <p:cNvSpPr/>
          <p:nvPr/>
        </p:nvSpPr>
        <p:spPr>
          <a:xfrm>
            <a:off x="2469293" y="1573907"/>
            <a:ext cx="129614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Problème</a:t>
            </a:r>
          </a:p>
        </p:txBody>
      </p:sp>
      <p:sp>
        <p:nvSpPr>
          <p:cNvPr id="22" name="Rectangle 21"/>
          <p:cNvSpPr/>
          <p:nvPr/>
        </p:nvSpPr>
        <p:spPr>
          <a:xfrm>
            <a:off x="2472157" y="4094187"/>
            <a:ext cx="129614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Décision</a:t>
            </a:r>
          </a:p>
        </p:txBody>
      </p:sp>
      <p:sp>
        <p:nvSpPr>
          <p:cNvPr id="23" name="Rectangle 22"/>
          <p:cNvSpPr/>
          <p:nvPr/>
        </p:nvSpPr>
        <p:spPr>
          <a:xfrm>
            <a:off x="5421621" y="1510283"/>
            <a:ext cx="129614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Modèle</a:t>
            </a:r>
          </a:p>
        </p:txBody>
      </p:sp>
      <p:sp>
        <p:nvSpPr>
          <p:cNvPr id="25" name="Rectangle 24"/>
          <p:cNvSpPr/>
          <p:nvPr/>
        </p:nvSpPr>
        <p:spPr>
          <a:xfrm>
            <a:off x="5435557" y="4082777"/>
            <a:ext cx="129614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Solution</a:t>
            </a:r>
          </a:p>
        </p:txBody>
      </p:sp>
      <p:cxnSp>
        <p:nvCxnSpPr>
          <p:cNvPr id="26" name="Connecteur droit avec flèche 25"/>
          <p:cNvCxnSpPr/>
          <p:nvPr/>
        </p:nvCxnSpPr>
        <p:spPr>
          <a:xfrm>
            <a:off x="3909453" y="1789931"/>
            <a:ext cx="1224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stCxn id="22" idx="0"/>
            <a:endCxn id="21" idx="2"/>
          </p:cNvCxnSpPr>
          <p:nvPr/>
        </p:nvCxnSpPr>
        <p:spPr>
          <a:xfrm flipH="1" flipV="1">
            <a:off x="3117365" y="2005955"/>
            <a:ext cx="2864"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flipH="1" flipV="1">
            <a:off x="4076700" y="4319588"/>
            <a:ext cx="109537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stCxn id="23" idx="2"/>
            <a:endCxn id="25" idx="0"/>
          </p:cNvCxnSpPr>
          <p:nvPr/>
        </p:nvCxnSpPr>
        <p:spPr>
          <a:xfrm>
            <a:off x="6069693" y="1942331"/>
            <a:ext cx="13936" cy="2140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3909453" y="1429891"/>
            <a:ext cx="1224136" cy="276999"/>
          </a:xfrm>
          <a:prstGeom prst="rect">
            <a:avLst/>
          </a:prstGeom>
          <a:noFill/>
        </p:spPr>
        <p:txBody>
          <a:bodyPr wrap="square" rtlCol="0">
            <a:spAutoFit/>
          </a:bodyPr>
          <a:lstStyle/>
          <a:p>
            <a:r>
              <a:rPr lang="fr-FR" sz="1200" dirty="0"/>
              <a:t>1. Modélisation</a:t>
            </a:r>
          </a:p>
        </p:txBody>
      </p:sp>
      <p:sp>
        <p:nvSpPr>
          <p:cNvPr id="37" name="ZoneTexte 36"/>
          <p:cNvSpPr txBox="1"/>
          <p:nvPr/>
        </p:nvSpPr>
        <p:spPr>
          <a:xfrm>
            <a:off x="4989573" y="2803401"/>
            <a:ext cx="1224136" cy="276999"/>
          </a:xfrm>
          <a:prstGeom prst="rect">
            <a:avLst/>
          </a:prstGeom>
          <a:noFill/>
        </p:spPr>
        <p:txBody>
          <a:bodyPr wrap="square" rtlCol="0">
            <a:spAutoFit/>
          </a:bodyPr>
          <a:lstStyle/>
          <a:p>
            <a:r>
              <a:rPr lang="fr-FR" sz="1200" dirty="0"/>
              <a:t>2. Résolution</a:t>
            </a:r>
          </a:p>
        </p:txBody>
      </p:sp>
      <p:sp>
        <p:nvSpPr>
          <p:cNvPr id="38" name="ZoneTexte 37"/>
          <p:cNvSpPr txBox="1"/>
          <p:nvPr/>
        </p:nvSpPr>
        <p:spPr>
          <a:xfrm>
            <a:off x="3926417" y="3841998"/>
            <a:ext cx="1379059" cy="276999"/>
          </a:xfrm>
          <a:prstGeom prst="rect">
            <a:avLst/>
          </a:prstGeom>
          <a:noFill/>
        </p:spPr>
        <p:txBody>
          <a:bodyPr wrap="square" rtlCol="0">
            <a:spAutoFit/>
          </a:bodyPr>
          <a:lstStyle/>
          <a:p>
            <a:r>
              <a:rPr lang="fr-FR" sz="1200" b="1" dirty="0">
                <a:solidFill>
                  <a:srgbClr val="FF0000"/>
                </a:solidFill>
              </a:rPr>
              <a:t>3. Interprétation</a:t>
            </a:r>
          </a:p>
        </p:txBody>
      </p:sp>
      <p:sp>
        <p:nvSpPr>
          <p:cNvPr id="39" name="ZoneTexte 38"/>
          <p:cNvSpPr txBox="1"/>
          <p:nvPr/>
        </p:nvSpPr>
        <p:spPr>
          <a:xfrm>
            <a:off x="2109253" y="3050256"/>
            <a:ext cx="1224136" cy="276999"/>
          </a:xfrm>
          <a:prstGeom prst="rect">
            <a:avLst/>
          </a:prstGeom>
          <a:noFill/>
        </p:spPr>
        <p:txBody>
          <a:bodyPr wrap="square" rtlCol="0">
            <a:spAutoFit/>
          </a:bodyPr>
          <a:lstStyle/>
          <a:p>
            <a:r>
              <a:rPr lang="fr-FR" sz="1200" dirty="0"/>
              <a:t>4. Mise en œuvre</a:t>
            </a:r>
          </a:p>
        </p:txBody>
      </p:sp>
      <p:sp>
        <p:nvSpPr>
          <p:cNvPr id="2" name="Espace réservé du numéro de diapositive 1">
            <a:extLst>
              <a:ext uri="{FF2B5EF4-FFF2-40B4-BE49-F238E27FC236}">
                <a16:creationId xmlns:a16="http://schemas.microsoft.com/office/drawing/2014/main" id="{C9D7249B-FF55-49A5-993A-F009A06980A4}"/>
              </a:ext>
            </a:extLst>
          </p:cNvPr>
          <p:cNvSpPr>
            <a:spLocks noGrp="1"/>
          </p:cNvSpPr>
          <p:nvPr>
            <p:ph type="sldNum" sz="quarter" idx="12"/>
          </p:nvPr>
        </p:nvSpPr>
        <p:spPr/>
        <p:txBody>
          <a:bodyPr/>
          <a:lstStyle/>
          <a:p>
            <a:fld id="{F1E29388-C2A6-42F4-8376-DF2F821CBB61}" type="slidenum">
              <a:rPr lang="fr-FR" smtClean="0"/>
              <a:t>22</a:t>
            </a:fld>
            <a:endParaRPr lang="fr-FR"/>
          </a:p>
        </p:txBody>
      </p:sp>
    </p:spTree>
    <p:extLst>
      <p:ext uri="{BB962C8B-B14F-4D97-AF65-F5344CB8AC3E}">
        <p14:creationId xmlns:p14="http://schemas.microsoft.com/office/powerpoint/2010/main" val="524186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07504" y="4797152"/>
            <a:ext cx="1638782" cy="369332"/>
          </a:xfrm>
          <a:prstGeom prst="rect">
            <a:avLst/>
          </a:prstGeom>
        </p:spPr>
        <p:txBody>
          <a:bodyPr wrap="none">
            <a:spAutoFit/>
          </a:bodyPr>
          <a:lstStyle/>
          <a:p>
            <a:r>
              <a:rPr lang="fr-FR" dirty="0"/>
              <a:t>Mise </a:t>
            </a:r>
            <a:r>
              <a:rPr lang="fr-FR"/>
              <a:t>en œuvre</a:t>
            </a:r>
            <a:endParaRPr lang="fr-FR" dirty="0"/>
          </a:p>
        </p:txBody>
      </p:sp>
      <p:sp>
        <p:nvSpPr>
          <p:cNvPr id="33" name="Rectangle 32"/>
          <p:cNvSpPr/>
          <p:nvPr/>
        </p:nvSpPr>
        <p:spPr>
          <a:xfrm>
            <a:off x="-18256" y="5301208"/>
            <a:ext cx="8172400" cy="1477328"/>
          </a:xfrm>
          <a:prstGeom prst="rect">
            <a:avLst/>
          </a:prstGeom>
        </p:spPr>
        <p:txBody>
          <a:bodyPr wrap="square">
            <a:spAutoFit/>
          </a:bodyPr>
          <a:lstStyle/>
          <a:p>
            <a:pPr marL="285750" indent="-285750">
              <a:buFont typeface="Wingdings" panose="05000000000000000000" pitchFamily="2" charset="2"/>
              <a:buChar char="§"/>
            </a:pPr>
            <a:r>
              <a:rPr lang="fr-FR" dirty="0"/>
              <a:t>Mise en ouvre opérationnelle</a:t>
            </a:r>
          </a:p>
          <a:p>
            <a:pPr marL="285750" indent="-285750">
              <a:buFont typeface="Wingdings" panose="05000000000000000000" pitchFamily="2" charset="2"/>
              <a:buChar char="§"/>
            </a:pPr>
            <a:endParaRPr lang="fr-FR" dirty="0"/>
          </a:p>
          <a:p>
            <a:pPr marL="285750" indent="-285750">
              <a:buFont typeface="Wingdings" panose="05000000000000000000" pitchFamily="2" charset="2"/>
              <a:buChar char="§"/>
            </a:pPr>
            <a:r>
              <a:rPr lang="fr-FR" dirty="0"/>
              <a:t>Suivi des impacts, actions corrective</a:t>
            </a:r>
          </a:p>
          <a:p>
            <a:pPr marL="285750" indent="-285750">
              <a:buFont typeface="Wingdings" panose="05000000000000000000" pitchFamily="2" charset="2"/>
              <a:buChar char="§"/>
            </a:pPr>
            <a:endParaRPr lang="fr-FR" dirty="0"/>
          </a:p>
          <a:p>
            <a:pPr marL="285750" indent="-285750">
              <a:buFont typeface="Wingdings" panose="05000000000000000000" pitchFamily="2" charset="2"/>
              <a:buChar char="§"/>
            </a:pPr>
            <a:r>
              <a:rPr lang="fr-FR" dirty="0"/>
              <a:t>peut donner lieu à la définition d'un nouveau problème !</a:t>
            </a:r>
          </a:p>
        </p:txBody>
      </p:sp>
      <p:sp>
        <p:nvSpPr>
          <p:cNvPr id="17" name="Rectangle 16"/>
          <p:cNvSpPr/>
          <p:nvPr/>
        </p:nvSpPr>
        <p:spPr>
          <a:xfrm>
            <a:off x="101724" y="461665"/>
            <a:ext cx="4719241" cy="400110"/>
          </a:xfrm>
          <a:prstGeom prst="rect">
            <a:avLst/>
          </a:prstGeom>
        </p:spPr>
        <p:txBody>
          <a:bodyPr wrap="none">
            <a:spAutoFit/>
          </a:bodyPr>
          <a:lstStyle/>
          <a:p>
            <a:r>
              <a:rPr lang="fr-FR" sz="2000" b="1" dirty="0">
                <a:solidFill>
                  <a:schemeClr val="tx2">
                    <a:lumMod val="60000"/>
                    <a:lumOff val="40000"/>
                  </a:schemeClr>
                </a:solidFill>
              </a:rPr>
              <a:t>Qu'est-ce qu'un problème d’optimisation ?</a:t>
            </a:r>
          </a:p>
        </p:txBody>
      </p:sp>
      <p:sp>
        <p:nvSpPr>
          <p:cNvPr id="20" name="Rectangle 19"/>
          <p:cNvSpPr/>
          <p:nvPr/>
        </p:nvSpPr>
        <p:spPr>
          <a:xfrm>
            <a:off x="0" y="0"/>
            <a:ext cx="4975721" cy="461665"/>
          </a:xfrm>
          <a:prstGeom prst="rect">
            <a:avLst/>
          </a:prstGeom>
        </p:spPr>
        <p:txBody>
          <a:bodyPr wrap="none">
            <a:spAutoFit/>
          </a:bodyPr>
          <a:lstStyle/>
          <a:p>
            <a:r>
              <a:rPr lang="fr-FR" sz="2400" b="1" dirty="0"/>
              <a:t>2 – Méthodes et outils d'optimisation</a:t>
            </a:r>
          </a:p>
        </p:txBody>
      </p:sp>
      <p:sp>
        <p:nvSpPr>
          <p:cNvPr id="21" name="Rectangle 20"/>
          <p:cNvSpPr/>
          <p:nvPr/>
        </p:nvSpPr>
        <p:spPr>
          <a:xfrm>
            <a:off x="2469293" y="1573907"/>
            <a:ext cx="129614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Problème</a:t>
            </a:r>
          </a:p>
        </p:txBody>
      </p:sp>
      <p:sp>
        <p:nvSpPr>
          <p:cNvPr id="22" name="Rectangle 21"/>
          <p:cNvSpPr/>
          <p:nvPr/>
        </p:nvSpPr>
        <p:spPr>
          <a:xfrm>
            <a:off x="2472157" y="4094187"/>
            <a:ext cx="129614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Décision</a:t>
            </a:r>
          </a:p>
        </p:txBody>
      </p:sp>
      <p:sp>
        <p:nvSpPr>
          <p:cNvPr id="23" name="Rectangle 22"/>
          <p:cNvSpPr/>
          <p:nvPr/>
        </p:nvSpPr>
        <p:spPr>
          <a:xfrm>
            <a:off x="5421621" y="1510283"/>
            <a:ext cx="129614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Modèle</a:t>
            </a:r>
          </a:p>
        </p:txBody>
      </p:sp>
      <p:sp>
        <p:nvSpPr>
          <p:cNvPr id="25" name="Rectangle 24"/>
          <p:cNvSpPr/>
          <p:nvPr/>
        </p:nvSpPr>
        <p:spPr>
          <a:xfrm>
            <a:off x="5435557" y="4082777"/>
            <a:ext cx="129614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Solution</a:t>
            </a:r>
          </a:p>
        </p:txBody>
      </p:sp>
      <p:cxnSp>
        <p:nvCxnSpPr>
          <p:cNvPr id="26" name="Connecteur droit avec flèche 25"/>
          <p:cNvCxnSpPr/>
          <p:nvPr/>
        </p:nvCxnSpPr>
        <p:spPr>
          <a:xfrm>
            <a:off x="3909453" y="1789931"/>
            <a:ext cx="1224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stCxn id="22" idx="0"/>
            <a:endCxn id="21" idx="2"/>
          </p:cNvCxnSpPr>
          <p:nvPr/>
        </p:nvCxnSpPr>
        <p:spPr>
          <a:xfrm flipH="1" flipV="1">
            <a:off x="3117365" y="2005955"/>
            <a:ext cx="2864"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flipH="1" flipV="1">
            <a:off x="4076700" y="4319588"/>
            <a:ext cx="109537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stCxn id="23" idx="2"/>
            <a:endCxn id="25" idx="0"/>
          </p:cNvCxnSpPr>
          <p:nvPr/>
        </p:nvCxnSpPr>
        <p:spPr>
          <a:xfrm>
            <a:off x="6069693" y="1942331"/>
            <a:ext cx="13936" cy="2140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3909453" y="1429891"/>
            <a:ext cx="1224136" cy="276999"/>
          </a:xfrm>
          <a:prstGeom prst="rect">
            <a:avLst/>
          </a:prstGeom>
          <a:noFill/>
        </p:spPr>
        <p:txBody>
          <a:bodyPr wrap="square" rtlCol="0">
            <a:spAutoFit/>
          </a:bodyPr>
          <a:lstStyle/>
          <a:p>
            <a:r>
              <a:rPr lang="fr-FR" sz="1200" dirty="0"/>
              <a:t>1. Modélisation</a:t>
            </a:r>
          </a:p>
        </p:txBody>
      </p:sp>
      <p:sp>
        <p:nvSpPr>
          <p:cNvPr id="37" name="ZoneTexte 36"/>
          <p:cNvSpPr txBox="1"/>
          <p:nvPr/>
        </p:nvSpPr>
        <p:spPr>
          <a:xfrm>
            <a:off x="4989573" y="2803401"/>
            <a:ext cx="1224136" cy="276999"/>
          </a:xfrm>
          <a:prstGeom prst="rect">
            <a:avLst/>
          </a:prstGeom>
          <a:noFill/>
        </p:spPr>
        <p:txBody>
          <a:bodyPr wrap="square" rtlCol="0">
            <a:spAutoFit/>
          </a:bodyPr>
          <a:lstStyle/>
          <a:p>
            <a:r>
              <a:rPr lang="fr-FR" sz="1200" dirty="0"/>
              <a:t>2. Résolution</a:t>
            </a:r>
          </a:p>
        </p:txBody>
      </p:sp>
      <p:sp>
        <p:nvSpPr>
          <p:cNvPr id="38" name="ZoneTexte 37"/>
          <p:cNvSpPr txBox="1"/>
          <p:nvPr/>
        </p:nvSpPr>
        <p:spPr>
          <a:xfrm>
            <a:off x="3926418" y="3841998"/>
            <a:ext cx="1224136" cy="276999"/>
          </a:xfrm>
          <a:prstGeom prst="rect">
            <a:avLst/>
          </a:prstGeom>
          <a:noFill/>
        </p:spPr>
        <p:txBody>
          <a:bodyPr wrap="square" rtlCol="0">
            <a:spAutoFit/>
          </a:bodyPr>
          <a:lstStyle/>
          <a:p>
            <a:r>
              <a:rPr lang="fr-FR" sz="1200" dirty="0"/>
              <a:t>3. Interprétation</a:t>
            </a:r>
          </a:p>
        </p:txBody>
      </p:sp>
      <p:sp>
        <p:nvSpPr>
          <p:cNvPr id="39" name="ZoneTexte 38"/>
          <p:cNvSpPr txBox="1"/>
          <p:nvPr/>
        </p:nvSpPr>
        <p:spPr>
          <a:xfrm>
            <a:off x="2109253" y="3050256"/>
            <a:ext cx="1224136" cy="461665"/>
          </a:xfrm>
          <a:prstGeom prst="rect">
            <a:avLst/>
          </a:prstGeom>
          <a:noFill/>
        </p:spPr>
        <p:txBody>
          <a:bodyPr wrap="square" rtlCol="0">
            <a:spAutoFit/>
          </a:bodyPr>
          <a:lstStyle/>
          <a:p>
            <a:r>
              <a:rPr lang="fr-FR" sz="1200" b="1" dirty="0">
                <a:solidFill>
                  <a:srgbClr val="FF0000"/>
                </a:solidFill>
              </a:rPr>
              <a:t>4. Mise en œuvre</a:t>
            </a:r>
          </a:p>
        </p:txBody>
      </p:sp>
      <p:sp>
        <p:nvSpPr>
          <p:cNvPr id="2" name="Espace réservé du numéro de diapositive 1">
            <a:extLst>
              <a:ext uri="{FF2B5EF4-FFF2-40B4-BE49-F238E27FC236}">
                <a16:creationId xmlns:a16="http://schemas.microsoft.com/office/drawing/2014/main" id="{7CFD2320-5AA8-4F24-9556-F0A430B083E3}"/>
              </a:ext>
            </a:extLst>
          </p:cNvPr>
          <p:cNvSpPr>
            <a:spLocks noGrp="1"/>
          </p:cNvSpPr>
          <p:nvPr>
            <p:ph type="sldNum" sz="quarter" idx="12"/>
          </p:nvPr>
        </p:nvSpPr>
        <p:spPr/>
        <p:txBody>
          <a:bodyPr/>
          <a:lstStyle/>
          <a:p>
            <a:fld id="{F1E29388-C2A6-42F4-8376-DF2F821CBB61}" type="slidenum">
              <a:rPr lang="fr-FR" smtClean="0"/>
              <a:t>23</a:t>
            </a:fld>
            <a:endParaRPr lang="fr-FR"/>
          </a:p>
        </p:txBody>
      </p:sp>
    </p:spTree>
    <p:extLst>
      <p:ext uri="{BB962C8B-B14F-4D97-AF65-F5344CB8AC3E}">
        <p14:creationId xmlns:p14="http://schemas.microsoft.com/office/powerpoint/2010/main" val="174554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01724" y="461665"/>
            <a:ext cx="4719241" cy="400110"/>
          </a:xfrm>
          <a:prstGeom prst="rect">
            <a:avLst/>
          </a:prstGeom>
        </p:spPr>
        <p:txBody>
          <a:bodyPr wrap="none">
            <a:spAutoFit/>
          </a:bodyPr>
          <a:lstStyle/>
          <a:p>
            <a:r>
              <a:rPr lang="fr-FR" sz="2000" b="1" dirty="0">
                <a:solidFill>
                  <a:schemeClr val="tx2">
                    <a:lumMod val="60000"/>
                    <a:lumOff val="40000"/>
                  </a:schemeClr>
                </a:solidFill>
              </a:rPr>
              <a:t>Qu'est-ce qu'un problème d’optimisation ?</a:t>
            </a:r>
          </a:p>
        </p:txBody>
      </p:sp>
      <p:sp>
        <p:nvSpPr>
          <p:cNvPr id="20" name="Rectangle 19"/>
          <p:cNvSpPr/>
          <p:nvPr/>
        </p:nvSpPr>
        <p:spPr>
          <a:xfrm>
            <a:off x="0" y="0"/>
            <a:ext cx="4975721" cy="461665"/>
          </a:xfrm>
          <a:prstGeom prst="rect">
            <a:avLst/>
          </a:prstGeom>
        </p:spPr>
        <p:txBody>
          <a:bodyPr wrap="none">
            <a:spAutoFit/>
          </a:bodyPr>
          <a:lstStyle/>
          <a:p>
            <a:r>
              <a:rPr lang="fr-FR" sz="2400" b="1" dirty="0"/>
              <a:t>2 – Méthodes et outils d'optimisation</a:t>
            </a:r>
          </a:p>
        </p:txBody>
      </p:sp>
      <p:sp>
        <p:nvSpPr>
          <p:cNvPr id="2" name="Rectangle 1">
            <a:extLst>
              <a:ext uri="{FF2B5EF4-FFF2-40B4-BE49-F238E27FC236}">
                <a16:creationId xmlns:a16="http://schemas.microsoft.com/office/drawing/2014/main" id="{507E9923-C192-4CF1-A80C-B3985F5D536B}"/>
              </a:ext>
            </a:extLst>
          </p:cNvPr>
          <p:cNvSpPr/>
          <p:nvPr/>
        </p:nvSpPr>
        <p:spPr>
          <a:xfrm>
            <a:off x="50862" y="1124744"/>
            <a:ext cx="9042276" cy="1477328"/>
          </a:xfrm>
          <a:prstGeom prst="rect">
            <a:avLst/>
          </a:prstGeom>
        </p:spPr>
        <p:txBody>
          <a:bodyPr wrap="square">
            <a:spAutoFit/>
          </a:bodyPr>
          <a:lstStyle/>
          <a:p>
            <a:r>
              <a:rPr lang="fr-FR" dirty="0"/>
              <a:t>Un problème d’optimisation est dit </a:t>
            </a:r>
            <a:r>
              <a:rPr lang="fr-FR" b="1" dirty="0"/>
              <a:t>non contraint </a:t>
            </a:r>
            <a:r>
              <a:rPr lang="fr-FR" dirty="0"/>
              <a:t>s’il ne contient pas de fonctions contraintes. Sa résolution peut être effectuée par application de différentes méthodes qui se divisent en deux grandes familles, </a:t>
            </a:r>
            <a:r>
              <a:rPr lang="fr-FR" b="1" dirty="0"/>
              <a:t>les méthodes déterministes </a:t>
            </a:r>
            <a:r>
              <a:rPr lang="fr-FR" dirty="0"/>
              <a:t>(méthode des gradients, méthodes quasi-Newton, …) et </a:t>
            </a:r>
            <a:r>
              <a:rPr lang="fr-FR" b="1" dirty="0"/>
              <a:t>les méthodes non déterministes ou stochastiques </a:t>
            </a:r>
            <a:r>
              <a:rPr lang="fr-FR" dirty="0"/>
              <a:t>(méthodes Monte Carlo, algorithmes évolutionnistes, …). </a:t>
            </a:r>
          </a:p>
        </p:txBody>
      </p:sp>
      <p:sp>
        <p:nvSpPr>
          <p:cNvPr id="3" name="Rectangle 2">
            <a:extLst>
              <a:ext uri="{FF2B5EF4-FFF2-40B4-BE49-F238E27FC236}">
                <a16:creationId xmlns:a16="http://schemas.microsoft.com/office/drawing/2014/main" id="{C796DE63-66EF-4AF5-A648-3A65E5010FFB}"/>
              </a:ext>
            </a:extLst>
          </p:cNvPr>
          <p:cNvSpPr/>
          <p:nvPr/>
        </p:nvSpPr>
        <p:spPr>
          <a:xfrm>
            <a:off x="117773" y="3068960"/>
            <a:ext cx="8846715" cy="2031325"/>
          </a:xfrm>
          <a:prstGeom prst="rect">
            <a:avLst/>
          </a:prstGeom>
        </p:spPr>
        <p:txBody>
          <a:bodyPr wrap="square">
            <a:spAutoFit/>
          </a:bodyPr>
          <a:lstStyle/>
          <a:p>
            <a:r>
              <a:rPr lang="fr-FR" dirty="0"/>
              <a:t>Un problème d’optimisation est dit </a:t>
            </a:r>
            <a:r>
              <a:rPr lang="fr-FR" b="1" dirty="0"/>
              <a:t>contraint</a:t>
            </a:r>
            <a:r>
              <a:rPr lang="fr-FR" dirty="0"/>
              <a:t> s’il contient au moins une fonction</a:t>
            </a:r>
          </a:p>
          <a:p>
            <a:r>
              <a:rPr lang="fr-FR" dirty="0"/>
              <a:t>contrainte dans sa description. L’ensemble des régions de l’espace de recherche où</a:t>
            </a:r>
          </a:p>
          <a:p>
            <a:r>
              <a:rPr lang="fr-FR" dirty="0"/>
              <a:t>les contraintes de conception sont vérifiées est dénommé espace réalisable ou</a:t>
            </a:r>
          </a:p>
          <a:p>
            <a:r>
              <a:rPr lang="fr-FR" dirty="0"/>
              <a:t>domaine admissible. </a:t>
            </a:r>
          </a:p>
          <a:p>
            <a:r>
              <a:rPr lang="fr-FR" dirty="0"/>
              <a:t>La solution d’un problème contraint est obtenue par l’utilisation de méthodes que</a:t>
            </a:r>
          </a:p>
          <a:p>
            <a:r>
              <a:rPr lang="fr-FR" dirty="0"/>
              <a:t>l’on peut séparer en deux groupes : </a:t>
            </a:r>
            <a:r>
              <a:rPr lang="fr-FR" b="1" dirty="0"/>
              <a:t>les méthodes de Transformation </a:t>
            </a:r>
            <a:r>
              <a:rPr lang="fr-FR" dirty="0"/>
              <a:t>et </a:t>
            </a:r>
            <a:r>
              <a:rPr lang="fr-FR" b="1" dirty="0"/>
              <a:t>les méthodes</a:t>
            </a:r>
          </a:p>
          <a:p>
            <a:r>
              <a:rPr lang="fr-FR" b="1" dirty="0"/>
              <a:t>Directes</a:t>
            </a:r>
          </a:p>
        </p:txBody>
      </p:sp>
      <p:sp>
        <p:nvSpPr>
          <p:cNvPr id="4" name="Espace réservé du numéro de diapositive 3">
            <a:extLst>
              <a:ext uri="{FF2B5EF4-FFF2-40B4-BE49-F238E27FC236}">
                <a16:creationId xmlns:a16="http://schemas.microsoft.com/office/drawing/2014/main" id="{5A495388-CE09-437C-951D-EE1CFF875AA9}"/>
              </a:ext>
            </a:extLst>
          </p:cNvPr>
          <p:cNvSpPr>
            <a:spLocks noGrp="1"/>
          </p:cNvSpPr>
          <p:nvPr>
            <p:ph type="sldNum" sz="quarter" idx="12"/>
          </p:nvPr>
        </p:nvSpPr>
        <p:spPr/>
        <p:txBody>
          <a:bodyPr/>
          <a:lstStyle/>
          <a:p>
            <a:fld id="{F1E29388-C2A6-42F4-8376-DF2F821CBB61}" type="slidenum">
              <a:rPr lang="fr-FR" smtClean="0"/>
              <a:t>24</a:t>
            </a:fld>
            <a:endParaRPr lang="fr-FR"/>
          </a:p>
        </p:txBody>
      </p:sp>
    </p:spTree>
    <p:extLst>
      <p:ext uri="{BB962C8B-B14F-4D97-AF65-F5344CB8AC3E}">
        <p14:creationId xmlns:p14="http://schemas.microsoft.com/office/powerpoint/2010/main" val="2488510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6"/>
          <p:cNvSpPr>
            <a:spLocks noChangeArrowheads="1"/>
          </p:cNvSpPr>
          <p:nvPr/>
        </p:nvSpPr>
        <p:spPr bwMode="auto">
          <a:xfrm>
            <a:off x="126414" y="1394434"/>
            <a:ext cx="45661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eaLnBrk="0" fontAlgn="base" hangingPunct="0">
              <a:lnSpc>
                <a:spcPct val="90000"/>
              </a:lnSpc>
              <a:spcBef>
                <a:spcPct val="0"/>
              </a:spcBef>
              <a:spcAft>
                <a:spcPct val="0"/>
              </a:spcAft>
              <a:defRPr sz="2000">
                <a:solidFill>
                  <a:schemeClr val="tx1"/>
                </a:solidFill>
                <a:latin typeface="Comic Sans MS" pitchFamily="66" charset="0"/>
              </a:defRPr>
            </a:lvl9pPr>
          </a:lstStyle>
          <a:p>
            <a:r>
              <a:rPr lang="fr-FR" altLang="fr-FR" dirty="0">
                <a:latin typeface="+mj-lt"/>
              </a:rPr>
              <a:t>Deux familles de méthodes d’optimisation</a:t>
            </a:r>
          </a:p>
        </p:txBody>
      </p:sp>
      <p:sp>
        <p:nvSpPr>
          <p:cNvPr id="42" name="Rectangle 7"/>
          <p:cNvSpPr>
            <a:spLocks noChangeArrowheads="1"/>
          </p:cNvSpPr>
          <p:nvPr/>
        </p:nvSpPr>
        <p:spPr bwMode="auto">
          <a:xfrm>
            <a:off x="108773" y="1978634"/>
            <a:ext cx="8639691"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eaLnBrk="0" fontAlgn="base" hangingPunct="0">
              <a:lnSpc>
                <a:spcPct val="90000"/>
              </a:lnSpc>
              <a:spcBef>
                <a:spcPct val="0"/>
              </a:spcBef>
              <a:spcAft>
                <a:spcPct val="0"/>
              </a:spcAft>
              <a:defRPr sz="2000">
                <a:solidFill>
                  <a:schemeClr val="tx1"/>
                </a:solidFill>
                <a:latin typeface="Comic Sans MS" pitchFamily="66" charset="0"/>
              </a:defRPr>
            </a:lvl9pPr>
          </a:lstStyle>
          <a:p>
            <a:pPr>
              <a:lnSpc>
                <a:spcPct val="140000"/>
              </a:lnSpc>
            </a:pPr>
            <a:r>
              <a:rPr lang="fr-FR" altLang="fr-FR" b="1" i="1" dirty="0">
                <a:latin typeface="+mj-lt"/>
              </a:rPr>
              <a:t>Les méthodes déterministes </a:t>
            </a:r>
            <a:r>
              <a:rPr lang="fr-FR" i="1" dirty="0">
                <a:latin typeface="+mj-lt"/>
              </a:rPr>
              <a:t>possèdent les propriétés suivantes :</a:t>
            </a:r>
            <a:r>
              <a:rPr lang="fr-FR" b="1" i="1" dirty="0">
                <a:latin typeface="+mj-lt"/>
              </a:rPr>
              <a:t> </a:t>
            </a:r>
            <a:endParaRPr lang="fr-FR" altLang="fr-FR" b="1" i="1" dirty="0">
              <a:latin typeface="+mj-lt"/>
            </a:endParaRPr>
          </a:p>
          <a:p>
            <a:pPr>
              <a:lnSpc>
                <a:spcPct val="140000"/>
              </a:lnSpc>
            </a:pPr>
            <a:r>
              <a:rPr lang="fr-FR" altLang="fr-FR" dirty="0">
                <a:latin typeface="+mj-lt"/>
              </a:rPr>
              <a:t>· A contexte initial donné conduisent à la même solution finale.</a:t>
            </a:r>
          </a:p>
          <a:p>
            <a:pPr>
              <a:lnSpc>
                <a:spcPct val="140000"/>
              </a:lnSpc>
            </a:pPr>
            <a:r>
              <a:rPr lang="fr-FR" altLang="fr-FR" dirty="0">
                <a:latin typeface="+mj-lt"/>
              </a:rPr>
              <a:t>· Nécessitent peu d’évaluations de la fonction à optimiser.</a:t>
            </a:r>
          </a:p>
          <a:p>
            <a:pPr>
              <a:lnSpc>
                <a:spcPct val="140000"/>
              </a:lnSpc>
            </a:pPr>
            <a:r>
              <a:rPr lang="fr-FR" altLang="fr-FR" dirty="0">
                <a:latin typeface="+mj-lt"/>
              </a:rPr>
              <a:t>· Mais peuvent se bloquer sur un optimum local</a:t>
            </a:r>
          </a:p>
          <a:p>
            <a:pPr>
              <a:lnSpc>
                <a:spcPct val="140000"/>
              </a:lnSpc>
            </a:pPr>
            <a:endParaRPr lang="fr-FR" altLang="fr-FR" b="1" i="1" dirty="0">
              <a:latin typeface="+mj-lt"/>
            </a:endParaRPr>
          </a:p>
          <a:p>
            <a:pPr>
              <a:lnSpc>
                <a:spcPct val="140000"/>
              </a:lnSpc>
            </a:pPr>
            <a:r>
              <a:rPr lang="fr-FR" altLang="fr-FR" b="1" i="1" dirty="0">
                <a:latin typeface="+mj-lt"/>
              </a:rPr>
              <a:t>Les méthodes non déterministes (stochastiques)</a:t>
            </a:r>
          </a:p>
          <a:p>
            <a:pPr>
              <a:lnSpc>
                <a:spcPct val="140000"/>
              </a:lnSpc>
            </a:pPr>
            <a:r>
              <a:rPr lang="fr-FR" altLang="fr-FR" dirty="0">
                <a:latin typeface="+mj-lt"/>
              </a:rPr>
              <a:t>· A contexte initial donné peuvent conduire à des solutions différentes.</a:t>
            </a:r>
          </a:p>
          <a:p>
            <a:pPr>
              <a:lnSpc>
                <a:spcPct val="140000"/>
              </a:lnSpc>
            </a:pPr>
            <a:r>
              <a:rPr lang="fr-FR" altLang="fr-FR" dirty="0">
                <a:latin typeface="+mj-lt"/>
              </a:rPr>
              <a:t>· Nécessitent beaucoup d’évaluations de la fonction.</a:t>
            </a:r>
          </a:p>
          <a:p>
            <a:pPr>
              <a:lnSpc>
                <a:spcPct val="140000"/>
              </a:lnSpc>
            </a:pPr>
            <a:r>
              <a:rPr lang="fr-FR" altLang="fr-FR" dirty="0">
                <a:latin typeface="+mj-lt"/>
              </a:rPr>
              <a:t>· Possèdent la capacité de trouver l’optimum global.</a:t>
            </a:r>
          </a:p>
          <a:p>
            <a:pPr>
              <a:lnSpc>
                <a:spcPct val="140000"/>
              </a:lnSpc>
            </a:pPr>
            <a:endParaRPr lang="fr-FR" altLang="fr-FR" dirty="0">
              <a:latin typeface="+mj-lt"/>
            </a:endParaRPr>
          </a:p>
        </p:txBody>
      </p:sp>
      <p:sp>
        <p:nvSpPr>
          <p:cNvPr id="5" name="Rectangle 4"/>
          <p:cNvSpPr/>
          <p:nvPr/>
        </p:nvSpPr>
        <p:spPr>
          <a:xfrm>
            <a:off x="101724" y="461665"/>
            <a:ext cx="4187878" cy="400110"/>
          </a:xfrm>
          <a:prstGeom prst="rect">
            <a:avLst/>
          </a:prstGeom>
        </p:spPr>
        <p:txBody>
          <a:bodyPr wrap="none">
            <a:spAutoFit/>
          </a:bodyPr>
          <a:lstStyle/>
          <a:p>
            <a:r>
              <a:rPr lang="fr-FR" sz="2000" b="1" dirty="0">
                <a:solidFill>
                  <a:schemeClr val="tx2">
                    <a:lumMod val="60000"/>
                    <a:lumOff val="40000"/>
                  </a:schemeClr>
                </a:solidFill>
              </a:rPr>
              <a:t>Aperçu des techniques d’optimisation</a:t>
            </a:r>
          </a:p>
        </p:txBody>
      </p:sp>
      <p:sp>
        <p:nvSpPr>
          <p:cNvPr id="6" name="Rectangle 5"/>
          <p:cNvSpPr/>
          <p:nvPr/>
        </p:nvSpPr>
        <p:spPr>
          <a:xfrm>
            <a:off x="0" y="0"/>
            <a:ext cx="4975721" cy="461665"/>
          </a:xfrm>
          <a:prstGeom prst="rect">
            <a:avLst/>
          </a:prstGeom>
        </p:spPr>
        <p:txBody>
          <a:bodyPr wrap="none">
            <a:spAutoFit/>
          </a:bodyPr>
          <a:lstStyle/>
          <a:p>
            <a:r>
              <a:rPr lang="fr-FR" sz="2400" b="1" dirty="0"/>
              <a:t>2 – Méthodes et outils d'optimisation</a:t>
            </a:r>
          </a:p>
        </p:txBody>
      </p:sp>
      <p:sp>
        <p:nvSpPr>
          <p:cNvPr id="2" name="Espace réservé du numéro de diapositive 1">
            <a:extLst>
              <a:ext uri="{FF2B5EF4-FFF2-40B4-BE49-F238E27FC236}">
                <a16:creationId xmlns:a16="http://schemas.microsoft.com/office/drawing/2014/main" id="{E4C0CE07-DCB0-45F5-82B8-044DFA9AB931}"/>
              </a:ext>
            </a:extLst>
          </p:cNvPr>
          <p:cNvSpPr>
            <a:spLocks noGrp="1"/>
          </p:cNvSpPr>
          <p:nvPr>
            <p:ph type="sldNum" sz="quarter" idx="12"/>
          </p:nvPr>
        </p:nvSpPr>
        <p:spPr/>
        <p:txBody>
          <a:bodyPr/>
          <a:lstStyle/>
          <a:p>
            <a:fld id="{F1E29388-C2A6-42F4-8376-DF2F821CBB61}" type="slidenum">
              <a:rPr lang="fr-FR" smtClean="0"/>
              <a:t>25</a:t>
            </a:fld>
            <a:endParaRPr lang="fr-FR"/>
          </a:p>
        </p:txBody>
      </p:sp>
    </p:spTree>
    <p:extLst>
      <p:ext uri="{BB962C8B-B14F-4D97-AF65-F5344CB8AC3E}">
        <p14:creationId xmlns:p14="http://schemas.microsoft.com/office/powerpoint/2010/main" val="2586669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1635160711"/>
              </p:ext>
            </p:extLst>
          </p:nvPr>
        </p:nvGraphicFramePr>
        <p:xfrm>
          <a:off x="2646145" y="1124744"/>
          <a:ext cx="576072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llipse 2"/>
          <p:cNvSpPr/>
          <p:nvPr/>
        </p:nvSpPr>
        <p:spPr>
          <a:xfrm>
            <a:off x="4787900" y="3387702"/>
            <a:ext cx="1655763" cy="647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 name="ZoneTexte 6"/>
          <p:cNvSpPr txBox="1">
            <a:spLocks noChangeArrowheads="1"/>
          </p:cNvSpPr>
          <p:nvPr/>
        </p:nvSpPr>
        <p:spPr bwMode="auto">
          <a:xfrm>
            <a:off x="2339975" y="1500462"/>
            <a:ext cx="1800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sz="1200" dirty="0"/>
              <a:t>Nombre de paramètres faible &lt;10 </a:t>
            </a:r>
          </a:p>
        </p:txBody>
      </p:sp>
      <p:sp>
        <p:nvSpPr>
          <p:cNvPr id="5" name="Ellipse 4"/>
          <p:cNvSpPr/>
          <p:nvPr/>
        </p:nvSpPr>
        <p:spPr>
          <a:xfrm>
            <a:off x="6084888" y="1970064"/>
            <a:ext cx="1655762" cy="6492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Rectangle 8"/>
          <p:cNvSpPr>
            <a:spLocks noChangeArrowheads="1"/>
          </p:cNvSpPr>
          <p:nvPr/>
        </p:nvSpPr>
        <p:spPr bwMode="auto">
          <a:xfrm>
            <a:off x="6897464" y="1221409"/>
            <a:ext cx="201580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1100" dirty="0"/>
              <a:t>Difficile à mettre en œuvre</a:t>
            </a:r>
          </a:p>
          <a:p>
            <a:r>
              <a:rPr lang="fr-FR" sz="1100" dirty="0"/>
              <a:t>La solution trouvée n</a:t>
            </a:r>
            <a:r>
              <a:rPr lang="ja-JP" altLang="fr-FR" sz="1100" dirty="0"/>
              <a:t>’</a:t>
            </a:r>
            <a:r>
              <a:rPr lang="fr-FR" sz="1100" dirty="0"/>
              <a:t>est pas toujours la meilleure</a:t>
            </a:r>
          </a:p>
        </p:txBody>
      </p:sp>
      <p:sp>
        <p:nvSpPr>
          <p:cNvPr id="7" name="Rectangle 9"/>
          <p:cNvSpPr>
            <a:spLocks noChangeArrowheads="1"/>
          </p:cNvSpPr>
          <p:nvPr/>
        </p:nvSpPr>
        <p:spPr bwMode="auto">
          <a:xfrm>
            <a:off x="251520" y="2572422"/>
            <a:ext cx="212372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1100" dirty="0"/>
              <a:t>Les valeurs de la fonction objectif doivent être connues</a:t>
            </a:r>
          </a:p>
          <a:p>
            <a:r>
              <a:rPr lang="fr-FR" sz="1100" dirty="0"/>
              <a:t>Convergence exclusivement locale</a:t>
            </a:r>
          </a:p>
        </p:txBody>
      </p:sp>
      <p:sp>
        <p:nvSpPr>
          <p:cNvPr id="8" name="Ellipse 7"/>
          <p:cNvSpPr/>
          <p:nvPr/>
        </p:nvSpPr>
        <p:spPr>
          <a:xfrm>
            <a:off x="2484438" y="2679677"/>
            <a:ext cx="1655762" cy="647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Rectangle 9"/>
          <p:cNvSpPr/>
          <p:nvPr/>
        </p:nvSpPr>
        <p:spPr>
          <a:xfrm>
            <a:off x="5062538" y="4160293"/>
            <a:ext cx="1237654"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01724" y="461665"/>
            <a:ext cx="4187878" cy="400110"/>
          </a:xfrm>
          <a:prstGeom prst="rect">
            <a:avLst/>
          </a:prstGeom>
        </p:spPr>
        <p:txBody>
          <a:bodyPr wrap="none">
            <a:spAutoFit/>
          </a:bodyPr>
          <a:lstStyle/>
          <a:p>
            <a:r>
              <a:rPr lang="fr-FR" sz="2000" b="1" dirty="0">
                <a:solidFill>
                  <a:schemeClr val="tx2">
                    <a:lumMod val="60000"/>
                    <a:lumOff val="40000"/>
                  </a:schemeClr>
                </a:solidFill>
              </a:rPr>
              <a:t>Aperçu des techniques d’optimisation</a:t>
            </a:r>
          </a:p>
        </p:txBody>
      </p:sp>
      <p:sp>
        <p:nvSpPr>
          <p:cNvPr id="12" name="Rectangle 11"/>
          <p:cNvSpPr/>
          <p:nvPr/>
        </p:nvSpPr>
        <p:spPr>
          <a:xfrm>
            <a:off x="0" y="0"/>
            <a:ext cx="4975721" cy="461665"/>
          </a:xfrm>
          <a:prstGeom prst="rect">
            <a:avLst/>
          </a:prstGeom>
        </p:spPr>
        <p:txBody>
          <a:bodyPr wrap="none">
            <a:spAutoFit/>
          </a:bodyPr>
          <a:lstStyle/>
          <a:p>
            <a:r>
              <a:rPr lang="fr-FR" sz="2400" b="1" dirty="0"/>
              <a:t>2 – Méthodes et outils d'optimisation</a:t>
            </a:r>
          </a:p>
        </p:txBody>
      </p:sp>
      <p:sp>
        <p:nvSpPr>
          <p:cNvPr id="15" name="Ellipse 14"/>
          <p:cNvSpPr/>
          <p:nvPr/>
        </p:nvSpPr>
        <p:spPr>
          <a:xfrm>
            <a:off x="3635896" y="4871865"/>
            <a:ext cx="1655763" cy="647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Espace réservé du numéro de diapositive 8">
            <a:extLst>
              <a:ext uri="{FF2B5EF4-FFF2-40B4-BE49-F238E27FC236}">
                <a16:creationId xmlns:a16="http://schemas.microsoft.com/office/drawing/2014/main" id="{B5D4EF89-1CDA-4A7A-9DFE-5B7F1ECD2D18}"/>
              </a:ext>
            </a:extLst>
          </p:cNvPr>
          <p:cNvSpPr>
            <a:spLocks noGrp="1"/>
          </p:cNvSpPr>
          <p:nvPr>
            <p:ph type="sldNum" sz="quarter" idx="12"/>
          </p:nvPr>
        </p:nvSpPr>
        <p:spPr/>
        <p:txBody>
          <a:bodyPr/>
          <a:lstStyle/>
          <a:p>
            <a:fld id="{F1E29388-C2A6-42F4-8376-DF2F821CBB61}" type="slidenum">
              <a:rPr lang="fr-FR" smtClean="0"/>
              <a:t>26</a:t>
            </a:fld>
            <a:endParaRPr lang="fr-FR"/>
          </a:p>
        </p:txBody>
      </p:sp>
    </p:spTree>
    <p:extLst>
      <p:ext uri="{BB962C8B-B14F-4D97-AF65-F5344CB8AC3E}">
        <p14:creationId xmlns:p14="http://schemas.microsoft.com/office/powerpoint/2010/main" val="335902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4"/>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3"/>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5" grpId="0" animBg="1"/>
      <p:bldP spid="5" grpId="1" animBg="1"/>
      <p:bldP spid="6" grpId="0"/>
      <p:bldP spid="6" grpId="1"/>
      <p:bldP spid="7" grpId="0"/>
      <p:bldP spid="7" grpId="1"/>
      <p:bldP spid="8" grpId="0" animBg="1"/>
      <p:bldP spid="8" grpId="1" animBg="1"/>
      <p:bldP spid="10" grpId="0" animBg="1"/>
      <p:bldP spid="15" grpId="0" animBg="1"/>
      <p:bldP spid="15" grpId="1"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E50AA0-27A8-48C7-8142-3A2753ED6DBF}"/>
              </a:ext>
            </a:extLst>
          </p:cNvPr>
          <p:cNvSpPr/>
          <p:nvPr/>
        </p:nvSpPr>
        <p:spPr>
          <a:xfrm>
            <a:off x="3000586" y="1127287"/>
            <a:ext cx="295232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Méthodes Stochastiques</a:t>
            </a:r>
          </a:p>
        </p:txBody>
      </p:sp>
      <p:sp>
        <p:nvSpPr>
          <p:cNvPr id="6" name="Rectangle 5">
            <a:extLst>
              <a:ext uri="{FF2B5EF4-FFF2-40B4-BE49-F238E27FC236}">
                <a16:creationId xmlns:a16="http://schemas.microsoft.com/office/drawing/2014/main" id="{E957112C-E254-41B9-A084-8D09C52605FE}"/>
              </a:ext>
            </a:extLst>
          </p:cNvPr>
          <p:cNvSpPr/>
          <p:nvPr/>
        </p:nvSpPr>
        <p:spPr>
          <a:xfrm>
            <a:off x="5658472" y="2852936"/>
            <a:ext cx="200971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Recherche </a:t>
            </a:r>
            <a:r>
              <a:rPr lang="fr-FR" dirty="0" err="1"/>
              <a:t>Tabu</a:t>
            </a:r>
            <a:endParaRPr lang="fr-FR" dirty="0"/>
          </a:p>
        </p:txBody>
      </p:sp>
      <p:sp>
        <p:nvSpPr>
          <p:cNvPr id="7" name="Rectangle 6">
            <a:extLst>
              <a:ext uri="{FF2B5EF4-FFF2-40B4-BE49-F238E27FC236}">
                <a16:creationId xmlns:a16="http://schemas.microsoft.com/office/drawing/2014/main" id="{8DA95F90-24FD-4B91-8BEB-2F1D4DF190B1}"/>
              </a:ext>
            </a:extLst>
          </p:cNvPr>
          <p:cNvSpPr/>
          <p:nvPr/>
        </p:nvSpPr>
        <p:spPr>
          <a:xfrm>
            <a:off x="3475079" y="2852936"/>
            <a:ext cx="200971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Méthodes Evolutionnistes</a:t>
            </a:r>
          </a:p>
        </p:txBody>
      </p:sp>
      <p:sp>
        <p:nvSpPr>
          <p:cNvPr id="8" name="Rectangle 7">
            <a:extLst>
              <a:ext uri="{FF2B5EF4-FFF2-40B4-BE49-F238E27FC236}">
                <a16:creationId xmlns:a16="http://schemas.microsoft.com/office/drawing/2014/main" id="{B6B20E8D-6B94-4312-AF1E-C40011AB7584}"/>
              </a:ext>
            </a:extLst>
          </p:cNvPr>
          <p:cNvSpPr/>
          <p:nvPr/>
        </p:nvSpPr>
        <p:spPr>
          <a:xfrm>
            <a:off x="1265036" y="2852936"/>
            <a:ext cx="203636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Recuit Simulé</a:t>
            </a:r>
          </a:p>
        </p:txBody>
      </p:sp>
      <p:sp>
        <p:nvSpPr>
          <p:cNvPr id="13" name="Rectangle 12">
            <a:extLst>
              <a:ext uri="{FF2B5EF4-FFF2-40B4-BE49-F238E27FC236}">
                <a16:creationId xmlns:a16="http://schemas.microsoft.com/office/drawing/2014/main" id="{999CCB02-AAB9-484A-9513-D24A06AB95BF}"/>
              </a:ext>
            </a:extLst>
          </p:cNvPr>
          <p:cNvSpPr/>
          <p:nvPr/>
        </p:nvSpPr>
        <p:spPr>
          <a:xfrm>
            <a:off x="6663330" y="4578585"/>
            <a:ext cx="175173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Programmation  Génétiques</a:t>
            </a:r>
          </a:p>
        </p:txBody>
      </p:sp>
      <p:sp>
        <p:nvSpPr>
          <p:cNvPr id="14" name="Rectangle 13">
            <a:extLst>
              <a:ext uri="{FF2B5EF4-FFF2-40B4-BE49-F238E27FC236}">
                <a16:creationId xmlns:a16="http://schemas.microsoft.com/office/drawing/2014/main" id="{8A9CF651-E588-46D5-B50A-CDF8CEC44083}"/>
              </a:ext>
            </a:extLst>
          </p:cNvPr>
          <p:cNvSpPr/>
          <p:nvPr/>
        </p:nvSpPr>
        <p:spPr>
          <a:xfrm>
            <a:off x="835868" y="4578585"/>
            <a:ext cx="175130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Algorithmes Génétiques</a:t>
            </a:r>
          </a:p>
        </p:txBody>
      </p:sp>
      <p:sp>
        <p:nvSpPr>
          <p:cNvPr id="15" name="Rectangle 14">
            <a:extLst>
              <a:ext uri="{FF2B5EF4-FFF2-40B4-BE49-F238E27FC236}">
                <a16:creationId xmlns:a16="http://schemas.microsoft.com/office/drawing/2014/main" id="{34778F52-F215-42B9-A20C-0A18778EDC81}"/>
              </a:ext>
            </a:extLst>
          </p:cNvPr>
          <p:cNvSpPr/>
          <p:nvPr/>
        </p:nvSpPr>
        <p:spPr>
          <a:xfrm>
            <a:off x="2790774" y="4578585"/>
            <a:ext cx="175173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Stratégies d’évolution</a:t>
            </a:r>
          </a:p>
        </p:txBody>
      </p:sp>
      <p:sp>
        <p:nvSpPr>
          <p:cNvPr id="16" name="Rectangle 15">
            <a:extLst>
              <a:ext uri="{FF2B5EF4-FFF2-40B4-BE49-F238E27FC236}">
                <a16:creationId xmlns:a16="http://schemas.microsoft.com/office/drawing/2014/main" id="{D8896EFD-92F5-4699-85EE-F633AD0165A9}"/>
              </a:ext>
            </a:extLst>
          </p:cNvPr>
          <p:cNvSpPr/>
          <p:nvPr/>
        </p:nvSpPr>
        <p:spPr>
          <a:xfrm>
            <a:off x="4727052" y="4578585"/>
            <a:ext cx="175173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Programmation  Evolutionniste</a:t>
            </a:r>
          </a:p>
        </p:txBody>
      </p:sp>
      <p:cxnSp>
        <p:nvCxnSpPr>
          <p:cNvPr id="18" name="Connecteur : en angle 17">
            <a:extLst>
              <a:ext uri="{FF2B5EF4-FFF2-40B4-BE49-F238E27FC236}">
                <a16:creationId xmlns:a16="http://schemas.microsoft.com/office/drawing/2014/main" id="{5EF136D1-E7C9-4ED0-A314-18C4C052F4A3}"/>
              </a:ext>
            </a:extLst>
          </p:cNvPr>
          <p:cNvCxnSpPr>
            <a:stCxn id="4" idx="2"/>
            <a:endCxn id="8" idx="0"/>
          </p:cNvCxnSpPr>
          <p:nvPr/>
        </p:nvCxnSpPr>
        <p:spPr>
          <a:xfrm rot="5400000">
            <a:off x="2805193" y="1181378"/>
            <a:ext cx="1149585" cy="2193531"/>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20" name="Connecteur : en angle 19">
            <a:extLst>
              <a:ext uri="{FF2B5EF4-FFF2-40B4-BE49-F238E27FC236}">
                <a16:creationId xmlns:a16="http://schemas.microsoft.com/office/drawing/2014/main" id="{E724497A-67A5-4765-99EA-56300F11AE5B}"/>
              </a:ext>
            </a:extLst>
          </p:cNvPr>
          <p:cNvCxnSpPr>
            <a:stCxn id="4" idx="2"/>
            <a:endCxn id="7" idx="0"/>
          </p:cNvCxnSpPr>
          <p:nvPr/>
        </p:nvCxnSpPr>
        <p:spPr>
          <a:xfrm rot="16200000" flipH="1">
            <a:off x="3903551" y="2276549"/>
            <a:ext cx="1149585" cy="3187"/>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22" name="Connecteur : en angle 21">
            <a:extLst>
              <a:ext uri="{FF2B5EF4-FFF2-40B4-BE49-F238E27FC236}">
                <a16:creationId xmlns:a16="http://schemas.microsoft.com/office/drawing/2014/main" id="{21DFC12A-8DC5-4FC9-84BA-CAE58338598C}"/>
              </a:ext>
            </a:extLst>
          </p:cNvPr>
          <p:cNvCxnSpPr>
            <a:stCxn id="4" idx="2"/>
            <a:endCxn id="6" idx="0"/>
          </p:cNvCxnSpPr>
          <p:nvPr/>
        </p:nvCxnSpPr>
        <p:spPr>
          <a:xfrm rot="16200000" flipH="1">
            <a:off x="4995248" y="1184853"/>
            <a:ext cx="1149585" cy="2186580"/>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24" name="Connecteur : en angle 23">
            <a:extLst>
              <a:ext uri="{FF2B5EF4-FFF2-40B4-BE49-F238E27FC236}">
                <a16:creationId xmlns:a16="http://schemas.microsoft.com/office/drawing/2014/main" id="{8172C781-253A-4B02-9B1E-3B2DF2D41723}"/>
              </a:ext>
            </a:extLst>
          </p:cNvPr>
          <p:cNvCxnSpPr>
            <a:stCxn id="7" idx="2"/>
            <a:endCxn id="14" idx="0"/>
          </p:cNvCxnSpPr>
          <p:nvPr/>
        </p:nvCxnSpPr>
        <p:spPr>
          <a:xfrm rot="5400000">
            <a:off x="2520938" y="2619585"/>
            <a:ext cx="1149585" cy="2768415"/>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26" name="Connecteur : en angle 25">
            <a:extLst>
              <a:ext uri="{FF2B5EF4-FFF2-40B4-BE49-F238E27FC236}">
                <a16:creationId xmlns:a16="http://schemas.microsoft.com/office/drawing/2014/main" id="{6DCAE193-816A-4E9F-9A7B-B891E40FF546}"/>
              </a:ext>
            </a:extLst>
          </p:cNvPr>
          <p:cNvCxnSpPr>
            <a:stCxn id="7" idx="2"/>
            <a:endCxn id="16" idx="0"/>
          </p:cNvCxnSpPr>
          <p:nvPr/>
        </p:nvCxnSpPr>
        <p:spPr>
          <a:xfrm rot="16200000" flipH="1">
            <a:off x="4466635" y="3442302"/>
            <a:ext cx="1149585" cy="1122980"/>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28" name="Connecteur : en angle 27">
            <a:extLst>
              <a:ext uri="{FF2B5EF4-FFF2-40B4-BE49-F238E27FC236}">
                <a16:creationId xmlns:a16="http://schemas.microsoft.com/office/drawing/2014/main" id="{B9A4A580-C8DD-46E3-8334-D4F8BB3DB27B}"/>
              </a:ext>
            </a:extLst>
          </p:cNvPr>
          <p:cNvCxnSpPr>
            <a:stCxn id="7" idx="2"/>
            <a:endCxn id="15" idx="0"/>
          </p:cNvCxnSpPr>
          <p:nvPr/>
        </p:nvCxnSpPr>
        <p:spPr>
          <a:xfrm rot="5400000">
            <a:off x="3498496" y="3597143"/>
            <a:ext cx="1149585" cy="813298"/>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30" name="Connecteur : en angle 29">
            <a:extLst>
              <a:ext uri="{FF2B5EF4-FFF2-40B4-BE49-F238E27FC236}">
                <a16:creationId xmlns:a16="http://schemas.microsoft.com/office/drawing/2014/main" id="{3D1223A7-7DED-4206-916B-1DC88330DDB8}"/>
              </a:ext>
            </a:extLst>
          </p:cNvPr>
          <p:cNvCxnSpPr>
            <a:stCxn id="7" idx="2"/>
            <a:endCxn id="13" idx="0"/>
          </p:cNvCxnSpPr>
          <p:nvPr/>
        </p:nvCxnSpPr>
        <p:spPr>
          <a:xfrm rot="16200000" flipH="1">
            <a:off x="5434774" y="2474163"/>
            <a:ext cx="1149585" cy="3059258"/>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31" name="Espace réservé du numéro de diapositive 30">
            <a:extLst>
              <a:ext uri="{FF2B5EF4-FFF2-40B4-BE49-F238E27FC236}">
                <a16:creationId xmlns:a16="http://schemas.microsoft.com/office/drawing/2014/main" id="{9D3011EB-7E01-4A3B-A5C9-0FE9176F416B}"/>
              </a:ext>
            </a:extLst>
          </p:cNvPr>
          <p:cNvSpPr>
            <a:spLocks noGrp="1"/>
          </p:cNvSpPr>
          <p:nvPr>
            <p:ph type="sldNum" sz="quarter" idx="12"/>
          </p:nvPr>
        </p:nvSpPr>
        <p:spPr/>
        <p:txBody>
          <a:bodyPr/>
          <a:lstStyle/>
          <a:p>
            <a:fld id="{F1E29388-C2A6-42F4-8376-DF2F821CBB61}" type="slidenum">
              <a:rPr lang="fr-FR" smtClean="0"/>
              <a:t>27</a:t>
            </a:fld>
            <a:endParaRPr lang="fr-FR"/>
          </a:p>
        </p:txBody>
      </p:sp>
    </p:spTree>
    <p:extLst>
      <p:ext uri="{BB962C8B-B14F-4D97-AF65-F5344CB8AC3E}">
        <p14:creationId xmlns:p14="http://schemas.microsoft.com/office/powerpoint/2010/main" val="1729680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E50AA0-27A8-48C7-8142-3A2753ED6DBF}"/>
              </a:ext>
            </a:extLst>
          </p:cNvPr>
          <p:cNvSpPr/>
          <p:nvPr/>
        </p:nvSpPr>
        <p:spPr>
          <a:xfrm>
            <a:off x="3095836" y="1127287"/>
            <a:ext cx="295232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Méthodes Déterministes</a:t>
            </a:r>
          </a:p>
        </p:txBody>
      </p:sp>
      <p:sp>
        <p:nvSpPr>
          <p:cNvPr id="6" name="Rectangle 5">
            <a:extLst>
              <a:ext uri="{FF2B5EF4-FFF2-40B4-BE49-F238E27FC236}">
                <a16:creationId xmlns:a16="http://schemas.microsoft.com/office/drawing/2014/main" id="{E957112C-E254-41B9-A084-8D09C52605FE}"/>
              </a:ext>
            </a:extLst>
          </p:cNvPr>
          <p:cNvSpPr/>
          <p:nvPr/>
        </p:nvSpPr>
        <p:spPr>
          <a:xfrm>
            <a:off x="6692789" y="2852936"/>
            <a:ext cx="200971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Méthodes Heuristiques</a:t>
            </a:r>
          </a:p>
        </p:txBody>
      </p:sp>
      <p:sp>
        <p:nvSpPr>
          <p:cNvPr id="8" name="Rectangle 7">
            <a:extLst>
              <a:ext uri="{FF2B5EF4-FFF2-40B4-BE49-F238E27FC236}">
                <a16:creationId xmlns:a16="http://schemas.microsoft.com/office/drawing/2014/main" id="{B6B20E8D-6B94-4312-AF1E-C40011AB7584}"/>
              </a:ext>
            </a:extLst>
          </p:cNvPr>
          <p:cNvSpPr/>
          <p:nvPr/>
        </p:nvSpPr>
        <p:spPr>
          <a:xfrm>
            <a:off x="2213606" y="2852936"/>
            <a:ext cx="203636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Méthodes analytiques</a:t>
            </a:r>
          </a:p>
        </p:txBody>
      </p:sp>
      <p:sp>
        <p:nvSpPr>
          <p:cNvPr id="13" name="Rectangle 12">
            <a:extLst>
              <a:ext uri="{FF2B5EF4-FFF2-40B4-BE49-F238E27FC236}">
                <a16:creationId xmlns:a16="http://schemas.microsoft.com/office/drawing/2014/main" id="{999CCB02-AAB9-484A-9513-D24A06AB95BF}"/>
              </a:ext>
            </a:extLst>
          </p:cNvPr>
          <p:cNvSpPr/>
          <p:nvPr/>
        </p:nvSpPr>
        <p:spPr>
          <a:xfrm>
            <a:off x="6812661" y="4266145"/>
            <a:ext cx="175173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Méthode du simplex</a:t>
            </a:r>
          </a:p>
        </p:txBody>
      </p:sp>
      <p:sp>
        <p:nvSpPr>
          <p:cNvPr id="14" name="Rectangle 13">
            <a:extLst>
              <a:ext uri="{FF2B5EF4-FFF2-40B4-BE49-F238E27FC236}">
                <a16:creationId xmlns:a16="http://schemas.microsoft.com/office/drawing/2014/main" id="{8A9CF651-E588-46D5-B50A-CDF8CEC44083}"/>
              </a:ext>
            </a:extLst>
          </p:cNvPr>
          <p:cNvSpPr/>
          <p:nvPr/>
        </p:nvSpPr>
        <p:spPr>
          <a:xfrm>
            <a:off x="153222" y="4290553"/>
            <a:ext cx="175130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Plus grandes pente</a:t>
            </a:r>
          </a:p>
        </p:txBody>
      </p:sp>
      <p:sp>
        <p:nvSpPr>
          <p:cNvPr id="15" name="Rectangle 14">
            <a:extLst>
              <a:ext uri="{FF2B5EF4-FFF2-40B4-BE49-F238E27FC236}">
                <a16:creationId xmlns:a16="http://schemas.microsoft.com/office/drawing/2014/main" id="{34778F52-F215-42B9-A20C-0A18778EDC81}"/>
              </a:ext>
            </a:extLst>
          </p:cNvPr>
          <p:cNvSpPr/>
          <p:nvPr/>
        </p:nvSpPr>
        <p:spPr>
          <a:xfrm>
            <a:off x="2108128" y="4290553"/>
            <a:ext cx="175173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Gradient conjugué</a:t>
            </a:r>
          </a:p>
        </p:txBody>
      </p:sp>
      <p:sp>
        <p:nvSpPr>
          <p:cNvPr id="16" name="Rectangle 15">
            <a:extLst>
              <a:ext uri="{FF2B5EF4-FFF2-40B4-BE49-F238E27FC236}">
                <a16:creationId xmlns:a16="http://schemas.microsoft.com/office/drawing/2014/main" id="{D8896EFD-92F5-4699-85EE-F633AD0165A9}"/>
              </a:ext>
            </a:extLst>
          </p:cNvPr>
          <p:cNvSpPr/>
          <p:nvPr/>
        </p:nvSpPr>
        <p:spPr>
          <a:xfrm>
            <a:off x="4044406" y="4290553"/>
            <a:ext cx="175173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Méthodes Quasi-Newton</a:t>
            </a:r>
          </a:p>
        </p:txBody>
      </p:sp>
      <p:cxnSp>
        <p:nvCxnSpPr>
          <p:cNvPr id="3" name="Connecteur : en angle 2">
            <a:extLst>
              <a:ext uri="{FF2B5EF4-FFF2-40B4-BE49-F238E27FC236}">
                <a16:creationId xmlns:a16="http://schemas.microsoft.com/office/drawing/2014/main" id="{EDFA375F-F6D3-47EE-AF4F-38133F908408}"/>
              </a:ext>
            </a:extLst>
          </p:cNvPr>
          <p:cNvCxnSpPr>
            <a:stCxn id="4" idx="2"/>
            <a:endCxn id="6" idx="0"/>
          </p:cNvCxnSpPr>
          <p:nvPr/>
        </p:nvCxnSpPr>
        <p:spPr>
          <a:xfrm rot="16200000" flipH="1">
            <a:off x="5560031" y="715319"/>
            <a:ext cx="1149585" cy="3125647"/>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9" name="Connecteur : en angle 8">
            <a:extLst>
              <a:ext uri="{FF2B5EF4-FFF2-40B4-BE49-F238E27FC236}">
                <a16:creationId xmlns:a16="http://schemas.microsoft.com/office/drawing/2014/main" id="{4A9CCE74-6F10-4094-A6AB-C4420CBDDB65}"/>
              </a:ext>
            </a:extLst>
          </p:cNvPr>
          <p:cNvCxnSpPr>
            <a:stCxn id="4" idx="2"/>
            <a:endCxn id="8" idx="0"/>
          </p:cNvCxnSpPr>
          <p:nvPr/>
        </p:nvCxnSpPr>
        <p:spPr>
          <a:xfrm rot="5400000">
            <a:off x="3327103" y="1608038"/>
            <a:ext cx="1149585" cy="1340211"/>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11" name="Connecteur : en angle 10">
            <a:extLst>
              <a:ext uri="{FF2B5EF4-FFF2-40B4-BE49-F238E27FC236}">
                <a16:creationId xmlns:a16="http://schemas.microsoft.com/office/drawing/2014/main" id="{51429BB9-5320-490B-A2A4-8ECDA63E0F88}"/>
              </a:ext>
            </a:extLst>
          </p:cNvPr>
          <p:cNvCxnSpPr>
            <a:stCxn id="8" idx="2"/>
            <a:endCxn id="16" idx="0"/>
          </p:cNvCxnSpPr>
          <p:nvPr/>
        </p:nvCxnSpPr>
        <p:spPr>
          <a:xfrm rot="16200000" flipH="1">
            <a:off x="3645254" y="3015535"/>
            <a:ext cx="861553" cy="1688482"/>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17" name="Connecteur : en angle 16">
            <a:extLst>
              <a:ext uri="{FF2B5EF4-FFF2-40B4-BE49-F238E27FC236}">
                <a16:creationId xmlns:a16="http://schemas.microsoft.com/office/drawing/2014/main" id="{E951A37F-F11D-4AB6-9175-C261807EB4CF}"/>
              </a:ext>
            </a:extLst>
          </p:cNvPr>
          <p:cNvCxnSpPr>
            <a:stCxn id="8" idx="2"/>
            <a:endCxn id="14" idx="0"/>
          </p:cNvCxnSpPr>
          <p:nvPr/>
        </p:nvCxnSpPr>
        <p:spPr>
          <a:xfrm rot="5400000">
            <a:off x="1699557" y="2758320"/>
            <a:ext cx="861553" cy="2202913"/>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19" name="Connecteur : en angle 18">
            <a:extLst>
              <a:ext uri="{FF2B5EF4-FFF2-40B4-BE49-F238E27FC236}">
                <a16:creationId xmlns:a16="http://schemas.microsoft.com/office/drawing/2014/main" id="{59F724BB-8F73-4F1A-84B8-4B56A44F7CDD}"/>
              </a:ext>
            </a:extLst>
          </p:cNvPr>
          <p:cNvCxnSpPr>
            <a:stCxn id="8" idx="2"/>
            <a:endCxn id="15" idx="0"/>
          </p:cNvCxnSpPr>
          <p:nvPr/>
        </p:nvCxnSpPr>
        <p:spPr>
          <a:xfrm rot="5400000">
            <a:off x="2677115" y="3735878"/>
            <a:ext cx="861553" cy="247796"/>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21" name="Connecteur : en angle 20">
            <a:extLst>
              <a:ext uri="{FF2B5EF4-FFF2-40B4-BE49-F238E27FC236}">
                <a16:creationId xmlns:a16="http://schemas.microsoft.com/office/drawing/2014/main" id="{9E35B80B-F3BF-42C5-AB02-73CCB28AB46A}"/>
              </a:ext>
            </a:extLst>
          </p:cNvPr>
          <p:cNvCxnSpPr>
            <a:stCxn id="6" idx="2"/>
            <a:endCxn id="13" idx="0"/>
          </p:cNvCxnSpPr>
          <p:nvPr/>
        </p:nvCxnSpPr>
        <p:spPr>
          <a:xfrm rot="5400000">
            <a:off x="7274515" y="3843012"/>
            <a:ext cx="837145" cy="9121"/>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22" name="Espace réservé du numéro de diapositive 21">
            <a:extLst>
              <a:ext uri="{FF2B5EF4-FFF2-40B4-BE49-F238E27FC236}">
                <a16:creationId xmlns:a16="http://schemas.microsoft.com/office/drawing/2014/main" id="{35362A10-37B5-4142-8616-38B3D925F8B1}"/>
              </a:ext>
            </a:extLst>
          </p:cNvPr>
          <p:cNvSpPr>
            <a:spLocks noGrp="1"/>
          </p:cNvSpPr>
          <p:nvPr>
            <p:ph type="sldNum" sz="quarter" idx="12"/>
          </p:nvPr>
        </p:nvSpPr>
        <p:spPr/>
        <p:txBody>
          <a:bodyPr/>
          <a:lstStyle/>
          <a:p>
            <a:fld id="{F1E29388-C2A6-42F4-8376-DF2F821CBB61}" type="slidenum">
              <a:rPr lang="fr-FR" smtClean="0"/>
              <a:t>28</a:t>
            </a:fld>
            <a:endParaRPr lang="fr-FR"/>
          </a:p>
        </p:txBody>
      </p:sp>
    </p:spTree>
    <p:extLst>
      <p:ext uri="{BB962C8B-B14F-4D97-AF65-F5344CB8AC3E}">
        <p14:creationId xmlns:p14="http://schemas.microsoft.com/office/powerpoint/2010/main" val="2707672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1347" y="2085497"/>
            <a:ext cx="9132653" cy="3027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eaLnBrk="0" fontAlgn="base" hangingPunct="0">
              <a:lnSpc>
                <a:spcPct val="90000"/>
              </a:lnSpc>
              <a:spcBef>
                <a:spcPct val="0"/>
              </a:spcBef>
              <a:spcAft>
                <a:spcPct val="0"/>
              </a:spcAft>
              <a:defRPr sz="2000">
                <a:solidFill>
                  <a:schemeClr val="tx1"/>
                </a:solidFill>
                <a:latin typeface="Comic Sans MS" pitchFamily="66" charset="0"/>
              </a:defRPr>
            </a:lvl9pPr>
          </a:lstStyle>
          <a:p>
            <a:pPr>
              <a:lnSpc>
                <a:spcPct val="130000"/>
              </a:lnSpc>
              <a:spcBef>
                <a:spcPct val="80000"/>
              </a:spcBef>
            </a:pPr>
            <a:r>
              <a:rPr lang="fr-FR" altLang="fr-FR" sz="1800" dirty="0">
                <a:latin typeface="+mj-lt"/>
              </a:rPr>
              <a:t>· </a:t>
            </a:r>
            <a:r>
              <a:rPr lang="fr-FR" altLang="fr-FR" sz="1800" b="1" dirty="0">
                <a:latin typeface="+mj-lt"/>
              </a:rPr>
              <a:t>Exploration </a:t>
            </a:r>
            <a:r>
              <a:rPr lang="fr-FR" altLang="fr-FR" sz="1800" dirty="0">
                <a:latin typeface="+mj-lt"/>
              </a:rPr>
              <a:t>: les méthodes Monte Carlo permettent une bonne exploration de l’espace puisque tout point a une probabilité identique d’être atteint, mais il n’y a pas d’exploitation des résultats déjà obtenus.</a:t>
            </a:r>
          </a:p>
          <a:p>
            <a:pPr>
              <a:lnSpc>
                <a:spcPct val="130000"/>
              </a:lnSpc>
              <a:spcBef>
                <a:spcPct val="80000"/>
              </a:spcBef>
            </a:pPr>
            <a:r>
              <a:rPr lang="fr-FR" altLang="fr-FR" sz="1800" dirty="0">
                <a:latin typeface="+mj-lt"/>
              </a:rPr>
              <a:t>· </a:t>
            </a:r>
            <a:r>
              <a:rPr lang="fr-FR" altLang="fr-FR" sz="1800" b="1" dirty="0">
                <a:latin typeface="+mj-lt"/>
              </a:rPr>
              <a:t>Exploitation </a:t>
            </a:r>
            <a:r>
              <a:rPr lang="fr-FR" altLang="fr-FR" sz="1800" dirty="0">
                <a:latin typeface="+mj-lt"/>
              </a:rPr>
              <a:t>: Avec la méthode des gradients, l’exploration est moindre, mais l’exploitation des données précédentes par l’intermédiaire des gradients permet une bonne recherche locale.</a:t>
            </a:r>
          </a:p>
          <a:p>
            <a:pPr>
              <a:lnSpc>
                <a:spcPct val="130000"/>
              </a:lnSpc>
              <a:spcBef>
                <a:spcPct val="80000"/>
              </a:spcBef>
            </a:pPr>
            <a:r>
              <a:rPr lang="fr-FR" altLang="fr-FR" sz="1800" dirty="0">
                <a:latin typeface="+mj-lt"/>
              </a:rPr>
              <a:t>· </a:t>
            </a:r>
            <a:r>
              <a:rPr lang="fr-FR" altLang="fr-FR" sz="1800" b="1" dirty="0">
                <a:latin typeface="+mj-lt"/>
              </a:rPr>
              <a:t>Compromis Exploration/Exploitation </a:t>
            </a:r>
            <a:r>
              <a:rPr lang="fr-FR" altLang="fr-FR" sz="1800" dirty="0">
                <a:latin typeface="+mj-lt"/>
              </a:rPr>
              <a:t>: Les Algorithmes Évolutionnaires/ CSP offrent un bon compromis entre exploration et exploitation.</a:t>
            </a:r>
          </a:p>
        </p:txBody>
      </p:sp>
      <p:sp>
        <p:nvSpPr>
          <p:cNvPr id="6" name="Rectangle 5"/>
          <p:cNvSpPr>
            <a:spLocks noChangeArrowheads="1"/>
          </p:cNvSpPr>
          <p:nvPr/>
        </p:nvSpPr>
        <p:spPr bwMode="auto">
          <a:xfrm>
            <a:off x="1835696" y="1077666"/>
            <a:ext cx="49859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eaLnBrk="0" fontAlgn="base" hangingPunct="0">
              <a:lnSpc>
                <a:spcPct val="90000"/>
              </a:lnSpc>
              <a:spcBef>
                <a:spcPct val="0"/>
              </a:spcBef>
              <a:spcAft>
                <a:spcPct val="0"/>
              </a:spcAft>
              <a:defRPr sz="2000">
                <a:solidFill>
                  <a:schemeClr val="tx1"/>
                </a:solidFill>
                <a:latin typeface="Comic Sans MS" pitchFamily="66" charset="0"/>
              </a:defRPr>
            </a:lvl9pPr>
          </a:lstStyle>
          <a:p>
            <a:r>
              <a:rPr lang="fr-FR" altLang="fr-FR" sz="2400">
                <a:latin typeface="+mj-lt"/>
              </a:rPr>
              <a:t>Compromis exploration et exploitation</a:t>
            </a:r>
          </a:p>
        </p:txBody>
      </p:sp>
      <p:sp>
        <p:nvSpPr>
          <p:cNvPr id="7" name="Rectangle 6"/>
          <p:cNvSpPr/>
          <p:nvPr/>
        </p:nvSpPr>
        <p:spPr>
          <a:xfrm>
            <a:off x="0" y="0"/>
            <a:ext cx="4975721" cy="461665"/>
          </a:xfrm>
          <a:prstGeom prst="rect">
            <a:avLst/>
          </a:prstGeom>
        </p:spPr>
        <p:txBody>
          <a:bodyPr wrap="none">
            <a:spAutoFit/>
          </a:bodyPr>
          <a:lstStyle/>
          <a:p>
            <a:r>
              <a:rPr lang="fr-FR" sz="2400" b="1" dirty="0"/>
              <a:t>2 – Méthodes et outils d'optimisation</a:t>
            </a:r>
          </a:p>
        </p:txBody>
      </p:sp>
      <p:sp>
        <p:nvSpPr>
          <p:cNvPr id="2" name="Espace réservé du numéro de diapositive 1">
            <a:extLst>
              <a:ext uri="{FF2B5EF4-FFF2-40B4-BE49-F238E27FC236}">
                <a16:creationId xmlns:a16="http://schemas.microsoft.com/office/drawing/2014/main" id="{F5AC1AF7-99E4-4A2D-B95D-9E67822E1ADE}"/>
              </a:ext>
            </a:extLst>
          </p:cNvPr>
          <p:cNvSpPr>
            <a:spLocks noGrp="1"/>
          </p:cNvSpPr>
          <p:nvPr>
            <p:ph type="sldNum" sz="quarter" idx="12"/>
          </p:nvPr>
        </p:nvSpPr>
        <p:spPr/>
        <p:txBody>
          <a:bodyPr/>
          <a:lstStyle/>
          <a:p>
            <a:fld id="{F1E29388-C2A6-42F4-8376-DF2F821CBB61}" type="slidenum">
              <a:rPr lang="fr-FR" smtClean="0"/>
              <a:t>29</a:t>
            </a:fld>
            <a:endParaRPr lang="fr-FR"/>
          </a:p>
        </p:txBody>
      </p:sp>
    </p:spTree>
    <p:extLst>
      <p:ext uri="{BB962C8B-B14F-4D97-AF65-F5344CB8AC3E}">
        <p14:creationId xmlns:p14="http://schemas.microsoft.com/office/powerpoint/2010/main" val="3681450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0BF9405-312F-CA2E-7721-38A598E72F0F}"/>
              </a:ext>
            </a:extLst>
          </p:cNvPr>
          <p:cNvPicPr>
            <a:picLocks noChangeAspect="1"/>
          </p:cNvPicPr>
          <p:nvPr/>
        </p:nvPicPr>
        <p:blipFill rotWithShape="1">
          <a:blip r:embed="rId2"/>
          <a:srcRect l="3027" t="3050" b="3050"/>
          <a:stretch/>
        </p:blipFill>
        <p:spPr>
          <a:xfrm>
            <a:off x="140033" y="1457394"/>
            <a:ext cx="8786553" cy="4829694"/>
          </a:xfrm>
          <a:prstGeom prst="rect">
            <a:avLst/>
          </a:prstGeom>
        </p:spPr>
      </p:pic>
      <p:sp>
        <p:nvSpPr>
          <p:cNvPr id="2" name="Espace réservé du numéro de diapositive 1"/>
          <p:cNvSpPr>
            <a:spLocks noGrp="1"/>
          </p:cNvSpPr>
          <p:nvPr>
            <p:ph type="sldNum" sz="quarter" idx="12"/>
          </p:nvPr>
        </p:nvSpPr>
        <p:spPr/>
        <p:txBody>
          <a:bodyPr/>
          <a:lstStyle/>
          <a:p>
            <a:fld id="{F1E29388-C2A6-42F4-8376-DF2F821CBB61}" type="slidenum">
              <a:rPr lang="fr-FR" smtClean="0"/>
              <a:t>3</a:t>
            </a:fld>
            <a:endParaRPr lang="fr-FR"/>
          </a:p>
        </p:txBody>
      </p:sp>
      <p:sp>
        <p:nvSpPr>
          <p:cNvPr id="3" name="ZoneTexte 2"/>
          <p:cNvSpPr txBox="1"/>
          <p:nvPr/>
        </p:nvSpPr>
        <p:spPr>
          <a:xfrm>
            <a:off x="755576" y="737071"/>
            <a:ext cx="3312368" cy="369332"/>
          </a:xfrm>
          <a:prstGeom prst="rect">
            <a:avLst/>
          </a:prstGeom>
          <a:noFill/>
        </p:spPr>
        <p:txBody>
          <a:bodyPr wrap="square" rtlCol="0">
            <a:spAutoFit/>
          </a:bodyPr>
          <a:lstStyle/>
          <a:p>
            <a:r>
              <a:rPr lang="fr-FR" b="1" i="1" dirty="0"/>
              <a:t>bit.ly/MOSM1_22</a:t>
            </a:r>
          </a:p>
        </p:txBody>
      </p:sp>
      <p:cxnSp>
        <p:nvCxnSpPr>
          <p:cNvPr id="5" name="Connecteur droit avec flèche 4"/>
          <p:cNvCxnSpPr>
            <a:cxnSpLocks/>
          </p:cNvCxnSpPr>
          <p:nvPr/>
        </p:nvCxnSpPr>
        <p:spPr>
          <a:xfrm>
            <a:off x="1547664" y="1124744"/>
            <a:ext cx="0" cy="332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Connecteur droit avec flèche 6"/>
          <p:cNvCxnSpPr>
            <a:cxnSpLocks/>
            <a:stCxn id="10" idx="1"/>
          </p:cNvCxnSpPr>
          <p:nvPr/>
        </p:nvCxnSpPr>
        <p:spPr>
          <a:xfrm flipH="1">
            <a:off x="3635896" y="1302899"/>
            <a:ext cx="1440162" cy="9019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5076058" y="841234"/>
            <a:ext cx="2160240" cy="923330"/>
          </a:xfrm>
          <a:prstGeom prst="rect">
            <a:avLst/>
          </a:prstGeom>
          <a:noFill/>
          <a:ln>
            <a:solidFill>
              <a:schemeClr val="accent1"/>
            </a:solidFill>
          </a:ln>
        </p:spPr>
        <p:txBody>
          <a:bodyPr wrap="square" rtlCol="0">
            <a:spAutoFit/>
          </a:bodyPr>
          <a:lstStyle/>
          <a:p>
            <a:pPr algn="ctr"/>
            <a:r>
              <a:rPr lang="fr-FR" dirty="0"/>
              <a:t>Télécharger le dossier complet sous format .zip</a:t>
            </a:r>
          </a:p>
        </p:txBody>
      </p:sp>
      <p:sp>
        <p:nvSpPr>
          <p:cNvPr id="14" name="Rectangle 13"/>
          <p:cNvSpPr/>
          <p:nvPr/>
        </p:nvSpPr>
        <p:spPr>
          <a:xfrm>
            <a:off x="3203848" y="130026"/>
            <a:ext cx="6270476" cy="400110"/>
          </a:xfrm>
          <a:prstGeom prst="rect">
            <a:avLst/>
          </a:prstGeom>
        </p:spPr>
        <p:txBody>
          <a:bodyPr wrap="square">
            <a:spAutoFit/>
          </a:bodyPr>
          <a:lstStyle/>
          <a:p>
            <a:r>
              <a:rPr lang="fr-FR" sz="2000" b="1" dirty="0">
                <a:solidFill>
                  <a:schemeClr val="tx2">
                    <a:lumMod val="60000"/>
                    <a:lumOff val="40000"/>
                  </a:schemeClr>
                </a:solidFill>
              </a:rPr>
              <a:t>Récupération des fichiers</a:t>
            </a:r>
          </a:p>
        </p:txBody>
      </p:sp>
    </p:spTree>
    <p:extLst>
      <p:ext uri="{BB962C8B-B14F-4D97-AF65-F5344CB8AC3E}">
        <p14:creationId xmlns:p14="http://schemas.microsoft.com/office/powerpoint/2010/main" val="2806723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4866"/>
            <a:ext cx="9144000" cy="3970318"/>
          </a:xfrm>
          <a:prstGeom prst="rect">
            <a:avLst/>
          </a:prstGeom>
        </p:spPr>
        <p:txBody>
          <a:bodyPr wrap="square">
            <a:spAutoFit/>
          </a:bodyPr>
          <a:lstStyle/>
          <a:p>
            <a:endParaRPr lang="fr-FR" dirty="0"/>
          </a:p>
          <a:p>
            <a:r>
              <a:rPr lang="fr-FR" dirty="0"/>
              <a:t>permet de réduire le nombre d’essais pour obtenir un maximum d’information sur le produit</a:t>
            </a:r>
          </a:p>
          <a:p>
            <a:endParaRPr lang="fr-FR" dirty="0"/>
          </a:p>
          <a:p>
            <a:pPr marL="285750" indent="-285750">
              <a:buFont typeface="Arial" panose="020B0604020202020204" pitchFamily="34" charset="0"/>
              <a:buChar char="•"/>
            </a:pPr>
            <a:r>
              <a:rPr lang="fr-FR" dirty="0"/>
              <a:t>détermination des facteurs clés dans la conception d'un nouveau produit ou d'un nouveau procédé </a:t>
            </a:r>
          </a:p>
          <a:p>
            <a:pPr marL="285750" indent="-285750">
              <a:buFont typeface="Arial" panose="020B0604020202020204" pitchFamily="34" charset="0"/>
              <a:buChar char="•"/>
            </a:pPr>
            <a:r>
              <a:rPr lang="fr-FR" dirty="0"/>
              <a:t>optimisation des réglages d'un procédé de fabrication ou d'un d'appareil de mesure </a:t>
            </a:r>
          </a:p>
          <a:p>
            <a:pPr marL="285750" indent="-285750">
              <a:buFont typeface="Arial" panose="020B0604020202020204" pitchFamily="34" charset="0"/>
              <a:buChar char="•"/>
            </a:pPr>
            <a:r>
              <a:rPr lang="fr-FR" dirty="0"/>
              <a:t>prédiction par modélisation du comportement d'un procédé </a:t>
            </a:r>
          </a:p>
          <a:p>
            <a:pPr marL="285750" indent="-285750">
              <a:buFont typeface="Arial" panose="020B0604020202020204" pitchFamily="34" charset="0"/>
              <a:buChar char="•"/>
            </a:pPr>
            <a:endParaRPr lang="fr-FR" dirty="0"/>
          </a:p>
          <a:p>
            <a:r>
              <a:rPr lang="fr-FR" dirty="0"/>
              <a:t>Inconvénients</a:t>
            </a:r>
          </a:p>
          <a:p>
            <a:endParaRPr lang="fr-FR" dirty="0"/>
          </a:p>
          <a:p>
            <a:endParaRPr lang="fr-FR" dirty="0"/>
          </a:p>
          <a:p>
            <a:r>
              <a:rPr lang="fr-FR" dirty="0"/>
              <a:t>limite essentielle : le nombre d'essais augmente très rapidement avec le nombre de facteurs. On atteint déjà 128 expériences (2</a:t>
            </a:r>
            <a:r>
              <a:rPr lang="fr-FR" baseline="30000" dirty="0"/>
              <a:t>7</a:t>
            </a:r>
            <a:r>
              <a:rPr lang="fr-FR" dirty="0"/>
              <a:t> ) pour 7 facteurs ce qui devient donc très vite difficile à réaliser dans la pratique. </a:t>
            </a:r>
          </a:p>
        </p:txBody>
      </p:sp>
      <p:sp>
        <p:nvSpPr>
          <p:cNvPr id="3" name="Rectangle 2"/>
          <p:cNvSpPr/>
          <p:nvPr/>
        </p:nvSpPr>
        <p:spPr>
          <a:xfrm>
            <a:off x="112812" y="475864"/>
            <a:ext cx="2326021" cy="400110"/>
          </a:xfrm>
          <a:prstGeom prst="rect">
            <a:avLst/>
          </a:prstGeom>
        </p:spPr>
        <p:txBody>
          <a:bodyPr wrap="none">
            <a:spAutoFit/>
          </a:bodyPr>
          <a:lstStyle/>
          <a:p>
            <a:r>
              <a:rPr lang="fr-FR" sz="2000" b="1" dirty="0">
                <a:solidFill>
                  <a:schemeClr val="tx2">
                    <a:lumMod val="60000"/>
                    <a:lumOff val="40000"/>
                  </a:schemeClr>
                </a:solidFill>
              </a:rPr>
              <a:t>Plans d’expériences </a:t>
            </a:r>
          </a:p>
        </p:txBody>
      </p:sp>
      <p:sp>
        <p:nvSpPr>
          <p:cNvPr id="4" name="Rectangle 3"/>
          <p:cNvSpPr/>
          <p:nvPr/>
        </p:nvSpPr>
        <p:spPr>
          <a:xfrm>
            <a:off x="101724" y="11847"/>
            <a:ext cx="5435719" cy="461665"/>
          </a:xfrm>
          <a:prstGeom prst="rect">
            <a:avLst/>
          </a:prstGeom>
        </p:spPr>
        <p:txBody>
          <a:bodyPr wrap="none">
            <a:spAutoFit/>
          </a:bodyPr>
          <a:lstStyle/>
          <a:p>
            <a:r>
              <a:rPr lang="fr-FR" sz="2400" b="1" dirty="0"/>
              <a:t>2 – Aperçu des techniques d’optimisation</a:t>
            </a:r>
          </a:p>
        </p:txBody>
      </p:sp>
      <p:sp>
        <p:nvSpPr>
          <p:cNvPr id="5" name="Espace réservé du numéro de diapositive 4">
            <a:extLst>
              <a:ext uri="{FF2B5EF4-FFF2-40B4-BE49-F238E27FC236}">
                <a16:creationId xmlns:a16="http://schemas.microsoft.com/office/drawing/2014/main" id="{ADEB59BD-1737-4EA7-8F23-42071E69AEFA}"/>
              </a:ext>
            </a:extLst>
          </p:cNvPr>
          <p:cNvSpPr>
            <a:spLocks noGrp="1"/>
          </p:cNvSpPr>
          <p:nvPr>
            <p:ph type="sldNum" sz="quarter" idx="12"/>
          </p:nvPr>
        </p:nvSpPr>
        <p:spPr/>
        <p:txBody>
          <a:bodyPr/>
          <a:lstStyle/>
          <a:p>
            <a:fld id="{F1E29388-C2A6-42F4-8376-DF2F821CBB61}" type="slidenum">
              <a:rPr lang="fr-FR" smtClean="0"/>
              <a:t>30</a:t>
            </a:fld>
            <a:endParaRPr lang="fr-FR"/>
          </a:p>
        </p:txBody>
      </p:sp>
    </p:spTree>
    <p:extLst>
      <p:ext uri="{BB962C8B-B14F-4D97-AF65-F5344CB8AC3E}">
        <p14:creationId xmlns:p14="http://schemas.microsoft.com/office/powerpoint/2010/main" val="2779990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4866"/>
            <a:ext cx="9144000" cy="369332"/>
          </a:xfrm>
          <a:prstGeom prst="rect">
            <a:avLst/>
          </a:prstGeom>
        </p:spPr>
        <p:txBody>
          <a:bodyPr wrap="square">
            <a:spAutoFit/>
          </a:bodyPr>
          <a:lstStyle/>
          <a:p>
            <a:r>
              <a:rPr lang="fr-FR" dirty="0"/>
              <a:t>Exemple : Optimisation Machine </a:t>
            </a:r>
            <a:r>
              <a:rPr lang="fr-FR" dirty="0" err="1"/>
              <a:t>Espresso</a:t>
            </a:r>
            <a:r>
              <a:rPr lang="fr-FR" dirty="0"/>
              <a:t> 1/3</a:t>
            </a:r>
          </a:p>
        </p:txBody>
      </p:sp>
      <p:sp>
        <p:nvSpPr>
          <p:cNvPr id="3" name="Rectangle 2"/>
          <p:cNvSpPr/>
          <p:nvPr/>
        </p:nvSpPr>
        <p:spPr>
          <a:xfrm>
            <a:off x="112812" y="475864"/>
            <a:ext cx="2326021" cy="400110"/>
          </a:xfrm>
          <a:prstGeom prst="rect">
            <a:avLst/>
          </a:prstGeom>
        </p:spPr>
        <p:txBody>
          <a:bodyPr wrap="none">
            <a:spAutoFit/>
          </a:bodyPr>
          <a:lstStyle/>
          <a:p>
            <a:r>
              <a:rPr lang="fr-FR" sz="2000" b="1" dirty="0">
                <a:solidFill>
                  <a:schemeClr val="tx2">
                    <a:lumMod val="60000"/>
                    <a:lumOff val="40000"/>
                  </a:schemeClr>
                </a:solidFill>
              </a:rPr>
              <a:t>Plans d’expériences </a:t>
            </a:r>
          </a:p>
        </p:txBody>
      </p:sp>
      <p:sp>
        <p:nvSpPr>
          <p:cNvPr id="4" name="Rectangle 3"/>
          <p:cNvSpPr/>
          <p:nvPr/>
        </p:nvSpPr>
        <p:spPr>
          <a:xfrm>
            <a:off x="101724" y="11847"/>
            <a:ext cx="5435719" cy="461665"/>
          </a:xfrm>
          <a:prstGeom prst="rect">
            <a:avLst/>
          </a:prstGeom>
        </p:spPr>
        <p:txBody>
          <a:bodyPr wrap="none">
            <a:spAutoFit/>
          </a:bodyPr>
          <a:lstStyle/>
          <a:p>
            <a:r>
              <a:rPr lang="fr-FR" sz="2400" b="1" dirty="0"/>
              <a:t>2 – Aperçu des techniques d’optimisation</a:t>
            </a:r>
          </a:p>
        </p:txBody>
      </p:sp>
      <p:sp>
        <p:nvSpPr>
          <p:cNvPr id="19" name="Rectangle 2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fr-FR" altLang="fr-FR" sz="600" b="0" i="0" u="none" strike="noStrike" cap="none" normalizeH="0" baseline="0">
                <a:ln>
                  <a:noFill/>
                </a:ln>
                <a:solidFill>
                  <a:schemeClr val="tx1"/>
                </a:solidFill>
                <a:effectLst/>
                <a:latin typeface="Arial" pitchFamily="34" charset="0"/>
                <a:cs typeface="Arial" pitchFamily="34" charset="0"/>
              </a:rPr>
            </a:br>
            <a:endParaRPr kumimoji="0" lang="fr-FR" altLang="fr-FR"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pic>
        <p:nvPicPr>
          <p:cNvPr id="4121" name="Picture 25"/>
          <p:cNvPicPr>
            <a:picLocks noChangeAspect="1" noChangeArrowheads="1"/>
          </p:cNvPicPr>
          <p:nvPr/>
        </p:nvPicPr>
        <p:blipFill rotWithShape="1">
          <a:blip r:embed="rId3">
            <a:extLst>
              <a:ext uri="{28A0092B-C50C-407E-A947-70E740481C1C}">
                <a14:useLocalDpi xmlns:a14="http://schemas.microsoft.com/office/drawing/2010/main" val="0"/>
              </a:ext>
            </a:extLst>
          </a:blip>
          <a:srcRect l="33197" t="50935" r="39590" b="23497"/>
          <a:stretch/>
        </p:blipFill>
        <p:spPr bwMode="auto">
          <a:xfrm>
            <a:off x="370563" y="1484199"/>
            <a:ext cx="4136540" cy="2186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22"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3378200"/>
            <a:ext cx="4752975" cy="347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ZoneTexte 21"/>
          <p:cNvSpPr txBox="1"/>
          <p:nvPr/>
        </p:nvSpPr>
        <p:spPr>
          <a:xfrm>
            <a:off x="4585320" y="1945593"/>
            <a:ext cx="3672855" cy="923330"/>
          </a:xfrm>
          <a:prstGeom prst="rect">
            <a:avLst/>
          </a:prstGeom>
          <a:noFill/>
        </p:spPr>
        <p:txBody>
          <a:bodyPr wrap="square" rtlCol="0">
            <a:spAutoFit/>
          </a:bodyPr>
          <a:lstStyle/>
          <a:p>
            <a:r>
              <a:rPr lang="fr-FR" dirty="0"/>
              <a:t>Définition des paramètres des conception :</a:t>
            </a:r>
          </a:p>
          <a:p>
            <a:r>
              <a:rPr lang="fr-FR" dirty="0"/>
              <a:t>3 niveaux</a:t>
            </a:r>
          </a:p>
        </p:txBody>
      </p:sp>
      <p:sp>
        <p:nvSpPr>
          <p:cNvPr id="5" name="Espace réservé du numéro de diapositive 4">
            <a:extLst>
              <a:ext uri="{FF2B5EF4-FFF2-40B4-BE49-F238E27FC236}">
                <a16:creationId xmlns:a16="http://schemas.microsoft.com/office/drawing/2014/main" id="{94D8388B-1114-42FA-B050-F505E5D2F505}"/>
              </a:ext>
            </a:extLst>
          </p:cNvPr>
          <p:cNvSpPr>
            <a:spLocks noGrp="1"/>
          </p:cNvSpPr>
          <p:nvPr>
            <p:ph type="sldNum" sz="quarter" idx="12"/>
          </p:nvPr>
        </p:nvSpPr>
        <p:spPr/>
        <p:txBody>
          <a:bodyPr/>
          <a:lstStyle/>
          <a:p>
            <a:fld id="{F1E29388-C2A6-42F4-8376-DF2F821CBB61}" type="slidenum">
              <a:rPr lang="fr-FR" smtClean="0"/>
              <a:t>31</a:t>
            </a:fld>
            <a:endParaRPr lang="fr-FR"/>
          </a:p>
        </p:txBody>
      </p:sp>
    </p:spTree>
    <p:extLst>
      <p:ext uri="{BB962C8B-B14F-4D97-AF65-F5344CB8AC3E}">
        <p14:creationId xmlns:p14="http://schemas.microsoft.com/office/powerpoint/2010/main" val="377661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4866"/>
            <a:ext cx="9144000" cy="369332"/>
          </a:xfrm>
          <a:prstGeom prst="rect">
            <a:avLst/>
          </a:prstGeom>
        </p:spPr>
        <p:txBody>
          <a:bodyPr wrap="square">
            <a:spAutoFit/>
          </a:bodyPr>
          <a:lstStyle/>
          <a:p>
            <a:r>
              <a:rPr lang="fr-FR" dirty="0"/>
              <a:t>Exemple : Optimisation Machine </a:t>
            </a:r>
            <a:r>
              <a:rPr lang="fr-FR" dirty="0" err="1"/>
              <a:t>Espresso</a:t>
            </a:r>
            <a:r>
              <a:rPr lang="fr-FR" dirty="0"/>
              <a:t> 2/3</a:t>
            </a:r>
          </a:p>
        </p:txBody>
      </p:sp>
      <p:sp>
        <p:nvSpPr>
          <p:cNvPr id="3" name="Rectangle 2"/>
          <p:cNvSpPr/>
          <p:nvPr/>
        </p:nvSpPr>
        <p:spPr>
          <a:xfrm>
            <a:off x="112812" y="475864"/>
            <a:ext cx="2326021" cy="400110"/>
          </a:xfrm>
          <a:prstGeom prst="rect">
            <a:avLst/>
          </a:prstGeom>
        </p:spPr>
        <p:txBody>
          <a:bodyPr wrap="none">
            <a:spAutoFit/>
          </a:bodyPr>
          <a:lstStyle/>
          <a:p>
            <a:r>
              <a:rPr lang="fr-FR" sz="2000" b="1" dirty="0">
                <a:solidFill>
                  <a:schemeClr val="tx2">
                    <a:lumMod val="60000"/>
                    <a:lumOff val="40000"/>
                  </a:schemeClr>
                </a:solidFill>
              </a:rPr>
              <a:t>Plans d’expériences </a:t>
            </a:r>
          </a:p>
        </p:txBody>
      </p:sp>
      <p:sp>
        <p:nvSpPr>
          <p:cNvPr id="4" name="Rectangle 3"/>
          <p:cNvSpPr/>
          <p:nvPr/>
        </p:nvSpPr>
        <p:spPr>
          <a:xfrm>
            <a:off x="101724" y="11847"/>
            <a:ext cx="5435719" cy="461665"/>
          </a:xfrm>
          <a:prstGeom prst="rect">
            <a:avLst/>
          </a:prstGeom>
        </p:spPr>
        <p:txBody>
          <a:bodyPr wrap="none">
            <a:spAutoFit/>
          </a:bodyPr>
          <a:lstStyle/>
          <a:p>
            <a:r>
              <a:rPr lang="fr-FR" sz="2400" b="1" dirty="0"/>
              <a:t>2 – Aperçu des techniques d’optimisation</a:t>
            </a:r>
          </a:p>
        </p:txBody>
      </p:sp>
      <p:sp>
        <p:nvSpPr>
          <p:cNvPr id="19" name="Rectangle 2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fr-FR" altLang="fr-FR" sz="600" b="0" i="0" u="none" strike="noStrike" cap="none" normalizeH="0" baseline="0">
                <a:ln>
                  <a:noFill/>
                </a:ln>
                <a:solidFill>
                  <a:schemeClr val="tx1"/>
                </a:solidFill>
                <a:effectLst/>
                <a:latin typeface="Arial" pitchFamily="34" charset="0"/>
                <a:cs typeface="Arial" pitchFamily="34" charset="0"/>
              </a:rPr>
            </a:br>
            <a:endParaRPr kumimoji="0" lang="fr-FR" altLang="fr-FR"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pic>
        <p:nvPicPr>
          <p:cNvPr id="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5822" y="1641649"/>
            <a:ext cx="6264695" cy="480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numéro de diapositive 4">
            <a:extLst>
              <a:ext uri="{FF2B5EF4-FFF2-40B4-BE49-F238E27FC236}">
                <a16:creationId xmlns:a16="http://schemas.microsoft.com/office/drawing/2014/main" id="{6E47DE6D-1F2D-4AA7-B47B-BB9DB778375F}"/>
              </a:ext>
            </a:extLst>
          </p:cNvPr>
          <p:cNvSpPr>
            <a:spLocks noGrp="1"/>
          </p:cNvSpPr>
          <p:nvPr>
            <p:ph type="sldNum" sz="quarter" idx="12"/>
          </p:nvPr>
        </p:nvSpPr>
        <p:spPr/>
        <p:txBody>
          <a:bodyPr/>
          <a:lstStyle/>
          <a:p>
            <a:fld id="{F1E29388-C2A6-42F4-8376-DF2F821CBB61}" type="slidenum">
              <a:rPr lang="fr-FR" smtClean="0"/>
              <a:t>32</a:t>
            </a:fld>
            <a:endParaRPr lang="fr-FR"/>
          </a:p>
        </p:txBody>
      </p:sp>
    </p:spTree>
    <p:extLst>
      <p:ext uri="{BB962C8B-B14F-4D97-AF65-F5344CB8AC3E}">
        <p14:creationId xmlns:p14="http://schemas.microsoft.com/office/powerpoint/2010/main" val="2536733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4866"/>
            <a:ext cx="9144000" cy="369332"/>
          </a:xfrm>
          <a:prstGeom prst="rect">
            <a:avLst/>
          </a:prstGeom>
        </p:spPr>
        <p:txBody>
          <a:bodyPr wrap="square">
            <a:spAutoFit/>
          </a:bodyPr>
          <a:lstStyle/>
          <a:p>
            <a:r>
              <a:rPr lang="fr-FR" dirty="0"/>
              <a:t>Exemple : Optimisation Machine </a:t>
            </a:r>
            <a:r>
              <a:rPr lang="fr-FR" dirty="0" err="1"/>
              <a:t>Espresso</a:t>
            </a:r>
            <a:r>
              <a:rPr lang="fr-FR" dirty="0"/>
              <a:t> 3/3</a:t>
            </a:r>
          </a:p>
        </p:txBody>
      </p:sp>
      <p:sp>
        <p:nvSpPr>
          <p:cNvPr id="3" name="Rectangle 2"/>
          <p:cNvSpPr/>
          <p:nvPr/>
        </p:nvSpPr>
        <p:spPr>
          <a:xfrm>
            <a:off x="112812" y="475864"/>
            <a:ext cx="2326021" cy="400110"/>
          </a:xfrm>
          <a:prstGeom prst="rect">
            <a:avLst/>
          </a:prstGeom>
        </p:spPr>
        <p:txBody>
          <a:bodyPr wrap="none">
            <a:spAutoFit/>
          </a:bodyPr>
          <a:lstStyle/>
          <a:p>
            <a:r>
              <a:rPr lang="fr-FR" sz="2000" b="1" dirty="0">
                <a:solidFill>
                  <a:schemeClr val="tx2">
                    <a:lumMod val="60000"/>
                    <a:lumOff val="40000"/>
                  </a:schemeClr>
                </a:solidFill>
              </a:rPr>
              <a:t>Plans d’expériences </a:t>
            </a:r>
          </a:p>
        </p:txBody>
      </p:sp>
      <p:sp>
        <p:nvSpPr>
          <p:cNvPr id="4" name="Rectangle 3"/>
          <p:cNvSpPr/>
          <p:nvPr/>
        </p:nvSpPr>
        <p:spPr>
          <a:xfrm>
            <a:off x="101724" y="11847"/>
            <a:ext cx="5435719" cy="461665"/>
          </a:xfrm>
          <a:prstGeom prst="rect">
            <a:avLst/>
          </a:prstGeom>
        </p:spPr>
        <p:txBody>
          <a:bodyPr wrap="none">
            <a:spAutoFit/>
          </a:bodyPr>
          <a:lstStyle/>
          <a:p>
            <a:r>
              <a:rPr lang="fr-FR" sz="2400" b="1" dirty="0"/>
              <a:t>2 – Aperçu des techniques d’optimisation</a:t>
            </a:r>
          </a:p>
        </p:txBody>
      </p:sp>
      <p:sp>
        <p:nvSpPr>
          <p:cNvPr id="19" name="Rectangle 2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fr-FR" altLang="fr-FR" sz="600" b="0" i="0" u="none" strike="noStrike" cap="none" normalizeH="0" baseline="0">
                <a:ln>
                  <a:noFill/>
                </a:ln>
                <a:solidFill>
                  <a:schemeClr val="tx1"/>
                </a:solidFill>
                <a:effectLst/>
                <a:latin typeface="Arial" pitchFamily="34" charset="0"/>
                <a:cs typeface="Arial" pitchFamily="34" charset="0"/>
              </a:rPr>
            </a:br>
            <a:endParaRPr kumimoji="0" lang="fr-FR" altLang="fr-FR"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1519" y="1700808"/>
            <a:ext cx="5720959" cy="2541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323528" y="5013176"/>
            <a:ext cx="7416824" cy="923330"/>
          </a:xfrm>
          <a:prstGeom prst="rect">
            <a:avLst/>
          </a:prstGeom>
          <a:noFill/>
        </p:spPr>
        <p:txBody>
          <a:bodyPr wrap="square" rtlCol="0">
            <a:spAutoFit/>
          </a:bodyPr>
          <a:lstStyle/>
          <a:p>
            <a:r>
              <a:rPr lang="fr-FR" dirty="0"/>
              <a:t>+Permet de déterminer les facteurs influents</a:t>
            </a:r>
          </a:p>
          <a:p>
            <a:endParaRPr lang="fr-FR" dirty="0"/>
          </a:p>
          <a:p>
            <a:r>
              <a:rPr lang="fr-FR" dirty="0"/>
              <a:t>-Ne donne qu’une tendance et ne permet pas de définir les valeurs optimales</a:t>
            </a:r>
          </a:p>
        </p:txBody>
      </p:sp>
      <p:sp>
        <p:nvSpPr>
          <p:cNvPr id="8" name="Rectangle 7"/>
          <p:cNvSpPr/>
          <p:nvPr/>
        </p:nvSpPr>
        <p:spPr>
          <a:xfrm>
            <a:off x="5004048" y="1844824"/>
            <a:ext cx="1584176" cy="2016224"/>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0" name="Connecteur droit avec flèche 9"/>
          <p:cNvCxnSpPr>
            <a:stCxn id="6" idx="0"/>
          </p:cNvCxnSpPr>
          <p:nvPr/>
        </p:nvCxnSpPr>
        <p:spPr>
          <a:xfrm flipV="1">
            <a:off x="4031940" y="3429000"/>
            <a:ext cx="1260140" cy="158417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6" idx="0"/>
          </p:cNvCxnSpPr>
          <p:nvPr/>
        </p:nvCxnSpPr>
        <p:spPr>
          <a:xfrm flipV="1">
            <a:off x="4031940" y="3212976"/>
            <a:ext cx="1980220" cy="18002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5" name="Espace réservé du numéro de diapositive 4">
            <a:extLst>
              <a:ext uri="{FF2B5EF4-FFF2-40B4-BE49-F238E27FC236}">
                <a16:creationId xmlns:a16="http://schemas.microsoft.com/office/drawing/2014/main" id="{488C49BA-50C7-4136-987F-8A93A5A3D533}"/>
              </a:ext>
            </a:extLst>
          </p:cNvPr>
          <p:cNvSpPr>
            <a:spLocks noGrp="1"/>
          </p:cNvSpPr>
          <p:nvPr>
            <p:ph type="sldNum" sz="quarter" idx="12"/>
          </p:nvPr>
        </p:nvSpPr>
        <p:spPr/>
        <p:txBody>
          <a:bodyPr/>
          <a:lstStyle/>
          <a:p>
            <a:fld id="{F1E29388-C2A6-42F4-8376-DF2F821CBB61}" type="slidenum">
              <a:rPr lang="fr-FR" smtClean="0"/>
              <a:t>33</a:t>
            </a:fld>
            <a:endParaRPr lang="fr-FR"/>
          </a:p>
        </p:txBody>
      </p:sp>
    </p:spTree>
    <p:extLst>
      <p:ext uri="{BB962C8B-B14F-4D97-AF65-F5344CB8AC3E}">
        <p14:creationId xmlns:p14="http://schemas.microsoft.com/office/powerpoint/2010/main" val="88205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48816" y="980728"/>
            <a:ext cx="9144000" cy="3693319"/>
          </a:xfrm>
          <a:prstGeom prst="rect">
            <a:avLst/>
          </a:prstGeom>
        </p:spPr>
        <p:txBody>
          <a:bodyPr wrap="square">
            <a:spAutoFit/>
          </a:bodyPr>
          <a:lstStyle/>
          <a:p>
            <a:endParaRPr lang="fr-FR" dirty="0"/>
          </a:p>
          <a:p>
            <a:r>
              <a:rPr lang="fr-FR" dirty="0"/>
              <a:t>On part d’une solution initiale et on lance l’exploration de son voisinage jusqu’à ce que l’on rencontre une solution meilleure, à partir de laquelle on applique le même principe.</a:t>
            </a:r>
          </a:p>
          <a:p>
            <a:endParaRPr lang="fr-FR" dirty="0"/>
          </a:p>
          <a:p>
            <a:r>
              <a:rPr lang="fr-FR" dirty="0"/>
              <a:t>On arrête l’exploration lorsque qu’on arrive plus à  trouver une solution meilleure que la solution courante.</a:t>
            </a:r>
          </a:p>
          <a:p>
            <a:endParaRPr lang="fr-FR" dirty="0"/>
          </a:p>
          <a:p>
            <a:r>
              <a:rPr lang="fr-FR" dirty="0"/>
              <a:t>Le principal avantage est un algorithme facile à programmer</a:t>
            </a:r>
          </a:p>
          <a:p>
            <a:r>
              <a:rPr lang="fr-FR" dirty="0"/>
              <a:t>Inconvénients :</a:t>
            </a:r>
          </a:p>
          <a:p>
            <a:r>
              <a:rPr lang="fr-FR" dirty="0"/>
              <a:t>Pas adaptés à des fonctions objectifs multimodales (avec plusieurs pics et creux) car ils s'arrêtent dès qu'un minimum local est trouvé, à moins de les relancer à partir d'une autre solution initiale</a:t>
            </a:r>
          </a:p>
          <a:p>
            <a:r>
              <a:rPr lang="fr-FR" dirty="0"/>
              <a:t>Temps de calcul long </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846" t="42456" r="55133" b="25837"/>
          <a:stretch/>
        </p:blipFill>
        <p:spPr bwMode="auto">
          <a:xfrm>
            <a:off x="2915816" y="4213810"/>
            <a:ext cx="4710423" cy="2624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2812" y="475864"/>
            <a:ext cx="6707157" cy="400110"/>
          </a:xfrm>
          <a:prstGeom prst="rect">
            <a:avLst/>
          </a:prstGeom>
        </p:spPr>
        <p:txBody>
          <a:bodyPr wrap="none">
            <a:spAutoFit/>
          </a:bodyPr>
          <a:lstStyle/>
          <a:p>
            <a:r>
              <a:rPr lang="fr-FR" sz="2000" b="1" dirty="0">
                <a:solidFill>
                  <a:schemeClr val="tx2">
                    <a:lumMod val="60000"/>
                    <a:lumOff val="40000"/>
                  </a:schemeClr>
                </a:solidFill>
              </a:rPr>
              <a:t>Méthodes mathématiques : méthode de la plus grande pente</a:t>
            </a:r>
          </a:p>
        </p:txBody>
      </p:sp>
      <p:sp>
        <p:nvSpPr>
          <p:cNvPr id="5" name="Rectangle 4"/>
          <p:cNvSpPr/>
          <p:nvPr/>
        </p:nvSpPr>
        <p:spPr>
          <a:xfrm>
            <a:off x="101724" y="11847"/>
            <a:ext cx="5435719" cy="461665"/>
          </a:xfrm>
          <a:prstGeom prst="rect">
            <a:avLst/>
          </a:prstGeom>
        </p:spPr>
        <p:txBody>
          <a:bodyPr wrap="none">
            <a:spAutoFit/>
          </a:bodyPr>
          <a:lstStyle/>
          <a:p>
            <a:r>
              <a:rPr lang="fr-FR" sz="2400" b="1" dirty="0"/>
              <a:t>2 – Aperçu des techniques d’optimisation</a:t>
            </a:r>
          </a:p>
        </p:txBody>
      </p:sp>
      <p:sp>
        <p:nvSpPr>
          <p:cNvPr id="3" name="Espace réservé du numéro de diapositive 2">
            <a:extLst>
              <a:ext uri="{FF2B5EF4-FFF2-40B4-BE49-F238E27FC236}">
                <a16:creationId xmlns:a16="http://schemas.microsoft.com/office/drawing/2014/main" id="{D2FD2F92-AA07-4D67-92ED-D4EDFC22F6D5}"/>
              </a:ext>
            </a:extLst>
          </p:cNvPr>
          <p:cNvSpPr>
            <a:spLocks noGrp="1"/>
          </p:cNvSpPr>
          <p:nvPr>
            <p:ph type="sldNum" sz="quarter" idx="12"/>
          </p:nvPr>
        </p:nvSpPr>
        <p:spPr/>
        <p:txBody>
          <a:bodyPr/>
          <a:lstStyle/>
          <a:p>
            <a:fld id="{F1E29388-C2A6-42F4-8376-DF2F821CBB61}" type="slidenum">
              <a:rPr lang="fr-FR" smtClean="0"/>
              <a:t>34</a:t>
            </a:fld>
            <a:endParaRPr lang="fr-FR"/>
          </a:p>
        </p:txBody>
      </p:sp>
    </p:spTree>
    <p:extLst>
      <p:ext uri="{BB962C8B-B14F-4D97-AF65-F5344CB8AC3E}">
        <p14:creationId xmlns:p14="http://schemas.microsoft.com/office/powerpoint/2010/main" val="3950783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112812" y="475864"/>
            <a:ext cx="5695918" cy="400110"/>
          </a:xfrm>
          <a:prstGeom prst="rect">
            <a:avLst/>
          </a:prstGeom>
        </p:spPr>
        <p:txBody>
          <a:bodyPr wrap="none">
            <a:spAutoFit/>
          </a:bodyPr>
          <a:lstStyle/>
          <a:p>
            <a:r>
              <a:rPr lang="fr-FR" sz="2000" b="1" dirty="0">
                <a:solidFill>
                  <a:schemeClr val="tx2">
                    <a:lumMod val="60000"/>
                    <a:lumOff val="40000"/>
                  </a:schemeClr>
                </a:solidFill>
              </a:rPr>
              <a:t>Méthodes stochastiques : Algorithmes génétiques</a:t>
            </a:r>
          </a:p>
        </p:txBody>
      </p:sp>
      <p:sp>
        <p:nvSpPr>
          <p:cNvPr id="5" name="Rectangle 4"/>
          <p:cNvSpPr/>
          <p:nvPr/>
        </p:nvSpPr>
        <p:spPr>
          <a:xfrm>
            <a:off x="101724" y="11847"/>
            <a:ext cx="5435719" cy="461665"/>
          </a:xfrm>
          <a:prstGeom prst="rect">
            <a:avLst/>
          </a:prstGeom>
        </p:spPr>
        <p:txBody>
          <a:bodyPr wrap="none">
            <a:spAutoFit/>
          </a:bodyPr>
          <a:lstStyle/>
          <a:p>
            <a:r>
              <a:rPr lang="fr-FR" sz="2400" b="1" dirty="0"/>
              <a:t>2 – Aperçu des techniques d’optimisation</a:t>
            </a:r>
          </a:p>
        </p:txBody>
      </p:sp>
      <p:sp>
        <p:nvSpPr>
          <p:cNvPr id="3" name="Rectangle 2"/>
          <p:cNvSpPr/>
          <p:nvPr/>
        </p:nvSpPr>
        <p:spPr>
          <a:xfrm>
            <a:off x="112812" y="1271723"/>
            <a:ext cx="8635652" cy="3760556"/>
          </a:xfrm>
          <a:prstGeom prst="rect">
            <a:avLst/>
          </a:prstGeom>
        </p:spPr>
        <p:txBody>
          <a:bodyPr wrap="square">
            <a:spAutoFit/>
          </a:bodyPr>
          <a:lstStyle/>
          <a:p>
            <a:r>
              <a:rPr lang="fr-FR" dirty="0"/>
              <a:t>un algorithme génétique est défini par : </a:t>
            </a:r>
          </a:p>
          <a:p>
            <a:endParaRPr lang="fr-FR" dirty="0"/>
          </a:p>
          <a:p>
            <a:r>
              <a:rPr lang="fr-FR" dirty="0"/>
              <a:t>– Individu/chromosome/séquence : une solution potentielle du problème ; </a:t>
            </a:r>
          </a:p>
          <a:p>
            <a:r>
              <a:rPr lang="fr-FR" dirty="0"/>
              <a:t>– Population : un ensemble de chromosomes ou de points de l’espace de recherche ; </a:t>
            </a:r>
          </a:p>
          <a:p>
            <a:r>
              <a:rPr lang="fr-FR" dirty="0"/>
              <a:t>– Environnement : l’espace de recherche ; </a:t>
            </a:r>
          </a:p>
          <a:p>
            <a:r>
              <a:rPr lang="fr-FR" dirty="0"/>
              <a:t>– Fonction de fitness : la fonction - positive - que nous cherchons à maximiser.</a:t>
            </a:r>
          </a:p>
        </p:txBody>
      </p:sp>
      <p:sp>
        <p:nvSpPr>
          <p:cNvPr id="2" name="Espace réservé du numéro de diapositive 1">
            <a:extLst>
              <a:ext uri="{FF2B5EF4-FFF2-40B4-BE49-F238E27FC236}">
                <a16:creationId xmlns:a16="http://schemas.microsoft.com/office/drawing/2014/main" id="{AE6470D3-9335-482B-93C8-E978F9B4C6C0}"/>
              </a:ext>
            </a:extLst>
          </p:cNvPr>
          <p:cNvSpPr>
            <a:spLocks noGrp="1"/>
          </p:cNvSpPr>
          <p:nvPr>
            <p:ph type="sldNum" sz="quarter" idx="12"/>
          </p:nvPr>
        </p:nvSpPr>
        <p:spPr/>
        <p:txBody>
          <a:bodyPr/>
          <a:lstStyle/>
          <a:p>
            <a:fld id="{F1E29388-C2A6-42F4-8376-DF2F821CBB61}" type="slidenum">
              <a:rPr lang="fr-FR" smtClean="0"/>
              <a:t>35</a:t>
            </a:fld>
            <a:endParaRPr lang="fr-FR"/>
          </a:p>
        </p:txBody>
      </p:sp>
    </p:spTree>
    <p:extLst>
      <p:ext uri="{BB962C8B-B14F-4D97-AF65-F5344CB8AC3E}">
        <p14:creationId xmlns:p14="http://schemas.microsoft.com/office/powerpoint/2010/main" val="656236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624026" y="6429375"/>
            <a:ext cx="96052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000">
                <a:solidFill>
                  <a:schemeClr val="tx1"/>
                </a:solidFill>
                <a:latin typeface="Comic Sans MS" pitchFamily="66" charset="0"/>
              </a:defRPr>
            </a:lvl1pPr>
            <a:lvl2pPr marL="742950" indent="-285750" defTabSz="762000">
              <a:defRPr sz="2000">
                <a:solidFill>
                  <a:schemeClr val="tx1"/>
                </a:solidFill>
                <a:latin typeface="Comic Sans MS" pitchFamily="66" charset="0"/>
              </a:defRPr>
            </a:lvl2pPr>
            <a:lvl3pPr marL="1143000" indent="-228600" defTabSz="762000">
              <a:defRPr sz="2000">
                <a:solidFill>
                  <a:schemeClr val="tx1"/>
                </a:solidFill>
                <a:latin typeface="Comic Sans MS" pitchFamily="66" charset="0"/>
              </a:defRPr>
            </a:lvl3pPr>
            <a:lvl4pPr marL="1600200" indent="-228600" defTabSz="762000">
              <a:defRPr sz="2000">
                <a:solidFill>
                  <a:schemeClr val="tx1"/>
                </a:solidFill>
                <a:latin typeface="Comic Sans MS" pitchFamily="66" charset="0"/>
              </a:defRPr>
            </a:lvl4pPr>
            <a:lvl5pPr marL="2057400" indent="-228600" defTabSz="762000">
              <a:defRPr sz="2000">
                <a:solidFill>
                  <a:schemeClr val="tx1"/>
                </a:solidFill>
                <a:latin typeface="Comic Sans MS" pitchFamily="66" charset="0"/>
              </a:defRPr>
            </a:lvl5pPr>
            <a:lvl6pPr marL="2514600" indent="-228600" defTabSz="7620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defTabSz="7620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defTabSz="7620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defTabSz="762000" eaLnBrk="0" fontAlgn="base" hangingPunct="0">
              <a:lnSpc>
                <a:spcPct val="90000"/>
              </a:lnSpc>
              <a:spcBef>
                <a:spcPct val="0"/>
              </a:spcBef>
              <a:spcAft>
                <a:spcPct val="0"/>
              </a:spcAft>
              <a:defRPr sz="2000">
                <a:solidFill>
                  <a:schemeClr val="tx1"/>
                </a:solidFill>
                <a:latin typeface="Comic Sans MS" pitchFamily="66" charset="0"/>
              </a:defRPr>
            </a:lvl9pPr>
          </a:lstStyle>
          <a:p>
            <a:pPr algn="ctr"/>
            <a:r>
              <a:rPr lang="fr-FR" altLang="fr-FR" sz="1800" dirty="0">
                <a:latin typeface="+mj-lt"/>
              </a:rPr>
              <a:t>Solution</a:t>
            </a:r>
          </a:p>
        </p:txBody>
      </p:sp>
      <p:sp>
        <p:nvSpPr>
          <p:cNvPr id="5" name="Freeform 5"/>
          <p:cNvSpPr>
            <a:spLocks/>
          </p:cNvSpPr>
          <p:nvPr/>
        </p:nvSpPr>
        <p:spPr bwMode="auto">
          <a:xfrm>
            <a:off x="1332385" y="3263900"/>
            <a:ext cx="3784600" cy="2882900"/>
          </a:xfrm>
          <a:custGeom>
            <a:avLst/>
            <a:gdLst>
              <a:gd name="T0" fmla="*/ 3754242 w 2992"/>
              <a:gd name="T1" fmla="*/ 2882900 h 1816"/>
              <a:gd name="T2" fmla="*/ 0 w 2992"/>
              <a:gd name="T3" fmla="*/ 2882900 h 1816"/>
              <a:gd name="T4" fmla="*/ 0 w 2992"/>
              <a:gd name="T5" fmla="*/ 0 h 1816"/>
              <a:gd name="T6" fmla="*/ 3784600 w 2992"/>
              <a:gd name="T7" fmla="*/ 0 h 18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92" h="1816">
                <a:moveTo>
                  <a:pt x="2968" y="1816"/>
                </a:moveTo>
                <a:lnTo>
                  <a:pt x="0" y="1816"/>
                </a:lnTo>
                <a:lnTo>
                  <a:pt x="0" y="0"/>
                </a:lnTo>
                <a:lnTo>
                  <a:pt x="2992" y="0"/>
                </a:ln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mj-lt"/>
            </a:endParaRPr>
          </a:p>
        </p:txBody>
      </p:sp>
      <p:sp>
        <p:nvSpPr>
          <p:cNvPr id="6" name="Text Box 6"/>
          <p:cNvSpPr txBox="1">
            <a:spLocks noChangeArrowheads="1"/>
          </p:cNvSpPr>
          <p:nvPr/>
        </p:nvSpPr>
        <p:spPr bwMode="auto">
          <a:xfrm>
            <a:off x="29841" y="6318594"/>
            <a:ext cx="4129088"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000">
                <a:solidFill>
                  <a:schemeClr val="tx1"/>
                </a:solidFill>
                <a:latin typeface="Comic Sans MS" pitchFamily="66" charset="0"/>
              </a:defRPr>
            </a:lvl1pPr>
            <a:lvl2pPr marL="742950" indent="-285750" defTabSz="762000">
              <a:defRPr sz="2000">
                <a:solidFill>
                  <a:schemeClr val="tx1"/>
                </a:solidFill>
                <a:latin typeface="Comic Sans MS" pitchFamily="66" charset="0"/>
              </a:defRPr>
            </a:lvl2pPr>
            <a:lvl3pPr marL="1143000" indent="-228600" defTabSz="762000">
              <a:defRPr sz="2000">
                <a:solidFill>
                  <a:schemeClr val="tx1"/>
                </a:solidFill>
                <a:latin typeface="Comic Sans MS" pitchFamily="66" charset="0"/>
              </a:defRPr>
            </a:lvl3pPr>
            <a:lvl4pPr marL="1600200" indent="-228600" defTabSz="762000">
              <a:defRPr sz="2000">
                <a:solidFill>
                  <a:schemeClr val="tx1"/>
                </a:solidFill>
                <a:latin typeface="Comic Sans MS" pitchFamily="66" charset="0"/>
              </a:defRPr>
            </a:lvl4pPr>
            <a:lvl5pPr marL="2057400" indent="-228600" defTabSz="762000">
              <a:defRPr sz="2000">
                <a:solidFill>
                  <a:schemeClr val="tx1"/>
                </a:solidFill>
                <a:latin typeface="Comic Sans MS" pitchFamily="66" charset="0"/>
              </a:defRPr>
            </a:lvl5pPr>
            <a:lvl6pPr marL="2514600" indent="-228600" defTabSz="7620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defTabSz="7620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defTabSz="7620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defTabSz="762000" eaLnBrk="0" fontAlgn="base" hangingPunct="0">
              <a:lnSpc>
                <a:spcPct val="90000"/>
              </a:lnSpc>
              <a:spcBef>
                <a:spcPct val="0"/>
              </a:spcBef>
              <a:spcAft>
                <a:spcPct val="0"/>
              </a:spcAft>
              <a:defRPr sz="2000">
                <a:solidFill>
                  <a:schemeClr val="tx1"/>
                </a:solidFill>
                <a:latin typeface="Comic Sans MS" pitchFamily="66" charset="0"/>
              </a:defRPr>
            </a:lvl9pPr>
          </a:lstStyle>
          <a:p>
            <a:r>
              <a:rPr lang="fr-FR" altLang="fr-FR" sz="1400" dirty="0">
                <a:latin typeface="+mj-lt"/>
              </a:rPr>
              <a:t>Faire tant que (il n'y a pas de solution satisfaisante) et (le temps est inférieur au temps limite)</a:t>
            </a:r>
          </a:p>
        </p:txBody>
      </p:sp>
      <p:sp>
        <p:nvSpPr>
          <p:cNvPr id="7" name="Rectangle 7"/>
          <p:cNvSpPr>
            <a:spLocks noChangeArrowheads="1"/>
          </p:cNvSpPr>
          <p:nvPr/>
        </p:nvSpPr>
        <p:spPr bwMode="auto">
          <a:xfrm>
            <a:off x="3675535" y="1244600"/>
            <a:ext cx="28575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eaLnBrk="0" fontAlgn="base" hangingPunct="0">
              <a:lnSpc>
                <a:spcPct val="90000"/>
              </a:lnSpc>
              <a:spcBef>
                <a:spcPct val="0"/>
              </a:spcBef>
              <a:spcAft>
                <a:spcPct val="0"/>
              </a:spcAft>
              <a:defRPr sz="2000">
                <a:solidFill>
                  <a:schemeClr val="tx1"/>
                </a:solidFill>
                <a:latin typeface="Comic Sans MS" pitchFamily="66" charset="0"/>
              </a:defRPr>
            </a:lvl9pPr>
          </a:lstStyle>
          <a:p>
            <a:endParaRPr lang="fr-FR" altLang="fr-FR">
              <a:latin typeface="+mj-lt"/>
            </a:endParaRPr>
          </a:p>
        </p:txBody>
      </p:sp>
      <p:sp>
        <p:nvSpPr>
          <p:cNvPr id="8" name="Rectangle 8"/>
          <p:cNvSpPr>
            <a:spLocks noChangeArrowheads="1"/>
          </p:cNvSpPr>
          <p:nvPr/>
        </p:nvSpPr>
        <p:spPr bwMode="auto">
          <a:xfrm>
            <a:off x="2583335" y="2082800"/>
            <a:ext cx="5041900" cy="977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eaLnBrk="0" fontAlgn="base" hangingPunct="0">
              <a:lnSpc>
                <a:spcPct val="90000"/>
              </a:lnSpc>
              <a:spcBef>
                <a:spcPct val="0"/>
              </a:spcBef>
              <a:spcAft>
                <a:spcPct val="0"/>
              </a:spcAft>
              <a:defRPr sz="2000">
                <a:solidFill>
                  <a:schemeClr val="tx1"/>
                </a:solidFill>
                <a:latin typeface="Comic Sans MS" pitchFamily="66" charset="0"/>
              </a:defRPr>
            </a:lvl9pPr>
          </a:lstStyle>
          <a:p>
            <a:endParaRPr lang="fr-FR" altLang="fr-FR">
              <a:latin typeface="+mj-lt"/>
            </a:endParaRPr>
          </a:p>
        </p:txBody>
      </p:sp>
      <p:sp>
        <p:nvSpPr>
          <p:cNvPr id="9" name="Text Box 9"/>
          <p:cNvSpPr txBox="1">
            <a:spLocks noChangeArrowheads="1"/>
          </p:cNvSpPr>
          <p:nvPr/>
        </p:nvSpPr>
        <p:spPr bwMode="auto">
          <a:xfrm>
            <a:off x="2829712" y="2108200"/>
            <a:ext cx="4550733" cy="9258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000">
                <a:solidFill>
                  <a:schemeClr val="tx1"/>
                </a:solidFill>
                <a:latin typeface="Comic Sans MS" pitchFamily="66" charset="0"/>
              </a:defRPr>
            </a:lvl1pPr>
            <a:lvl2pPr marL="742950" indent="-285750" defTabSz="762000">
              <a:defRPr sz="2000">
                <a:solidFill>
                  <a:schemeClr val="tx1"/>
                </a:solidFill>
                <a:latin typeface="Comic Sans MS" pitchFamily="66" charset="0"/>
              </a:defRPr>
            </a:lvl2pPr>
            <a:lvl3pPr marL="1143000" indent="-228600" defTabSz="762000">
              <a:defRPr sz="2000">
                <a:solidFill>
                  <a:schemeClr val="tx1"/>
                </a:solidFill>
                <a:latin typeface="Comic Sans MS" pitchFamily="66" charset="0"/>
              </a:defRPr>
            </a:lvl3pPr>
            <a:lvl4pPr marL="1600200" indent="-228600" defTabSz="762000">
              <a:defRPr sz="2000">
                <a:solidFill>
                  <a:schemeClr val="tx1"/>
                </a:solidFill>
                <a:latin typeface="Comic Sans MS" pitchFamily="66" charset="0"/>
              </a:defRPr>
            </a:lvl4pPr>
            <a:lvl5pPr marL="2057400" indent="-228600" defTabSz="762000">
              <a:defRPr sz="2000">
                <a:solidFill>
                  <a:schemeClr val="tx1"/>
                </a:solidFill>
                <a:latin typeface="Comic Sans MS" pitchFamily="66" charset="0"/>
              </a:defRPr>
            </a:lvl5pPr>
            <a:lvl6pPr marL="2514600" indent="-228600" defTabSz="7620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defTabSz="7620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defTabSz="7620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defTabSz="762000" eaLnBrk="0" fontAlgn="base" hangingPunct="0">
              <a:lnSpc>
                <a:spcPct val="90000"/>
              </a:lnSpc>
              <a:spcBef>
                <a:spcPct val="0"/>
              </a:spcBef>
              <a:spcAft>
                <a:spcPct val="0"/>
              </a:spcAft>
              <a:defRPr sz="2000">
                <a:solidFill>
                  <a:schemeClr val="tx1"/>
                </a:solidFill>
                <a:latin typeface="Comic Sans MS" pitchFamily="66" charset="0"/>
              </a:defRPr>
            </a:lvl9pPr>
          </a:lstStyle>
          <a:p>
            <a:pPr algn="ctr">
              <a:lnSpc>
                <a:spcPct val="150000"/>
              </a:lnSpc>
              <a:spcBef>
                <a:spcPts val="500"/>
              </a:spcBef>
              <a:spcAft>
                <a:spcPts val="500"/>
              </a:spcAft>
            </a:pPr>
            <a:r>
              <a:rPr lang="fr-FR" altLang="fr-FR">
                <a:latin typeface="+mj-lt"/>
              </a:rPr>
              <a:t>1. créer une population initiale</a:t>
            </a:r>
          </a:p>
          <a:p>
            <a:pPr algn="ctr"/>
            <a:r>
              <a:rPr lang="fr-FR" altLang="fr-FR">
                <a:latin typeface="+mj-lt"/>
              </a:rPr>
              <a:t>2. évaluer l'adaptation de chaque individu</a:t>
            </a:r>
          </a:p>
        </p:txBody>
      </p:sp>
      <p:sp>
        <p:nvSpPr>
          <p:cNvPr id="10" name="Text Box 10"/>
          <p:cNvSpPr txBox="1">
            <a:spLocks noChangeArrowheads="1"/>
          </p:cNvSpPr>
          <p:nvPr/>
        </p:nvSpPr>
        <p:spPr bwMode="auto">
          <a:xfrm>
            <a:off x="3992049" y="1339850"/>
            <a:ext cx="2226058"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000">
                <a:solidFill>
                  <a:schemeClr val="tx1"/>
                </a:solidFill>
                <a:latin typeface="Comic Sans MS" pitchFamily="66" charset="0"/>
              </a:defRPr>
            </a:lvl1pPr>
            <a:lvl2pPr marL="742950" indent="-285750" defTabSz="762000">
              <a:defRPr sz="2000">
                <a:solidFill>
                  <a:schemeClr val="tx1"/>
                </a:solidFill>
                <a:latin typeface="Comic Sans MS" pitchFamily="66" charset="0"/>
              </a:defRPr>
            </a:lvl2pPr>
            <a:lvl3pPr marL="1143000" indent="-228600" defTabSz="762000">
              <a:defRPr sz="2000">
                <a:solidFill>
                  <a:schemeClr val="tx1"/>
                </a:solidFill>
                <a:latin typeface="Comic Sans MS" pitchFamily="66" charset="0"/>
              </a:defRPr>
            </a:lvl3pPr>
            <a:lvl4pPr marL="1600200" indent="-228600" defTabSz="762000">
              <a:defRPr sz="2000">
                <a:solidFill>
                  <a:schemeClr val="tx1"/>
                </a:solidFill>
                <a:latin typeface="Comic Sans MS" pitchFamily="66" charset="0"/>
              </a:defRPr>
            </a:lvl4pPr>
            <a:lvl5pPr marL="2057400" indent="-228600" defTabSz="762000">
              <a:defRPr sz="2000">
                <a:solidFill>
                  <a:schemeClr val="tx1"/>
                </a:solidFill>
                <a:latin typeface="Comic Sans MS" pitchFamily="66" charset="0"/>
              </a:defRPr>
            </a:lvl5pPr>
            <a:lvl6pPr marL="2514600" indent="-228600" defTabSz="7620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defTabSz="7620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defTabSz="7620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defTabSz="762000" eaLnBrk="0" fontAlgn="base" hangingPunct="0">
              <a:lnSpc>
                <a:spcPct val="90000"/>
              </a:lnSpc>
              <a:spcBef>
                <a:spcPct val="0"/>
              </a:spcBef>
              <a:spcAft>
                <a:spcPct val="0"/>
              </a:spcAft>
              <a:defRPr sz="2000">
                <a:solidFill>
                  <a:schemeClr val="tx1"/>
                </a:solidFill>
                <a:latin typeface="Comic Sans MS" pitchFamily="66" charset="0"/>
              </a:defRPr>
            </a:lvl9pPr>
          </a:lstStyle>
          <a:p>
            <a:pPr algn="ctr"/>
            <a:r>
              <a:rPr lang="fr-FR" altLang="fr-FR" dirty="0">
                <a:latin typeface="+mj-lt"/>
              </a:rPr>
              <a:t>initialiser le temps </a:t>
            </a:r>
          </a:p>
        </p:txBody>
      </p:sp>
      <p:sp>
        <p:nvSpPr>
          <p:cNvPr id="11" name="Rectangle 11"/>
          <p:cNvSpPr>
            <a:spLocks noChangeArrowheads="1"/>
          </p:cNvSpPr>
          <p:nvPr/>
        </p:nvSpPr>
        <p:spPr bwMode="auto">
          <a:xfrm>
            <a:off x="1586385" y="3517900"/>
            <a:ext cx="7035800" cy="2451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eaLnBrk="0" fontAlgn="base" hangingPunct="0">
              <a:lnSpc>
                <a:spcPct val="90000"/>
              </a:lnSpc>
              <a:spcBef>
                <a:spcPct val="0"/>
              </a:spcBef>
              <a:spcAft>
                <a:spcPct val="0"/>
              </a:spcAft>
              <a:defRPr sz="2000">
                <a:solidFill>
                  <a:schemeClr val="tx1"/>
                </a:solidFill>
                <a:latin typeface="Comic Sans MS" pitchFamily="66" charset="0"/>
              </a:defRPr>
            </a:lvl9pPr>
          </a:lstStyle>
          <a:p>
            <a:endParaRPr lang="fr-FR" altLang="fr-FR">
              <a:latin typeface="+mj-lt"/>
            </a:endParaRPr>
          </a:p>
        </p:txBody>
      </p:sp>
      <p:sp>
        <p:nvSpPr>
          <p:cNvPr id="12" name="Text Box 12"/>
          <p:cNvSpPr txBox="1">
            <a:spLocks noChangeArrowheads="1"/>
          </p:cNvSpPr>
          <p:nvPr/>
        </p:nvSpPr>
        <p:spPr bwMode="auto">
          <a:xfrm>
            <a:off x="2244616" y="3629025"/>
            <a:ext cx="5720925" cy="2341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000">
                <a:solidFill>
                  <a:schemeClr val="tx1"/>
                </a:solidFill>
                <a:latin typeface="Comic Sans MS" pitchFamily="66" charset="0"/>
              </a:defRPr>
            </a:lvl1pPr>
            <a:lvl2pPr marL="742950" indent="-285750" defTabSz="762000">
              <a:defRPr sz="2000">
                <a:solidFill>
                  <a:schemeClr val="tx1"/>
                </a:solidFill>
                <a:latin typeface="Comic Sans MS" pitchFamily="66" charset="0"/>
              </a:defRPr>
            </a:lvl2pPr>
            <a:lvl3pPr marL="1143000" indent="-228600" defTabSz="762000">
              <a:defRPr sz="2000">
                <a:solidFill>
                  <a:schemeClr val="tx1"/>
                </a:solidFill>
                <a:latin typeface="Comic Sans MS" pitchFamily="66" charset="0"/>
              </a:defRPr>
            </a:lvl3pPr>
            <a:lvl4pPr marL="1600200" indent="-228600" defTabSz="762000">
              <a:defRPr sz="2000">
                <a:solidFill>
                  <a:schemeClr val="tx1"/>
                </a:solidFill>
                <a:latin typeface="Comic Sans MS" pitchFamily="66" charset="0"/>
              </a:defRPr>
            </a:lvl4pPr>
            <a:lvl5pPr marL="2057400" indent="-228600" defTabSz="762000">
              <a:defRPr sz="2000">
                <a:solidFill>
                  <a:schemeClr val="tx1"/>
                </a:solidFill>
                <a:latin typeface="Comic Sans MS" pitchFamily="66" charset="0"/>
              </a:defRPr>
            </a:lvl5pPr>
            <a:lvl6pPr marL="2514600" indent="-228600" defTabSz="7620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defTabSz="7620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defTabSz="7620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defTabSz="762000" eaLnBrk="0" fontAlgn="base" hangingPunct="0">
              <a:lnSpc>
                <a:spcPct val="90000"/>
              </a:lnSpc>
              <a:spcBef>
                <a:spcPct val="0"/>
              </a:spcBef>
              <a:spcAft>
                <a:spcPct val="0"/>
              </a:spcAft>
              <a:defRPr sz="2000">
                <a:solidFill>
                  <a:schemeClr val="tx1"/>
                </a:solidFill>
                <a:latin typeface="Comic Sans MS" pitchFamily="66" charset="0"/>
              </a:defRPr>
            </a:lvl9pPr>
          </a:lstStyle>
          <a:p>
            <a:pPr algn="ctr">
              <a:lnSpc>
                <a:spcPct val="105000"/>
              </a:lnSpc>
            </a:pPr>
            <a:r>
              <a:rPr lang="fr-FR" altLang="fr-FR">
                <a:latin typeface="+mj-lt"/>
              </a:rPr>
              <a:t>incrémenter le temps</a:t>
            </a:r>
          </a:p>
          <a:p>
            <a:pPr algn="ctr">
              <a:lnSpc>
                <a:spcPct val="105000"/>
              </a:lnSpc>
            </a:pPr>
            <a:r>
              <a:rPr lang="fr-FR" altLang="fr-FR">
                <a:latin typeface="+mj-lt"/>
              </a:rPr>
              <a:t>3. sélectionner les parents</a:t>
            </a:r>
          </a:p>
          <a:p>
            <a:pPr algn="ctr">
              <a:lnSpc>
                <a:spcPct val="105000"/>
              </a:lnSpc>
            </a:pPr>
            <a:r>
              <a:rPr lang="fr-FR" altLang="fr-FR">
                <a:latin typeface="+mj-lt"/>
              </a:rPr>
              <a:t>4. déterminer les gènes des nouveau-nés</a:t>
            </a:r>
          </a:p>
          <a:p>
            <a:pPr algn="ctr">
              <a:lnSpc>
                <a:spcPct val="105000"/>
              </a:lnSpc>
            </a:pPr>
            <a:r>
              <a:rPr lang="fr-FR" altLang="fr-FR">
                <a:latin typeface="+mj-lt"/>
              </a:rPr>
              <a:t>par recombinaison des gènes parentaux</a:t>
            </a:r>
          </a:p>
          <a:p>
            <a:pPr algn="ctr">
              <a:lnSpc>
                <a:spcPct val="105000"/>
              </a:lnSpc>
            </a:pPr>
            <a:r>
              <a:rPr lang="fr-FR" altLang="fr-FR">
                <a:latin typeface="+mj-lt"/>
              </a:rPr>
              <a:t>5. faire subir des mutations aléatoires à la population</a:t>
            </a:r>
          </a:p>
          <a:p>
            <a:pPr algn="ctr">
              <a:lnSpc>
                <a:spcPct val="105000"/>
              </a:lnSpc>
            </a:pPr>
            <a:r>
              <a:rPr lang="fr-FR" altLang="fr-FR">
                <a:latin typeface="+mj-lt"/>
              </a:rPr>
              <a:t>évaluer l'adaptation de chaque individu</a:t>
            </a:r>
          </a:p>
          <a:p>
            <a:pPr algn="ctr">
              <a:lnSpc>
                <a:spcPct val="105000"/>
              </a:lnSpc>
            </a:pPr>
            <a:r>
              <a:rPr lang="fr-FR" altLang="fr-FR">
                <a:latin typeface="+mj-lt"/>
              </a:rPr>
              <a:t>6. sélectionner les survivants</a:t>
            </a:r>
          </a:p>
        </p:txBody>
      </p:sp>
      <p:sp>
        <p:nvSpPr>
          <p:cNvPr id="13" name="Rectangle 13"/>
          <p:cNvSpPr>
            <a:spLocks noChangeArrowheads="1"/>
          </p:cNvSpPr>
          <p:nvPr/>
        </p:nvSpPr>
        <p:spPr bwMode="auto">
          <a:xfrm>
            <a:off x="4596285" y="6337300"/>
            <a:ext cx="1016000" cy="50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eaLnBrk="0" fontAlgn="base" hangingPunct="0">
              <a:lnSpc>
                <a:spcPct val="90000"/>
              </a:lnSpc>
              <a:spcBef>
                <a:spcPct val="0"/>
              </a:spcBef>
              <a:spcAft>
                <a:spcPct val="0"/>
              </a:spcAft>
              <a:defRPr sz="2000">
                <a:solidFill>
                  <a:schemeClr val="tx1"/>
                </a:solidFill>
                <a:latin typeface="Comic Sans MS" pitchFamily="66" charset="0"/>
              </a:defRPr>
            </a:lvl9pPr>
          </a:lstStyle>
          <a:p>
            <a:endParaRPr lang="fr-FR" altLang="fr-FR">
              <a:latin typeface="+mj-lt"/>
            </a:endParaRPr>
          </a:p>
        </p:txBody>
      </p:sp>
      <p:sp>
        <p:nvSpPr>
          <p:cNvPr id="14" name="Line 14"/>
          <p:cNvSpPr>
            <a:spLocks noChangeShapeType="1"/>
          </p:cNvSpPr>
          <p:nvPr/>
        </p:nvSpPr>
        <p:spPr bwMode="auto">
          <a:xfrm flipH="1">
            <a:off x="5104284" y="1765300"/>
            <a:ext cx="1" cy="317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mj-lt"/>
            </a:endParaRPr>
          </a:p>
        </p:txBody>
      </p:sp>
      <p:sp>
        <p:nvSpPr>
          <p:cNvPr id="15" name="Line 15"/>
          <p:cNvSpPr>
            <a:spLocks noChangeShapeType="1"/>
          </p:cNvSpPr>
          <p:nvPr/>
        </p:nvSpPr>
        <p:spPr bwMode="auto">
          <a:xfrm>
            <a:off x="5104285" y="30607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mj-lt"/>
            </a:endParaRPr>
          </a:p>
        </p:txBody>
      </p:sp>
      <p:sp>
        <p:nvSpPr>
          <p:cNvPr id="16" name="Line 16"/>
          <p:cNvSpPr>
            <a:spLocks noChangeShapeType="1"/>
          </p:cNvSpPr>
          <p:nvPr/>
        </p:nvSpPr>
        <p:spPr bwMode="auto">
          <a:xfrm>
            <a:off x="5104284" y="5956300"/>
            <a:ext cx="793" cy="3742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mj-lt"/>
            </a:endParaRPr>
          </a:p>
        </p:txBody>
      </p:sp>
      <p:sp>
        <p:nvSpPr>
          <p:cNvPr id="17" name="Rectangle 16"/>
          <p:cNvSpPr/>
          <p:nvPr/>
        </p:nvSpPr>
        <p:spPr>
          <a:xfrm>
            <a:off x="112812" y="475864"/>
            <a:ext cx="5481309" cy="400110"/>
          </a:xfrm>
          <a:prstGeom prst="rect">
            <a:avLst/>
          </a:prstGeom>
        </p:spPr>
        <p:txBody>
          <a:bodyPr wrap="none">
            <a:spAutoFit/>
          </a:bodyPr>
          <a:lstStyle/>
          <a:p>
            <a:r>
              <a:rPr lang="fr-FR" sz="2000" b="1" dirty="0">
                <a:solidFill>
                  <a:schemeClr val="tx2">
                    <a:lumMod val="60000"/>
                    <a:lumOff val="40000"/>
                  </a:schemeClr>
                </a:solidFill>
              </a:rPr>
              <a:t>Fonctionnement d'un algorithmes génétiques 1/3</a:t>
            </a:r>
          </a:p>
        </p:txBody>
      </p:sp>
      <p:sp>
        <p:nvSpPr>
          <p:cNvPr id="18" name="Rectangle 17"/>
          <p:cNvSpPr/>
          <p:nvPr/>
        </p:nvSpPr>
        <p:spPr>
          <a:xfrm>
            <a:off x="101724" y="11847"/>
            <a:ext cx="5435719" cy="461665"/>
          </a:xfrm>
          <a:prstGeom prst="rect">
            <a:avLst/>
          </a:prstGeom>
        </p:spPr>
        <p:txBody>
          <a:bodyPr wrap="none">
            <a:spAutoFit/>
          </a:bodyPr>
          <a:lstStyle/>
          <a:p>
            <a:r>
              <a:rPr lang="fr-FR" sz="2400" b="1" dirty="0"/>
              <a:t>2 – Aperçu des techniques d’optimisation</a:t>
            </a:r>
          </a:p>
        </p:txBody>
      </p:sp>
      <p:sp>
        <p:nvSpPr>
          <p:cNvPr id="3" name="Espace réservé du numéro de diapositive 2">
            <a:extLst>
              <a:ext uri="{FF2B5EF4-FFF2-40B4-BE49-F238E27FC236}">
                <a16:creationId xmlns:a16="http://schemas.microsoft.com/office/drawing/2014/main" id="{72DD2A01-1C30-4A7B-A96A-0E254AD93FD3}"/>
              </a:ext>
            </a:extLst>
          </p:cNvPr>
          <p:cNvSpPr>
            <a:spLocks noGrp="1"/>
          </p:cNvSpPr>
          <p:nvPr>
            <p:ph type="sldNum" sz="quarter" idx="12"/>
          </p:nvPr>
        </p:nvSpPr>
        <p:spPr/>
        <p:txBody>
          <a:bodyPr/>
          <a:lstStyle/>
          <a:p>
            <a:fld id="{F1E29388-C2A6-42F4-8376-DF2F821CBB61}" type="slidenum">
              <a:rPr lang="fr-FR" smtClean="0"/>
              <a:t>36</a:t>
            </a:fld>
            <a:endParaRPr lang="fr-FR"/>
          </a:p>
        </p:txBody>
      </p:sp>
    </p:spTree>
    <p:extLst>
      <p:ext uri="{BB962C8B-B14F-4D97-AF65-F5344CB8AC3E}">
        <p14:creationId xmlns:p14="http://schemas.microsoft.com/office/powerpoint/2010/main" val="32514123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5496" y="1022746"/>
            <a:ext cx="9991725" cy="5637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000">
                <a:solidFill>
                  <a:schemeClr val="tx1"/>
                </a:solidFill>
                <a:latin typeface="Comic Sans MS" pitchFamily="66" charset="0"/>
              </a:defRPr>
            </a:lvl1pPr>
            <a:lvl2pPr marL="571500" defTabSz="762000">
              <a:defRPr sz="2000">
                <a:solidFill>
                  <a:schemeClr val="tx1"/>
                </a:solidFill>
                <a:latin typeface="Comic Sans MS" pitchFamily="66" charset="0"/>
              </a:defRPr>
            </a:lvl2pPr>
            <a:lvl3pPr marL="1143000" defTabSz="762000">
              <a:defRPr sz="2000">
                <a:solidFill>
                  <a:schemeClr val="tx1"/>
                </a:solidFill>
                <a:latin typeface="Comic Sans MS" pitchFamily="66" charset="0"/>
              </a:defRPr>
            </a:lvl3pPr>
            <a:lvl4pPr marL="1714500" defTabSz="762000">
              <a:defRPr sz="2000">
                <a:solidFill>
                  <a:schemeClr val="tx1"/>
                </a:solidFill>
                <a:latin typeface="Comic Sans MS" pitchFamily="66" charset="0"/>
              </a:defRPr>
            </a:lvl4pPr>
            <a:lvl5pPr marL="2057400" indent="-228600" defTabSz="762000">
              <a:defRPr sz="2000">
                <a:solidFill>
                  <a:schemeClr val="tx1"/>
                </a:solidFill>
                <a:latin typeface="Comic Sans MS" pitchFamily="66" charset="0"/>
              </a:defRPr>
            </a:lvl5pPr>
            <a:lvl6pPr marL="2514600" indent="-228600" defTabSz="7620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defTabSz="7620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defTabSz="7620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defTabSz="762000" eaLnBrk="0" fontAlgn="base" hangingPunct="0">
              <a:lnSpc>
                <a:spcPct val="90000"/>
              </a:lnSpc>
              <a:spcBef>
                <a:spcPct val="0"/>
              </a:spcBef>
              <a:spcAft>
                <a:spcPct val="0"/>
              </a:spcAft>
              <a:defRPr sz="2000">
                <a:solidFill>
                  <a:schemeClr val="tx1"/>
                </a:solidFill>
                <a:latin typeface="Comic Sans MS" pitchFamily="66" charset="0"/>
              </a:defRPr>
            </a:lvl9pPr>
          </a:lstStyle>
          <a:p>
            <a:pPr marL="0" marR="0" lvl="0" indent="0" defTabSz="762000" eaLnBrk="0" fontAlgn="base" latinLnBrk="0" hangingPunct="0">
              <a:lnSpc>
                <a:spcPct val="100000"/>
              </a:lnSpc>
              <a:spcBef>
                <a:spcPts val="500"/>
              </a:spcBef>
              <a:spcAft>
                <a:spcPts val="500"/>
              </a:spcAft>
              <a:buClrTx/>
              <a:buSzTx/>
              <a:buFontTx/>
              <a:buNone/>
              <a:tabLst/>
              <a:defRPr/>
            </a:pPr>
            <a:r>
              <a:rPr kumimoji="0" lang="fr-FR" altLang="fr-FR" sz="1800" b="0" i="0" u="none" strike="noStrike" kern="0" cap="none" spc="0" normalizeH="0" baseline="0" noProof="0" dirty="0">
                <a:ln>
                  <a:noFill/>
                </a:ln>
                <a:solidFill>
                  <a:srgbClr val="000000"/>
                </a:solidFill>
                <a:effectLst/>
                <a:uLnTx/>
                <a:uFillTx/>
                <a:latin typeface="+mj-lt"/>
              </a:rPr>
              <a:t>- Création de la population initiale.</a:t>
            </a:r>
          </a:p>
          <a:p>
            <a:pPr marL="571500" marR="0" lvl="1" indent="0" defTabSz="762000" eaLnBrk="0" fontAlgn="base" latinLnBrk="0" hangingPunct="0">
              <a:lnSpc>
                <a:spcPct val="100000"/>
              </a:lnSpc>
              <a:spcBef>
                <a:spcPts val="500"/>
              </a:spcBef>
              <a:spcAft>
                <a:spcPts val="500"/>
              </a:spcAft>
              <a:buClrTx/>
              <a:buSzTx/>
              <a:buFontTx/>
              <a:buNone/>
              <a:tabLst/>
              <a:defRPr/>
            </a:pPr>
            <a:r>
              <a:rPr kumimoji="0" lang="fr-FR" altLang="fr-FR" sz="1800" b="0" i="0" u="none" strike="noStrike" kern="0" cap="none" spc="0" normalizeH="0" baseline="0" noProof="0" dirty="0">
                <a:ln>
                  <a:noFill/>
                </a:ln>
                <a:solidFill>
                  <a:srgbClr val="000000"/>
                </a:solidFill>
                <a:effectLst/>
                <a:uLnTx/>
                <a:uFillTx/>
                <a:latin typeface="+mj-lt"/>
              </a:rPr>
              <a:t>Si aucune idée de la solution du problème, génération aléatoire d ’une population.</a:t>
            </a:r>
          </a:p>
          <a:p>
            <a:pPr marL="571500" marR="0" lvl="1" indent="0" defTabSz="762000" eaLnBrk="0" fontAlgn="base" latinLnBrk="0" hangingPunct="0">
              <a:lnSpc>
                <a:spcPct val="100000"/>
              </a:lnSpc>
              <a:spcBef>
                <a:spcPts val="500"/>
              </a:spcBef>
              <a:spcAft>
                <a:spcPts val="500"/>
              </a:spcAft>
              <a:buClrTx/>
              <a:buSzTx/>
              <a:buFontTx/>
              <a:buNone/>
              <a:tabLst/>
              <a:defRPr/>
            </a:pPr>
            <a:r>
              <a:rPr kumimoji="0" lang="fr-FR" altLang="fr-FR" sz="1800" b="0" i="0" u="none" strike="noStrike" kern="0" cap="none" spc="0" normalizeH="0" baseline="0" noProof="0" dirty="0">
                <a:ln>
                  <a:noFill/>
                </a:ln>
                <a:solidFill>
                  <a:srgbClr val="000000"/>
                </a:solidFill>
                <a:effectLst/>
                <a:uLnTx/>
                <a:uFillTx/>
                <a:latin typeface="+mj-lt"/>
              </a:rPr>
              <a:t>Sinon, création des individus qui représentent les solutions dont on dispose.</a:t>
            </a:r>
          </a:p>
          <a:p>
            <a:pPr marL="571500" marR="0" lvl="1" indent="0" defTabSz="762000" eaLnBrk="0" fontAlgn="base" latinLnBrk="0" hangingPunct="0">
              <a:lnSpc>
                <a:spcPct val="100000"/>
              </a:lnSpc>
              <a:spcBef>
                <a:spcPts val="500"/>
              </a:spcBef>
              <a:spcAft>
                <a:spcPts val="500"/>
              </a:spcAft>
              <a:buClrTx/>
              <a:buSzTx/>
              <a:buFontTx/>
              <a:buNone/>
              <a:tabLst/>
              <a:defRPr/>
            </a:pPr>
            <a:r>
              <a:rPr kumimoji="0" lang="fr-FR" altLang="fr-FR" sz="1800" b="0" i="0" u="none" strike="noStrike" kern="0" cap="none" spc="0" normalizeH="0" baseline="0" noProof="0" dirty="0">
                <a:ln>
                  <a:noFill/>
                </a:ln>
                <a:solidFill>
                  <a:srgbClr val="000000"/>
                </a:solidFill>
                <a:effectLst/>
                <a:uLnTx/>
                <a:uFillTx/>
                <a:latin typeface="+mj-lt"/>
              </a:rPr>
              <a:t>Principal problème :</a:t>
            </a:r>
          </a:p>
          <a:p>
            <a:pPr marL="1143000" marR="0" lvl="2" indent="0" defTabSz="762000" eaLnBrk="0" fontAlgn="base" latinLnBrk="0" hangingPunct="0">
              <a:lnSpc>
                <a:spcPct val="100000"/>
              </a:lnSpc>
              <a:spcBef>
                <a:spcPts val="500"/>
              </a:spcBef>
              <a:spcAft>
                <a:spcPts val="500"/>
              </a:spcAft>
              <a:buClrTx/>
              <a:buSzTx/>
              <a:buFontTx/>
              <a:buNone/>
              <a:tabLst/>
              <a:defRPr/>
            </a:pPr>
            <a:r>
              <a:rPr kumimoji="0" lang="fr-FR" altLang="fr-FR" sz="1800" b="0" i="0" u="none" strike="noStrike" kern="0" cap="none" spc="0" normalizeH="0" baseline="0" noProof="0" dirty="0">
                <a:ln>
                  <a:noFill/>
                </a:ln>
                <a:solidFill>
                  <a:srgbClr val="000000"/>
                </a:solidFill>
                <a:effectLst/>
                <a:uLnTx/>
                <a:uFillTx/>
                <a:latin typeface="+mj-lt"/>
              </a:rPr>
              <a:t>choix de la taille de la population : compromis à trouver </a:t>
            </a:r>
          </a:p>
          <a:p>
            <a:pPr marL="1714500" marR="0" lvl="3" indent="0" defTabSz="762000" eaLnBrk="0" fontAlgn="base" latinLnBrk="0" hangingPunct="0">
              <a:lnSpc>
                <a:spcPct val="100000"/>
              </a:lnSpc>
              <a:spcBef>
                <a:spcPts val="500"/>
              </a:spcBef>
              <a:spcAft>
                <a:spcPts val="500"/>
              </a:spcAft>
              <a:buClrTx/>
              <a:buSzTx/>
              <a:buFontTx/>
              <a:buNone/>
              <a:tabLst/>
              <a:defRPr/>
            </a:pPr>
            <a:r>
              <a:rPr kumimoji="0" lang="fr-FR" altLang="fr-FR" sz="1800" b="0" i="0" u="none" strike="noStrike" kern="0" cap="none" spc="0" normalizeH="0" baseline="0" noProof="0" dirty="0">
                <a:ln>
                  <a:noFill/>
                </a:ln>
                <a:solidFill>
                  <a:srgbClr val="000000"/>
                </a:solidFill>
                <a:effectLst/>
                <a:uLnTx/>
                <a:uFillTx/>
                <a:latin typeface="+mj-lt"/>
              </a:rPr>
              <a:t>Besoin de suffisamment d’hétérogénéité.</a:t>
            </a:r>
          </a:p>
          <a:p>
            <a:pPr marL="1714500" marR="0" lvl="3" indent="0" defTabSz="762000" eaLnBrk="0" fontAlgn="base" latinLnBrk="0" hangingPunct="0">
              <a:lnSpc>
                <a:spcPct val="100000"/>
              </a:lnSpc>
              <a:spcBef>
                <a:spcPts val="500"/>
              </a:spcBef>
              <a:spcAft>
                <a:spcPts val="500"/>
              </a:spcAft>
              <a:buClrTx/>
              <a:buSzTx/>
              <a:buFontTx/>
              <a:buNone/>
              <a:tabLst/>
              <a:defRPr/>
            </a:pPr>
            <a:r>
              <a:rPr kumimoji="0" lang="fr-FR" altLang="fr-FR" sz="1800" b="0" i="0" u="none" strike="noStrike" kern="0" cap="none" spc="0" normalizeH="0" baseline="0" noProof="0" dirty="0">
                <a:ln>
                  <a:noFill/>
                </a:ln>
                <a:solidFill>
                  <a:srgbClr val="000000"/>
                </a:solidFill>
                <a:effectLst/>
                <a:uLnTx/>
                <a:uFillTx/>
                <a:latin typeface="+mj-lt"/>
              </a:rPr>
              <a:t>Une population trop grande augmente le temps de calcul. </a:t>
            </a:r>
          </a:p>
          <a:p>
            <a:pPr marL="0" marR="0" lvl="0" indent="0" defTabSz="762000" eaLnBrk="0" fontAlgn="base" latinLnBrk="0" hangingPunct="0">
              <a:lnSpc>
                <a:spcPct val="100000"/>
              </a:lnSpc>
              <a:spcBef>
                <a:spcPts val="500"/>
              </a:spcBef>
              <a:spcAft>
                <a:spcPts val="500"/>
              </a:spcAft>
              <a:buClrTx/>
              <a:buSzTx/>
              <a:buFontTx/>
              <a:buNone/>
              <a:tabLst/>
              <a:defRPr/>
            </a:pPr>
            <a:r>
              <a:rPr kumimoji="0" lang="fr-FR" altLang="fr-FR" sz="1800" b="0" i="0" u="none" strike="noStrike" kern="0" cap="none" spc="0" normalizeH="0" baseline="0" noProof="0" dirty="0">
                <a:ln>
                  <a:noFill/>
                </a:ln>
                <a:solidFill>
                  <a:srgbClr val="000000"/>
                </a:solidFill>
                <a:effectLst/>
                <a:uLnTx/>
                <a:uFillTx/>
                <a:latin typeface="+mj-lt"/>
              </a:rPr>
              <a:t>- Evaluation de l'adaptation.</a:t>
            </a:r>
          </a:p>
          <a:p>
            <a:pPr marL="571500" marR="0" lvl="1" indent="0" defTabSz="762000" eaLnBrk="0" fontAlgn="base" latinLnBrk="0" hangingPunct="0">
              <a:lnSpc>
                <a:spcPct val="100000"/>
              </a:lnSpc>
              <a:spcBef>
                <a:spcPts val="500"/>
              </a:spcBef>
              <a:spcAft>
                <a:spcPts val="500"/>
              </a:spcAft>
              <a:buClrTx/>
              <a:buSzTx/>
              <a:buFontTx/>
              <a:buNone/>
              <a:tabLst/>
              <a:defRPr/>
            </a:pPr>
            <a:r>
              <a:rPr kumimoji="0" lang="fr-FR" altLang="fr-FR" sz="1800" b="0" i="0" u="none" strike="noStrike" kern="0" cap="none" spc="0" normalizeH="0" baseline="0" noProof="0" dirty="0">
                <a:ln>
                  <a:noFill/>
                </a:ln>
                <a:solidFill>
                  <a:srgbClr val="000000"/>
                </a:solidFill>
                <a:effectLst/>
                <a:uLnTx/>
                <a:uFillTx/>
                <a:latin typeface="+mj-lt"/>
              </a:rPr>
              <a:t>Mesure des performances de chaque individu par une fonction d'adaptation</a:t>
            </a:r>
          </a:p>
          <a:p>
            <a:pPr marL="1143000" marR="0" lvl="2" indent="0" defTabSz="762000" eaLnBrk="0" fontAlgn="base" latinLnBrk="0" hangingPunct="0">
              <a:lnSpc>
                <a:spcPct val="100000"/>
              </a:lnSpc>
              <a:spcBef>
                <a:spcPts val="500"/>
              </a:spcBef>
              <a:spcAft>
                <a:spcPts val="500"/>
              </a:spcAft>
              <a:buClrTx/>
              <a:buSzTx/>
              <a:buFontTx/>
              <a:buNone/>
              <a:tabLst/>
              <a:defRPr/>
            </a:pPr>
            <a:r>
              <a:rPr kumimoji="0" lang="fr-FR" altLang="fr-FR" sz="1800" b="0" i="0" u="none" strike="noStrike" kern="0" cap="none" spc="0" normalizeH="0" baseline="0" noProof="0" dirty="0">
                <a:ln>
                  <a:noFill/>
                </a:ln>
                <a:solidFill>
                  <a:srgbClr val="000000"/>
                </a:solidFill>
                <a:effectLst/>
                <a:uLnTx/>
                <a:uFillTx/>
                <a:latin typeface="+mj-lt"/>
              </a:rPr>
              <a:t>correspond au profit, à l'utilité de la solution par rapport au problème.</a:t>
            </a:r>
          </a:p>
          <a:p>
            <a:pPr marL="0" marR="0" lvl="0" indent="0" defTabSz="762000" eaLnBrk="0" fontAlgn="base" latinLnBrk="0" hangingPunct="0">
              <a:lnSpc>
                <a:spcPct val="100000"/>
              </a:lnSpc>
              <a:spcBef>
                <a:spcPts val="500"/>
              </a:spcBef>
              <a:spcAft>
                <a:spcPts val="500"/>
              </a:spcAft>
              <a:buClrTx/>
              <a:buSzTx/>
              <a:buFontTx/>
              <a:buNone/>
              <a:tabLst/>
              <a:defRPr/>
            </a:pPr>
            <a:r>
              <a:rPr kumimoji="0" lang="fr-FR" altLang="fr-FR" sz="1800" b="0" i="0" u="none" strike="noStrike" kern="0" cap="none" spc="0" normalizeH="0" baseline="0" noProof="0" dirty="0">
                <a:ln>
                  <a:noFill/>
                </a:ln>
                <a:solidFill>
                  <a:srgbClr val="000000"/>
                </a:solidFill>
                <a:effectLst/>
                <a:uLnTx/>
                <a:uFillTx/>
                <a:latin typeface="+mj-lt"/>
              </a:rPr>
              <a:t>- Sélection des parents.</a:t>
            </a:r>
          </a:p>
          <a:p>
            <a:pPr marL="571500" marR="0" lvl="1" indent="0" defTabSz="762000" eaLnBrk="0" fontAlgn="base" latinLnBrk="0" hangingPunct="0">
              <a:lnSpc>
                <a:spcPct val="100000"/>
              </a:lnSpc>
              <a:spcBef>
                <a:spcPts val="500"/>
              </a:spcBef>
              <a:spcAft>
                <a:spcPts val="500"/>
              </a:spcAft>
              <a:buClrTx/>
              <a:buSzTx/>
              <a:buFontTx/>
              <a:buNone/>
              <a:tabLst/>
              <a:defRPr/>
            </a:pPr>
            <a:r>
              <a:rPr kumimoji="0" lang="fr-FR" altLang="fr-FR" sz="1800" b="0" i="0" u="none" strike="noStrike" kern="0" cap="none" spc="0" normalizeH="0" baseline="0" noProof="0" dirty="0">
                <a:ln>
                  <a:noFill/>
                </a:ln>
                <a:solidFill>
                  <a:srgbClr val="000000"/>
                </a:solidFill>
                <a:effectLst/>
                <a:uLnTx/>
                <a:uFillTx/>
                <a:latin typeface="+mj-lt"/>
              </a:rPr>
              <a:t>Pour que la génération suivante soit plus performante</a:t>
            </a:r>
          </a:p>
          <a:p>
            <a:pPr marL="571500" marR="0" lvl="1" indent="0" defTabSz="762000" eaLnBrk="0" fontAlgn="base" latinLnBrk="0" hangingPunct="0">
              <a:lnSpc>
                <a:spcPct val="100000"/>
              </a:lnSpc>
              <a:spcBef>
                <a:spcPts val="500"/>
              </a:spcBef>
              <a:spcAft>
                <a:spcPts val="500"/>
              </a:spcAft>
              <a:buClrTx/>
              <a:buSzTx/>
              <a:buFontTx/>
              <a:buNone/>
              <a:tabLst/>
              <a:defRPr/>
            </a:pPr>
            <a:r>
              <a:rPr kumimoji="0" lang="fr-FR" altLang="fr-FR" sz="1800" b="0" i="0" u="none" strike="noStrike" kern="0" cap="none" spc="0" normalizeH="0" baseline="0" noProof="0" dirty="0">
                <a:ln>
                  <a:noFill/>
                </a:ln>
                <a:solidFill>
                  <a:srgbClr val="000000"/>
                </a:solidFill>
                <a:effectLst/>
                <a:uLnTx/>
                <a:uFillTx/>
                <a:latin typeface="+mj-lt"/>
              </a:rPr>
              <a:t>Accouplement des meilleurs individus. / (recombinaison)</a:t>
            </a:r>
          </a:p>
          <a:p>
            <a:pPr marL="1143000" marR="0" lvl="2" indent="0" defTabSz="762000" eaLnBrk="0" fontAlgn="base" latinLnBrk="0" hangingPunct="0">
              <a:lnSpc>
                <a:spcPct val="100000"/>
              </a:lnSpc>
              <a:spcBef>
                <a:spcPts val="500"/>
              </a:spcBef>
              <a:spcAft>
                <a:spcPts val="500"/>
              </a:spcAft>
              <a:buClrTx/>
              <a:buSzTx/>
              <a:buFontTx/>
              <a:buNone/>
              <a:tabLst/>
              <a:defRPr/>
            </a:pPr>
            <a:r>
              <a:rPr kumimoji="0" lang="fr-FR" altLang="fr-FR" sz="1800" b="0" i="0" u="none" strike="noStrike" kern="0" cap="none" spc="0" normalizeH="0" baseline="0" noProof="0" dirty="0">
                <a:ln>
                  <a:noFill/>
                </a:ln>
                <a:solidFill>
                  <a:srgbClr val="000000"/>
                </a:solidFill>
                <a:effectLst/>
                <a:uLnTx/>
                <a:uFillTx/>
                <a:latin typeface="+mj-lt"/>
              </a:rPr>
              <a:t>(chaque individu aura une chance proportionnelle à son adaptation de devenir parent)</a:t>
            </a:r>
            <a:endParaRPr kumimoji="0" lang="fr-FR" altLang="fr-FR" sz="2000" b="0" i="0" u="none" strike="noStrike" kern="0" cap="none" spc="0" normalizeH="0" baseline="0" noProof="0" dirty="0">
              <a:ln>
                <a:noFill/>
              </a:ln>
              <a:solidFill>
                <a:srgbClr val="000000"/>
              </a:solidFill>
              <a:effectLst/>
              <a:uLnTx/>
              <a:uFillTx/>
              <a:latin typeface="+mj-lt"/>
            </a:endParaRPr>
          </a:p>
        </p:txBody>
      </p:sp>
      <p:sp>
        <p:nvSpPr>
          <p:cNvPr id="5" name="Rectangle 4"/>
          <p:cNvSpPr/>
          <p:nvPr/>
        </p:nvSpPr>
        <p:spPr>
          <a:xfrm>
            <a:off x="112812" y="475864"/>
            <a:ext cx="5481309" cy="400110"/>
          </a:xfrm>
          <a:prstGeom prst="rect">
            <a:avLst/>
          </a:prstGeom>
        </p:spPr>
        <p:txBody>
          <a:bodyPr wrap="none">
            <a:spAutoFit/>
          </a:bodyPr>
          <a:lstStyle/>
          <a:p>
            <a:r>
              <a:rPr lang="fr-FR" sz="2000" b="1" dirty="0">
                <a:solidFill>
                  <a:schemeClr val="tx2">
                    <a:lumMod val="60000"/>
                    <a:lumOff val="40000"/>
                  </a:schemeClr>
                </a:solidFill>
              </a:rPr>
              <a:t>Fonctionnement d'un algorithmes génétiques 2/3</a:t>
            </a:r>
          </a:p>
        </p:txBody>
      </p:sp>
      <p:sp>
        <p:nvSpPr>
          <p:cNvPr id="6" name="Rectangle 5"/>
          <p:cNvSpPr/>
          <p:nvPr/>
        </p:nvSpPr>
        <p:spPr>
          <a:xfrm>
            <a:off x="101724" y="11847"/>
            <a:ext cx="5435719" cy="461665"/>
          </a:xfrm>
          <a:prstGeom prst="rect">
            <a:avLst/>
          </a:prstGeom>
        </p:spPr>
        <p:txBody>
          <a:bodyPr wrap="none">
            <a:spAutoFit/>
          </a:bodyPr>
          <a:lstStyle/>
          <a:p>
            <a:r>
              <a:rPr lang="fr-FR" sz="2400" b="1" dirty="0"/>
              <a:t>2 – Aperçu des techniques d’optimisation</a:t>
            </a:r>
          </a:p>
        </p:txBody>
      </p:sp>
      <p:sp>
        <p:nvSpPr>
          <p:cNvPr id="3" name="Espace réservé du numéro de diapositive 2">
            <a:extLst>
              <a:ext uri="{FF2B5EF4-FFF2-40B4-BE49-F238E27FC236}">
                <a16:creationId xmlns:a16="http://schemas.microsoft.com/office/drawing/2014/main" id="{586E0BC9-36F5-49F9-9DBC-FA241ACCF862}"/>
              </a:ext>
            </a:extLst>
          </p:cNvPr>
          <p:cNvSpPr>
            <a:spLocks noGrp="1"/>
          </p:cNvSpPr>
          <p:nvPr>
            <p:ph type="sldNum" sz="quarter" idx="12"/>
          </p:nvPr>
        </p:nvSpPr>
        <p:spPr/>
        <p:txBody>
          <a:bodyPr/>
          <a:lstStyle/>
          <a:p>
            <a:fld id="{F1E29388-C2A6-42F4-8376-DF2F821CBB61}" type="slidenum">
              <a:rPr lang="fr-FR" smtClean="0"/>
              <a:t>37</a:t>
            </a:fld>
            <a:endParaRPr lang="fr-FR"/>
          </a:p>
        </p:txBody>
      </p:sp>
    </p:spTree>
    <p:extLst>
      <p:ext uri="{BB962C8B-B14F-4D97-AF65-F5344CB8AC3E}">
        <p14:creationId xmlns:p14="http://schemas.microsoft.com/office/powerpoint/2010/main" val="3644661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44440" y="1400175"/>
            <a:ext cx="8636000" cy="533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defRPr sz="2000">
                <a:solidFill>
                  <a:schemeClr val="tx1"/>
                </a:solidFill>
                <a:latin typeface="Comic Sans MS" pitchFamily="66" charset="0"/>
              </a:defRPr>
            </a:lvl1pPr>
            <a:lvl2pPr marL="571500" defTabSz="762000">
              <a:defRPr sz="2000">
                <a:solidFill>
                  <a:schemeClr val="tx1"/>
                </a:solidFill>
                <a:latin typeface="Comic Sans MS" pitchFamily="66" charset="0"/>
              </a:defRPr>
            </a:lvl2pPr>
            <a:lvl3pPr marL="1143000" defTabSz="762000">
              <a:defRPr sz="2000">
                <a:solidFill>
                  <a:schemeClr val="tx1"/>
                </a:solidFill>
                <a:latin typeface="Comic Sans MS" pitchFamily="66" charset="0"/>
              </a:defRPr>
            </a:lvl3pPr>
            <a:lvl4pPr marL="1600200" indent="-228600" defTabSz="762000">
              <a:defRPr sz="2000">
                <a:solidFill>
                  <a:schemeClr val="tx1"/>
                </a:solidFill>
                <a:latin typeface="Comic Sans MS" pitchFamily="66" charset="0"/>
              </a:defRPr>
            </a:lvl4pPr>
            <a:lvl5pPr marL="2057400" indent="-228600" defTabSz="762000">
              <a:defRPr sz="2000">
                <a:solidFill>
                  <a:schemeClr val="tx1"/>
                </a:solidFill>
                <a:latin typeface="Comic Sans MS" pitchFamily="66" charset="0"/>
              </a:defRPr>
            </a:lvl5pPr>
            <a:lvl6pPr marL="2514600" indent="-228600" defTabSz="7620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defTabSz="7620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defTabSz="7620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defTabSz="762000" eaLnBrk="0" fontAlgn="base" hangingPunct="0">
              <a:lnSpc>
                <a:spcPct val="90000"/>
              </a:lnSpc>
              <a:spcBef>
                <a:spcPct val="0"/>
              </a:spcBef>
              <a:spcAft>
                <a:spcPct val="0"/>
              </a:spcAft>
              <a:defRPr sz="2000">
                <a:solidFill>
                  <a:schemeClr val="tx1"/>
                </a:solidFill>
                <a:latin typeface="Comic Sans MS" pitchFamily="66" charset="0"/>
              </a:defRPr>
            </a:lvl9pPr>
          </a:lstStyle>
          <a:p>
            <a:pPr>
              <a:lnSpc>
                <a:spcPct val="100000"/>
              </a:lnSpc>
              <a:spcBef>
                <a:spcPts val="500"/>
              </a:spcBef>
              <a:spcAft>
                <a:spcPts val="500"/>
              </a:spcAft>
            </a:pPr>
            <a:r>
              <a:rPr lang="fr-FR" altLang="fr-FR" sz="1800" dirty="0">
                <a:latin typeface="+mj-lt"/>
              </a:rPr>
              <a:t>- Recombinaison (</a:t>
            </a:r>
            <a:r>
              <a:rPr lang="fr-FR" altLang="fr-FR" sz="1800" dirty="0" err="1">
                <a:latin typeface="+mj-lt"/>
              </a:rPr>
              <a:t>crossover</a:t>
            </a:r>
            <a:r>
              <a:rPr lang="fr-FR" altLang="fr-FR" sz="1800" dirty="0">
                <a:latin typeface="+mj-lt"/>
              </a:rPr>
              <a:t>).</a:t>
            </a:r>
          </a:p>
          <a:p>
            <a:pPr lvl="1">
              <a:lnSpc>
                <a:spcPct val="100000"/>
              </a:lnSpc>
              <a:spcBef>
                <a:spcPts val="500"/>
              </a:spcBef>
              <a:spcAft>
                <a:spcPts val="500"/>
              </a:spcAft>
            </a:pPr>
            <a:r>
              <a:rPr lang="fr-FR" altLang="fr-FR" sz="1800" dirty="0">
                <a:latin typeface="+mj-lt"/>
              </a:rPr>
              <a:t>Pour donner naissance à un individu nouveau, prise aléatoire de quelques gênes de chacun des parents. </a:t>
            </a:r>
          </a:p>
          <a:p>
            <a:pPr>
              <a:lnSpc>
                <a:spcPct val="100000"/>
              </a:lnSpc>
              <a:spcBef>
                <a:spcPts val="500"/>
              </a:spcBef>
              <a:spcAft>
                <a:spcPts val="500"/>
              </a:spcAft>
            </a:pPr>
            <a:r>
              <a:rPr lang="fr-FR" altLang="fr-FR" sz="1800" dirty="0">
                <a:latin typeface="+mj-lt"/>
              </a:rPr>
              <a:t>- Mutation.</a:t>
            </a:r>
          </a:p>
          <a:p>
            <a:pPr lvl="1">
              <a:lnSpc>
                <a:spcPct val="100000"/>
              </a:lnSpc>
              <a:spcBef>
                <a:spcPts val="500"/>
              </a:spcBef>
              <a:spcAft>
                <a:spcPts val="500"/>
              </a:spcAft>
            </a:pPr>
            <a:r>
              <a:rPr lang="fr-FR" altLang="fr-FR" sz="1800" dirty="0">
                <a:latin typeface="+mj-lt"/>
              </a:rPr>
              <a:t>modifications aléatoires du génome. </a:t>
            </a:r>
          </a:p>
          <a:p>
            <a:pPr lvl="1">
              <a:lnSpc>
                <a:spcPct val="100000"/>
              </a:lnSpc>
              <a:spcBef>
                <a:spcPts val="500"/>
              </a:spcBef>
              <a:spcAft>
                <a:spcPts val="500"/>
              </a:spcAft>
            </a:pPr>
            <a:r>
              <a:rPr lang="fr-FR" altLang="fr-FR" sz="1800" dirty="0">
                <a:latin typeface="+mj-lt"/>
              </a:rPr>
              <a:t>ne pas muter tous les gènes d'un individu, sinon détermination complète  aléatoire. </a:t>
            </a:r>
          </a:p>
          <a:p>
            <a:pPr lvl="1">
              <a:lnSpc>
                <a:spcPct val="100000"/>
              </a:lnSpc>
              <a:spcBef>
                <a:spcPts val="500"/>
              </a:spcBef>
              <a:spcAft>
                <a:spcPts val="500"/>
              </a:spcAft>
            </a:pPr>
            <a:r>
              <a:rPr lang="fr-FR" altLang="fr-FR" sz="1800" dirty="0">
                <a:latin typeface="+mj-lt"/>
              </a:rPr>
              <a:t>rôle secondaire par rapport à la recombinaison</a:t>
            </a:r>
          </a:p>
          <a:p>
            <a:pPr>
              <a:lnSpc>
                <a:spcPct val="100000"/>
              </a:lnSpc>
              <a:spcBef>
                <a:spcPts val="500"/>
              </a:spcBef>
              <a:spcAft>
                <a:spcPts val="500"/>
              </a:spcAft>
            </a:pPr>
            <a:r>
              <a:rPr lang="fr-FR" altLang="fr-FR" sz="1800" dirty="0">
                <a:latin typeface="+mj-lt"/>
              </a:rPr>
              <a:t>- Sélection des survivants.</a:t>
            </a:r>
          </a:p>
          <a:p>
            <a:pPr lvl="1">
              <a:lnSpc>
                <a:spcPct val="100000"/>
              </a:lnSpc>
              <a:spcBef>
                <a:spcPts val="500"/>
              </a:spcBef>
              <a:spcAft>
                <a:spcPts val="500"/>
              </a:spcAft>
            </a:pPr>
            <a:r>
              <a:rPr lang="fr-FR" altLang="fr-FR" sz="1800" dirty="0">
                <a:latin typeface="+mj-lt"/>
              </a:rPr>
              <a:t>ne garder que les solutions les plus intéressantes, tout en gardant une population assez grande et assez diversifiée.</a:t>
            </a:r>
          </a:p>
          <a:p>
            <a:pPr lvl="1">
              <a:lnSpc>
                <a:spcPct val="100000"/>
              </a:lnSpc>
              <a:spcBef>
                <a:spcPts val="500"/>
              </a:spcBef>
              <a:spcAft>
                <a:spcPts val="500"/>
              </a:spcAft>
            </a:pPr>
            <a:r>
              <a:rPr lang="fr-FR" altLang="fr-FR" sz="1800" dirty="0">
                <a:latin typeface="+mj-lt"/>
              </a:rPr>
              <a:t>en général, conservation de la taille de la population d'une génération à l'autre.</a:t>
            </a:r>
          </a:p>
          <a:p>
            <a:pPr lvl="2">
              <a:lnSpc>
                <a:spcPct val="100000"/>
              </a:lnSpc>
              <a:spcBef>
                <a:spcPts val="500"/>
              </a:spcBef>
              <a:spcAft>
                <a:spcPts val="500"/>
              </a:spcAft>
            </a:pPr>
            <a:r>
              <a:rPr lang="fr-FR" altLang="fr-FR" sz="1800" dirty="0">
                <a:latin typeface="+mj-lt"/>
              </a:rPr>
              <a:t>(autant de "morts" que de </a:t>
            </a:r>
            <a:r>
              <a:rPr lang="fr-FR" altLang="fr-FR" sz="1800" dirty="0" err="1">
                <a:latin typeface="+mj-lt"/>
              </a:rPr>
              <a:t>nouveaux-nés</a:t>
            </a:r>
            <a:r>
              <a:rPr lang="fr-FR" altLang="fr-FR" sz="1800" dirty="0">
                <a:latin typeface="+mj-lt"/>
              </a:rPr>
              <a:t>)</a:t>
            </a:r>
          </a:p>
          <a:p>
            <a:pPr lvl="1">
              <a:lnSpc>
                <a:spcPct val="100000"/>
              </a:lnSpc>
              <a:spcBef>
                <a:spcPts val="500"/>
              </a:spcBef>
              <a:spcAft>
                <a:spcPts val="500"/>
              </a:spcAft>
            </a:pPr>
            <a:r>
              <a:rPr lang="fr-FR" altLang="fr-FR" sz="1800" dirty="0">
                <a:latin typeface="+mj-lt"/>
              </a:rPr>
              <a:t>Parfois, garde uniquement des enfants</a:t>
            </a:r>
          </a:p>
          <a:p>
            <a:pPr lvl="2">
              <a:lnSpc>
                <a:spcPct val="100000"/>
              </a:lnSpc>
              <a:spcBef>
                <a:spcPts val="500"/>
              </a:spcBef>
              <a:spcAft>
                <a:spcPts val="500"/>
              </a:spcAft>
            </a:pPr>
            <a:r>
              <a:rPr lang="fr-FR" altLang="fr-FR" sz="1800" dirty="0">
                <a:latin typeface="+mj-lt"/>
              </a:rPr>
              <a:t>Cela assure la diversité et l'évolution de la population.</a:t>
            </a:r>
            <a:endParaRPr lang="fr-FR" altLang="fr-FR" dirty="0">
              <a:latin typeface="+mj-lt"/>
            </a:endParaRPr>
          </a:p>
        </p:txBody>
      </p:sp>
      <p:sp>
        <p:nvSpPr>
          <p:cNvPr id="5" name="Rectangle 4"/>
          <p:cNvSpPr/>
          <p:nvPr/>
        </p:nvSpPr>
        <p:spPr>
          <a:xfrm>
            <a:off x="112812" y="475864"/>
            <a:ext cx="5481309" cy="400110"/>
          </a:xfrm>
          <a:prstGeom prst="rect">
            <a:avLst/>
          </a:prstGeom>
        </p:spPr>
        <p:txBody>
          <a:bodyPr wrap="none">
            <a:spAutoFit/>
          </a:bodyPr>
          <a:lstStyle/>
          <a:p>
            <a:r>
              <a:rPr lang="fr-FR" sz="2000" b="1" dirty="0">
                <a:solidFill>
                  <a:schemeClr val="tx2">
                    <a:lumMod val="60000"/>
                    <a:lumOff val="40000"/>
                  </a:schemeClr>
                </a:solidFill>
              </a:rPr>
              <a:t>Fonctionnement d'un algorithmes génétiques 3/3</a:t>
            </a:r>
          </a:p>
        </p:txBody>
      </p:sp>
      <p:sp>
        <p:nvSpPr>
          <p:cNvPr id="6" name="Rectangle 5"/>
          <p:cNvSpPr/>
          <p:nvPr/>
        </p:nvSpPr>
        <p:spPr>
          <a:xfrm>
            <a:off x="101724" y="11847"/>
            <a:ext cx="5435719" cy="461665"/>
          </a:xfrm>
          <a:prstGeom prst="rect">
            <a:avLst/>
          </a:prstGeom>
        </p:spPr>
        <p:txBody>
          <a:bodyPr wrap="none">
            <a:spAutoFit/>
          </a:bodyPr>
          <a:lstStyle/>
          <a:p>
            <a:r>
              <a:rPr lang="fr-FR" sz="2400" b="1" dirty="0"/>
              <a:t>2 – Aperçu des techniques d’optimisation</a:t>
            </a:r>
          </a:p>
        </p:txBody>
      </p:sp>
      <p:sp>
        <p:nvSpPr>
          <p:cNvPr id="3" name="Espace réservé du numéro de diapositive 2">
            <a:extLst>
              <a:ext uri="{FF2B5EF4-FFF2-40B4-BE49-F238E27FC236}">
                <a16:creationId xmlns:a16="http://schemas.microsoft.com/office/drawing/2014/main" id="{BB6FF287-08EA-4349-A140-3BA4E0E9AAD4}"/>
              </a:ext>
            </a:extLst>
          </p:cNvPr>
          <p:cNvSpPr>
            <a:spLocks noGrp="1"/>
          </p:cNvSpPr>
          <p:nvPr>
            <p:ph type="sldNum" sz="quarter" idx="12"/>
          </p:nvPr>
        </p:nvSpPr>
        <p:spPr/>
        <p:txBody>
          <a:bodyPr/>
          <a:lstStyle/>
          <a:p>
            <a:fld id="{F1E29388-C2A6-42F4-8376-DF2F821CBB61}" type="slidenum">
              <a:rPr lang="fr-FR" smtClean="0"/>
              <a:t>38</a:t>
            </a:fld>
            <a:endParaRPr lang="fr-FR"/>
          </a:p>
        </p:txBody>
      </p:sp>
    </p:spTree>
    <p:extLst>
      <p:ext uri="{BB962C8B-B14F-4D97-AF65-F5344CB8AC3E}">
        <p14:creationId xmlns:p14="http://schemas.microsoft.com/office/powerpoint/2010/main" val="2748370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01625" y="1220788"/>
            <a:ext cx="8446839" cy="34830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defRPr sz="2000">
                <a:solidFill>
                  <a:schemeClr val="tx1"/>
                </a:solidFill>
                <a:latin typeface="Comic Sans MS" pitchFamily="66" charset="0"/>
              </a:defRPr>
            </a:lvl1pPr>
            <a:lvl2pPr marL="571500" defTabSz="762000">
              <a:defRPr sz="2000">
                <a:solidFill>
                  <a:schemeClr val="tx1"/>
                </a:solidFill>
                <a:latin typeface="Comic Sans MS" pitchFamily="66" charset="0"/>
              </a:defRPr>
            </a:lvl2pPr>
            <a:lvl3pPr marL="1143000" defTabSz="762000">
              <a:defRPr sz="2000">
                <a:solidFill>
                  <a:schemeClr val="tx1"/>
                </a:solidFill>
                <a:latin typeface="Comic Sans MS" pitchFamily="66" charset="0"/>
              </a:defRPr>
            </a:lvl3pPr>
            <a:lvl4pPr marL="1600200" indent="-228600" defTabSz="762000">
              <a:defRPr sz="2000">
                <a:solidFill>
                  <a:schemeClr val="tx1"/>
                </a:solidFill>
                <a:latin typeface="Comic Sans MS" pitchFamily="66" charset="0"/>
              </a:defRPr>
            </a:lvl4pPr>
            <a:lvl5pPr marL="2057400" indent="-228600" defTabSz="762000">
              <a:defRPr sz="2000">
                <a:solidFill>
                  <a:schemeClr val="tx1"/>
                </a:solidFill>
                <a:latin typeface="Comic Sans MS" pitchFamily="66" charset="0"/>
              </a:defRPr>
            </a:lvl5pPr>
            <a:lvl6pPr marL="2514600" indent="-228600" defTabSz="7620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defTabSz="7620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defTabSz="7620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defTabSz="762000" eaLnBrk="0" fontAlgn="base" hangingPunct="0">
              <a:lnSpc>
                <a:spcPct val="90000"/>
              </a:lnSpc>
              <a:spcBef>
                <a:spcPct val="0"/>
              </a:spcBef>
              <a:spcAft>
                <a:spcPct val="0"/>
              </a:spcAft>
              <a:defRPr sz="2000">
                <a:solidFill>
                  <a:schemeClr val="tx1"/>
                </a:solidFill>
                <a:latin typeface="Comic Sans MS" pitchFamily="66" charset="0"/>
              </a:defRPr>
            </a:lvl9pPr>
          </a:lstStyle>
          <a:p>
            <a:pPr>
              <a:lnSpc>
                <a:spcPct val="100000"/>
              </a:lnSpc>
              <a:spcBef>
                <a:spcPts val="500"/>
              </a:spcBef>
              <a:spcAft>
                <a:spcPts val="500"/>
              </a:spcAft>
            </a:pPr>
            <a:r>
              <a:rPr lang="fr-FR" altLang="fr-FR" sz="1800" dirty="0">
                <a:latin typeface="+mj-lt"/>
              </a:rPr>
              <a:t>Le problème</a:t>
            </a:r>
          </a:p>
          <a:p>
            <a:pPr lvl="1">
              <a:lnSpc>
                <a:spcPct val="100000"/>
              </a:lnSpc>
              <a:spcBef>
                <a:spcPts val="500"/>
              </a:spcBef>
              <a:spcAft>
                <a:spcPts val="500"/>
              </a:spcAft>
            </a:pPr>
            <a:r>
              <a:rPr lang="fr-FR" altLang="fr-FR" sz="1800" dirty="0">
                <a:latin typeface="+mj-lt"/>
              </a:rPr>
              <a:t>Recherche du maximum de la fonction x-&gt;x² sur l'ensemble [|1,31|]</a:t>
            </a:r>
          </a:p>
          <a:p>
            <a:pPr lvl="1">
              <a:lnSpc>
                <a:spcPct val="100000"/>
              </a:lnSpc>
              <a:spcBef>
                <a:spcPts val="500"/>
              </a:spcBef>
              <a:spcAft>
                <a:spcPts val="500"/>
              </a:spcAft>
            </a:pPr>
            <a:r>
              <a:rPr lang="fr-FR" altLang="fr-FR" sz="1800" dirty="0">
                <a:latin typeface="+mj-lt"/>
              </a:rPr>
              <a:t>(on prend des entiers pour plus de simplicité).</a:t>
            </a:r>
          </a:p>
          <a:p>
            <a:pPr>
              <a:lnSpc>
                <a:spcPct val="100000"/>
              </a:lnSpc>
              <a:spcBef>
                <a:spcPts val="500"/>
              </a:spcBef>
              <a:spcAft>
                <a:spcPts val="500"/>
              </a:spcAft>
            </a:pPr>
            <a:r>
              <a:rPr lang="fr-FR" altLang="fr-FR" sz="1800" b="1" dirty="0">
                <a:latin typeface="+mj-lt"/>
              </a:rPr>
              <a:t>Codage du problème.</a:t>
            </a:r>
          </a:p>
          <a:p>
            <a:pPr lvl="1">
              <a:lnSpc>
                <a:spcPct val="100000"/>
              </a:lnSpc>
              <a:spcBef>
                <a:spcPts val="500"/>
              </a:spcBef>
              <a:spcAft>
                <a:spcPts val="500"/>
              </a:spcAft>
            </a:pPr>
            <a:r>
              <a:rPr lang="fr-FR" altLang="fr-FR" sz="1800" dirty="0">
                <a:latin typeface="+mj-lt"/>
              </a:rPr>
              <a:t>Chaque individu représentera une valeur pour x.</a:t>
            </a:r>
          </a:p>
          <a:p>
            <a:pPr lvl="1">
              <a:lnSpc>
                <a:spcPct val="100000"/>
              </a:lnSpc>
              <a:spcBef>
                <a:spcPts val="500"/>
              </a:spcBef>
              <a:spcAft>
                <a:spcPts val="500"/>
              </a:spcAft>
            </a:pPr>
            <a:r>
              <a:rPr lang="fr-FR" altLang="fr-FR" sz="1800" dirty="0">
                <a:latin typeface="+mj-lt"/>
              </a:rPr>
              <a:t>Son génotype sera la valeur de x exprimée en binaire (il suffit de 5 bits, car 31 se note 11111).</a:t>
            </a:r>
          </a:p>
          <a:p>
            <a:pPr>
              <a:lnSpc>
                <a:spcPct val="100000"/>
              </a:lnSpc>
              <a:spcBef>
                <a:spcPts val="500"/>
              </a:spcBef>
              <a:spcAft>
                <a:spcPts val="500"/>
              </a:spcAft>
            </a:pPr>
            <a:r>
              <a:rPr lang="fr-FR" altLang="fr-FR" sz="1800" b="1" dirty="0">
                <a:latin typeface="+mj-lt"/>
              </a:rPr>
              <a:t>Population initiale.</a:t>
            </a:r>
          </a:p>
          <a:p>
            <a:pPr lvl="1">
              <a:lnSpc>
                <a:spcPct val="100000"/>
              </a:lnSpc>
              <a:spcBef>
                <a:spcPts val="500"/>
              </a:spcBef>
              <a:spcAft>
                <a:spcPts val="500"/>
              </a:spcAft>
            </a:pPr>
            <a:r>
              <a:rPr lang="fr-FR" altLang="fr-FR" sz="1800" dirty="0">
                <a:latin typeface="+mj-lt"/>
              </a:rPr>
              <a:t>On choisit ici une population de quatre individus au hasard, par exemple :</a:t>
            </a:r>
          </a:p>
        </p:txBody>
      </p:sp>
      <p:graphicFrame>
        <p:nvGraphicFramePr>
          <p:cNvPr id="5" name="Tableau 4"/>
          <p:cNvGraphicFramePr>
            <a:graphicFrameLocks noGrp="1"/>
          </p:cNvGraphicFramePr>
          <p:nvPr>
            <p:extLst>
              <p:ext uri="{D42A27DB-BD31-4B8C-83A1-F6EECF244321}">
                <p14:modId xmlns:p14="http://schemas.microsoft.com/office/powerpoint/2010/main" val="3438037353"/>
              </p:ext>
            </p:extLst>
          </p:nvPr>
        </p:nvGraphicFramePr>
        <p:xfrm>
          <a:off x="1187624" y="4869160"/>
          <a:ext cx="2902268" cy="1854200"/>
        </p:xfrm>
        <a:graphic>
          <a:graphicData uri="http://schemas.openxmlformats.org/drawingml/2006/table">
            <a:tbl>
              <a:tblPr firstRow="1" bandRow="1">
                <a:tableStyleId>{5C22544A-7EE6-4342-B048-85BDC9FD1C3A}</a:tableStyleId>
              </a:tblPr>
              <a:tblGrid>
                <a:gridCol w="463868">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370840">
                <a:tc>
                  <a:txBody>
                    <a:bodyPr/>
                    <a:lstStyle/>
                    <a:p>
                      <a:r>
                        <a:rPr kumimoji="0" lang="fr-FR" altLang="fr-FR" sz="1800" b="1" kern="1200" dirty="0">
                          <a:solidFill>
                            <a:schemeClr val="lt1"/>
                          </a:solidFill>
                          <a:latin typeface="+mn-lt"/>
                          <a:ea typeface="+mn-ea"/>
                          <a:cs typeface="+mn-cs"/>
                        </a:rPr>
                        <a:t>N°</a:t>
                      </a:r>
                      <a:endParaRPr lang="fr-FR" dirty="0"/>
                    </a:p>
                  </a:txBody>
                  <a:tcPr/>
                </a:tc>
                <a:tc>
                  <a:txBody>
                    <a:bodyPr/>
                    <a:lstStyle/>
                    <a:p>
                      <a:r>
                        <a:rPr lang="fr-FR" dirty="0"/>
                        <a:t>Génotype</a:t>
                      </a:r>
                    </a:p>
                  </a:txBody>
                  <a:tcPr/>
                </a:tc>
                <a:tc>
                  <a:txBody>
                    <a:bodyPr/>
                    <a:lstStyle/>
                    <a:p>
                      <a:r>
                        <a:rPr lang="fr-FR" dirty="0"/>
                        <a:t>Phénotype</a:t>
                      </a:r>
                    </a:p>
                  </a:txBody>
                  <a:tcPr/>
                </a:tc>
                <a:extLst>
                  <a:ext uri="{0D108BD9-81ED-4DB2-BD59-A6C34878D82A}">
                    <a16:rowId xmlns:a16="http://schemas.microsoft.com/office/drawing/2014/main" val="10000"/>
                  </a:ext>
                </a:extLst>
              </a:tr>
              <a:tr h="370840">
                <a:tc>
                  <a:txBody>
                    <a:bodyPr/>
                    <a:lstStyle/>
                    <a:p>
                      <a:r>
                        <a:rPr lang="fr-FR" dirty="0"/>
                        <a:t>1</a:t>
                      </a:r>
                    </a:p>
                  </a:txBody>
                  <a:tcPr/>
                </a:tc>
                <a:tc>
                  <a:txBody>
                    <a:bodyPr/>
                    <a:lstStyle/>
                    <a:p>
                      <a:r>
                        <a:rPr kumimoji="0" lang="fr-FR" altLang="fr-FR" sz="1800" kern="1200" dirty="0">
                          <a:solidFill>
                            <a:schemeClr val="dk1"/>
                          </a:solidFill>
                          <a:latin typeface="+mn-lt"/>
                          <a:ea typeface="+mn-ea"/>
                          <a:cs typeface="+mn-cs"/>
                        </a:rPr>
                        <a:t>0 1 1 0 1 </a:t>
                      </a:r>
                      <a:endParaRPr lang="fr-FR" dirty="0"/>
                    </a:p>
                  </a:txBody>
                  <a:tcPr/>
                </a:tc>
                <a:tc>
                  <a:txBody>
                    <a:bodyPr/>
                    <a:lstStyle/>
                    <a:p>
                      <a:r>
                        <a:rPr lang="fr-FR" dirty="0"/>
                        <a:t>13</a:t>
                      </a:r>
                    </a:p>
                  </a:txBody>
                  <a:tcPr/>
                </a:tc>
                <a:extLst>
                  <a:ext uri="{0D108BD9-81ED-4DB2-BD59-A6C34878D82A}">
                    <a16:rowId xmlns:a16="http://schemas.microsoft.com/office/drawing/2014/main" val="10001"/>
                  </a:ext>
                </a:extLst>
              </a:tr>
              <a:tr h="370840">
                <a:tc>
                  <a:txBody>
                    <a:bodyPr/>
                    <a:lstStyle/>
                    <a:p>
                      <a:r>
                        <a:rPr lang="fr-FR" dirty="0"/>
                        <a:t>2</a:t>
                      </a:r>
                    </a:p>
                  </a:txBody>
                  <a:tcPr/>
                </a:tc>
                <a:tc>
                  <a:txBody>
                    <a:bodyPr/>
                    <a:lstStyle/>
                    <a:p>
                      <a:r>
                        <a:rPr lang="fr-FR" dirty="0"/>
                        <a:t>1</a:t>
                      </a:r>
                      <a:r>
                        <a:rPr lang="fr-FR" baseline="0" dirty="0"/>
                        <a:t> 1 0 0 0</a:t>
                      </a:r>
                      <a:endParaRPr lang="fr-FR" dirty="0"/>
                    </a:p>
                  </a:txBody>
                  <a:tcPr/>
                </a:tc>
                <a:tc>
                  <a:txBody>
                    <a:bodyPr/>
                    <a:lstStyle/>
                    <a:p>
                      <a:r>
                        <a:rPr lang="fr-FR" dirty="0"/>
                        <a:t>24</a:t>
                      </a:r>
                    </a:p>
                  </a:txBody>
                  <a:tcPr/>
                </a:tc>
                <a:extLst>
                  <a:ext uri="{0D108BD9-81ED-4DB2-BD59-A6C34878D82A}">
                    <a16:rowId xmlns:a16="http://schemas.microsoft.com/office/drawing/2014/main" val="10002"/>
                  </a:ext>
                </a:extLst>
              </a:tr>
              <a:tr h="370840">
                <a:tc>
                  <a:txBody>
                    <a:bodyPr/>
                    <a:lstStyle/>
                    <a:p>
                      <a:r>
                        <a:rPr lang="fr-FR" dirty="0"/>
                        <a:t>3</a:t>
                      </a:r>
                    </a:p>
                  </a:txBody>
                  <a:tcPr/>
                </a:tc>
                <a:tc>
                  <a:txBody>
                    <a:bodyPr/>
                    <a:lstStyle/>
                    <a:p>
                      <a:r>
                        <a:rPr lang="fr-FR" dirty="0"/>
                        <a:t>0 1 0 0 0 </a:t>
                      </a:r>
                    </a:p>
                  </a:txBody>
                  <a:tcPr/>
                </a:tc>
                <a:tc>
                  <a:txBody>
                    <a:bodyPr/>
                    <a:lstStyle/>
                    <a:p>
                      <a:r>
                        <a:rPr lang="fr-FR" dirty="0"/>
                        <a:t>8</a:t>
                      </a:r>
                    </a:p>
                  </a:txBody>
                  <a:tcPr/>
                </a:tc>
                <a:extLst>
                  <a:ext uri="{0D108BD9-81ED-4DB2-BD59-A6C34878D82A}">
                    <a16:rowId xmlns:a16="http://schemas.microsoft.com/office/drawing/2014/main" val="10003"/>
                  </a:ext>
                </a:extLst>
              </a:tr>
              <a:tr h="370840">
                <a:tc>
                  <a:txBody>
                    <a:bodyPr/>
                    <a:lstStyle/>
                    <a:p>
                      <a:r>
                        <a:rPr lang="fr-FR" dirty="0"/>
                        <a:t>4</a:t>
                      </a:r>
                    </a:p>
                  </a:txBody>
                  <a:tcPr/>
                </a:tc>
                <a:tc>
                  <a:txBody>
                    <a:bodyPr/>
                    <a:lstStyle/>
                    <a:p>
                      <a:r>
                        <a:rPr lang="fr-FR" dirty="0"/>
                        <a:t>1 0 0 1 1 </a:t>
                      </a:r>
                    </a:p>
                  </a:txBody>
                  <a:tcPr/>
                </a:tc>
                <a:tc>
                  <a:txBody>
                    <a:bodyPr/>
                    <a:lstStyle/>
                    <a:p>
                      <a:r>
                        <a:rPr lang="fr-FR" dirty="0"/>
                        <a:t>19</a:t>
                      </a:r>
                    </a:p>
                  </a:txBody>
                  <a:tcPr/>
                </a:tc>
                <a:extLst>
                  <a:ext uri="{0D108BD9-81ED-4DB2-BD59-A6C34878D82A}">
                    <a16:rowId xmlns:a16="http://schemas.microsoft.com/office/drawing/2014/main" val="10004"/>
                  </a:ext>
                </a:extLst>
              </a:tr>
            </a:tbl>
          </a:graphicData>
        </a:graphic>
      </p:graphicFrame>
      <p:sp>
        <p:nvSpPr>
          <p:cNvPr id="6" name="Rectangle 5"/>
          <p:cNvSpPr/>
          <p:nvPr/>
        </p:nvSpPr>
        <p:spPr>
          <a:xfrm>
            <a:off x="112812" y="475864"/>
            <a:ext cx="3811941" cy="400110"/>
          </a:xfrm>
          <a:prstGeom prst="rect">
            <a:avLst/>
          </a:prstGeom>
        </p:spPr>
        <p:txBody>
          <a:bodyPr wrap="none">
            <a:spAutoFit/>
          </a:bodyPr>
          <a:lstStyle/>
          <a:p>
            <a:r>
              <a:rPr lang="fr-FR" sz="2000" b="1" dirty="0">
                <a:solidFill>
                  <a:schemeClr val="tx2">
                    <a:lumMod val="60000"/>
                    <a:lumOff val="40000"/>
                  </a:schemeClr>
                </a:solidFill>
              </a:rPr>
              <a:t>Algorithmes génétiques - Exemple</a:t>
            </a:r>
          </a:p>
        </p:txBody>
      </p:sp>
      <p:sp>
        <p:nvSpPr>
          <p:cNvPr id="7" name="Rectangle 6"/>
          <p:cNvSpPr/>
          <p:nvPr/>
        </p:nvSpPr>
        <p:spPr>
          <a:xfrm>
            <a:off x="101724" y="11847"/>
            <a:ext cx="5435719" cy="461665"/>
          </a:xfrm>
          <a:prstGeom prst="rect">
            <a:avLst/>
          </a:prstGeom>
        </p:spPr>
        <p:txBody>
          <a:bodyPr wrap="none">
            <a:spAutoFit/>
          </a:bodyPr>
          <a:lstStyle/>
          <a:p>
            <a:r>
              <a:rPr lang="fr-FR" sz="2400" b="1" dirty="0"/>
              <a:t>2 – Aperçu des techniques d’optimisation</a:t>
            </a:r>
          </a:p>
        </p:txBody>
      </p:sp>
      <p:sp>
        <p:nvSpPr>
          <p:cNvPr id="3" name="Espace réservé du numéro de diapositive 2">
            <a:extLst>
              <a:ext uri="{FF2B5EF4-FFF2-40B4-BE49-F238E27FC236}">
                <a16:creationId xmlns:a16="http://schemas.microsoft.com/office/drawing/2014/main" id="{C07FD8F8-09B7-4DCD-A448-BFB0428473F3}"/>
              </a:ext>
            </a:extLst>
          </p:cNvPr>
          <p:cNvSpPr>
            <a:spLocks noGrp="1"/>
          </p:cNvSpPr>
          <p:nvPr>
            <p:ph type="sldNum" sz="quarter" idx="12"/>
          </p:nvPr>
        </p:nvSpPr>
        <p:spPr/>
        <p:txBody>
          <a:bodyPr/>
          <a:lstStyle/>
          <a:p>
            <a:fld id="{F1E29388-C2A6-42F4-8376-DF2F821CBB61}" type="slidenum">
              <a:rPr lang="fr-FR" smtClean="0"/>
              <a:t>39</a:t>
            </a:fld>
            <a:endParaRPr lang="fr-FR"/>
          </a:p>
        </p:txBody>
      </p:sp>
    </p:spTree>
    <p:extLst>
      <p:ext uri="{BB962C8B-B14F-4D97-AF65-F5344CB8AC3E}">
        <p14:creationId xmlns:p14="http://schemas.microsoft.com/office/powerpoint/2010/main" val="1082418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640618" cy="5539978"/>
          </a:xfrm>
          <a:prstGeom prst="rect">
            <a:avLst/>
          </a:prstGeom>
        </p:spPr>
        <p:txBody>
          <a:bodyPr wrap="none">
            <a:spAutoFit/>
          </a:bodyPr>
          <a:lstStyle/>
          <a:p>
            <a:r>
              <a:rPr lang="fr-FR" b="1" dirty="0"/>
              <a:t>0 – </a:t>
            </a:r>
            <a:r>
              <a:rPr lang="fr-FR" dirty="0"/>
              <a:t>Plan du cours </a:t>
            </a:r>
          </a:p>
          <a:p>
            <a:endParaRPr lang="fr-FR" b="1" dirty="0"/>
          </a:p>
          <a:p>
            <a:endParaRPr lang="fr-FR" b="1" dirty="0"/>
          </a:p>
          <a:p>
            <a:r>
              <a:rPr lang="fr-FR" sz="2800" b="1" dirty="0"/>
              <a:t>1- Processus de conception d’un produit industriel</a:t>
            </a:r>
          </a:p>
          <a:p>
            <a:endParaRPr lang="fr-FR" b="1" dirty="0"/>
          </a:p>
          <a:p>
            <a:endParaRPr lang="fr-FR" b="1" dirty="0"/>
          </a:p>
          <a:p>
            <a:endParaRPr lang="fr-FR" b="1" dirty="0"/>
          </a:p>
          <a:p>
            <a:endParaRPr lang="fr-FR" b="1" dirty="0"/>
          </a:p>
          <a:p>
            <a:endParaRPr lang="fr-FR" b="1" dirty="0"/>
          </a:p>
          <a:p>
            <a:endParaRPr lang="fr-FR" b="1" dirty="0"/>
          </a:p>
          <a:p>
            <a:r>
              <a:rPr lang="fr-FR" sz="2800" b="1" dirty="0"/>
              <a:t>2- Méthodes et outils d'optimisation</a:t>
            </a:r>
          </a:p>
          <a:p>
            <a:endParaRPr lang="fr-FR" b="1" dirty="0"/>
          </a:p>
          <a:p>
            <a:endParaRPr lang="fr-FR" b="1" dirty="0"/>
          </a:p>
          <a:p>
            <a:endParaRPr lang="fr-FR" b="1" dirty="0"/>
          </a:p>
          <a:p>
            <a:endParaRPr lang="fr-FR" b="1" dirty="0"/>
          </a:p>
          <a:p>
            <a:endParaRPr lang="fr-FR" b="1" dirty="0"/>
          </a:p>
          <a:p>
            <a:endParaRPr lang="fr-FR" b="1" dirty="0"/>
          </a:p>
          <a:p>
            <a:r>
              <a:rPr lang="fr-FR" sz="2800" b="1" dirty="0"/>
              <a:t>3- Intégration de l’approche CSP en conception</a:t>
            </a:r>
          </a:p>
        </p:txBody>
      </p:sp>
      <p:sp>
        <p:nvSpPr>
          <p:cNvPr id="3" name="Espace réservé du numéro de diapositive 2">
            <a:extLst>
              <a:ext uri="{FF2B5EF4-FFF2-40B4-BE49-F238E27FC236}">
                <a16:creationId xmlns:a16="http://schemas.microsoft.com/office/drawing/2014/main" id="{A83609C1-FF45-4BE2-80C4-E8B6D77B772F}"/>
              </a:ext>
            </a:extLst>
          </p:cNvPr>
          <p:cNvSpPr>
            <a:spLocks noGrp="1"/>
          </p:cNvSpPr>
          <p:nvPr>
            <p:ph type="sldNum" sz="quarter" idx="12"/>
          </p:nvPr>
        </p:nvSpPr>
        <p:spPr/>
        <p:txBody>
          <a:bodyPr/>
          <a:lstStyle/>
          <a:p>
            <a:fld id="{F1E29388-C2A6-42F4-8376-DF2F821CBB61}" type="slidenum">
              <a:rPr lang="fr-FR" smtClean="0"/>
              <a:t>4</a:t>
            </a:fld>
            <a:endParaRPr lang="fr-FR"/>
          </a:p>
        </p:txBody>
      </p:sp>
    </p:spTree>
    <p:extLst>
      <p:ext uri="{BB962C8B-B14F-4D97-AF65-F5344CB8AC3E}">
        <p14:creationId xmlns:p14="http://schemas.microsoft.com/office/powerpoint/2010/main" val="3262764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00025" y="967780"/>
            <a:ext cx="8620447" cy="5786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defRPr sz="2000">
                <a:solidFill>
                  <a:schemeClr val="tx1"/>
                </a:solidFill>
                <a:latin typeface="Comic Sans MS" pitchFamily="66" charset="0"/>
              </a:defRPr>
            </a:lvl1pPr>
            <a:lvl2pPr marL="571500" defTabSz="762000">
              <a:defRPr sz="2000">
                <a:solidFill>
                  <a:schemeClr val="tx1"/>
                </a:solidFill>
                <a:latin typeface="Comic Sans MS" pitchFamily="66" charset="0"/>
              </a:defRPr>
            </a:lvl2pPr>
            <a:lvl3pPr marL="1143000" defTabSz="762000">
              <a:defRPr sz="2000">
                <a:solidFill>
                  <a:schemeClr val="tx1"/>
                </a:solidFill>
                <a:latin typeface="Comic Sans MS" pitchFamily="66" charset="0"/>
              </a:defRPr>
            </a:lvl3pPr>
            <a:lvl4pPr marL="1600200" indent="-228600" defTabSz="762000">
              <a:defRPr sz="2000">
                <a:solidFill>
                  <a:schemeClr val="tx1"/>
                </a:solidFill>
                <a:latin typeface="Comic Sans MS" pitchFamily="66" charset="0"/>
              </a:defRPr>
            </a:lvl4pPr>
            <a:lvl5pPr marL="2057400" indent="-228600" defTabSz="762000">
              <a:defRPr sz="2000">
                <a:solidFill>
                  <a:schemeClr val="tx1"/>
                </a:solidFill>
                <a:latin typeface="Comic Sans MS" pitchFamily="66" charset="0"/>
              </a:defRPr>
            </a:lvl5pPr>
            <a:lvl6pPr marL="2514600" indent="-228600" defTabSz="7620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defTabSz="7620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defTabSz="7620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defTabSz="762000" eaLnBrk="0" fontAlgn="base" hangingPunct="0">
              <a:lnSpc>
                <a:spcPct val="90000"/>
              </a:lnSpc>
              <a:spcBef>
                <a:spcPct val="0"/>
              </a:spcBef>
              <a:spcAft>
                <a:spcPct val="0"/>
              </a:spcAft>
              <a:defRPr sz="2000">
                <a:solidFill>
                  <a:schemeClr val="tx1"/>
                </a:solidFill>
                <a:latin typeface="Comic Sans MS" pitchFamily="66" charset="0"/>
              </a:defRPr>
            </a:lvl9pPr>
          </a:lstStyle>
          <a:p>
            <a:pPr>
              <a:lnSpc>
                <a:spcPct val="100000"/>
              </a:lnSpc>
              <a:spcBef>
                <a:spcPts val="500"/>
              </a:spcBef>
              <a:spcAft>
                <a:spcPts val="500"/>
              </a:spcAft>
            </a:pPr>
            <a:r>
              <a:rPr lang="fr-FR" altLang="fr-FR" sz="1800" b="1" dirty="0">
                <a:latin typeface="+mj-lt"/>
              </a:rPr>
              <a:t>Evaluation de l'adaptation.</a:t>
            </a:r>
          </a:p>
          <a:p>
            <a:pPr lvl="1">
              <a:lnSpc>
                <a:spcPct val="100000"/>
              </a:lnSpc>
              <a:spcBef>
                <a:spcPts val="500"/>
              </a:spcBef>
              <a:spcAft>
                <a:spcPts val="500"/>
              </a:spcAft>
            </a:pPr>
            <a:r>
              <a:rPr lang="fr-FR" altLang="fr-FR" sz="1800" dirty="0">
                <a:latin typeface="+mj-lt"/>
              </a:rPr>
              <a:t>Application de la fonction d'adaptation : x-&gt;x². </a:t>
            </a:r>
          </a:p>
          <a:p>
            <a:pPr>
              <a:lnSpc>
                <a:spcPct val="100000"/>
              </a:lnSpc>
              <a:spcBef>
                <a:spcPts val="500"/>
              </a:spcBef>
              <a:spcAft>
                <a:spcPts val="500"/>
              </a:spcAft>
            </a:pPr>
            <a:endParaRPr lang="fr-FR" altLang="fr-FR" sz="1800" b="1" dirty="0">
              <a:latin typeface="+mj-lt"/>
            </a:endParaRPr>
          </a:p>
          <a:p>
            <a:pPr>
              <a:lnSpc>
                <a:spcPct val="100000"/>
              </a:lnSpc>
              <a:spcBef>
                <a:spcPts val="500"/>
              </a:spcBef>
              <a:spcAft>
                <a:spcPts val="500"/>
              </a:spcAft>
            </a:pPr>
            <a:endParaRPr lang="fr-FR" altLang="fr-FR" sz="1800" b="1" dirty="0">
              <a:latin typeface="+mj-lt"/>
            </a:endParaRPr>
          </a:p>
          <a:p>
            <a:pPr>
              <a:lnSpc>
                <a:spcPct val="100000"/>
              </a:lnSpc>
              <a:spcBef>
                <a:spcPts val="500"/>
              </a:spcBef>
              <a:spcAft>
                <a:spcPts val="500"/>
              </a:spcAft>
            </a:pPr>
            <a:endParaRPr lang="fr-FR" altLang="fr-FR" sz="1800" b="1" dirty="0">
              <a:latin typeface="+mj-lt"/>
            </a:endParaRPr>
          </a:p>
          <a:p>
            <a:pPr>
              <a:lnSpc>
                <a:spcPct val="100000"/>
              </a:lnSpc>
              <a:spcBef>
                <a:spcPts val="500"/>
              </a:spcBef>
              <a:spcAft>
                <a:spcPts val="500"/>
              </a:spcAft>
            </a:pPr>
            <a:endParaRPr lang="fr-FR" altLang="fr-FR" sz="1800" b="1" dirty="0">
              <a:latin typeface="+mj-lt"/>
            </a:endParaRPr>
          </a:p>
          <a:p>
            <a:pPr>
              <a:lnSpc>
                <a:spcPct val="100000"/>
              </a:lnSpc>
              <a:spcBef>
                <a:spcPts val="500"/>
              </a:spcBef>
              <a:spcAft>
                <a:spcPts val="500"/>
              </a:spcAft>
            </a:pPr>
            <a:endParaRPr lang="fr-FR" altLang="fr-FR" sz="1800" b="1" dirty="0">
              <a:latin typeface="+mj-lt"/>
            </a:endParaRPr>
          </a:p>
          <a:p>
            <a:pPr>
              <a:lnSpc>
                <a:spcPct val="100000"/>
              </a:lnSpc>
              <a:spcBef>
                <a:spcPts val="500"/>
              </a:spcBef>
              <a:spcAft>
                <a:spcPts val="500"/>
              </a:spcAft>
            </a:pPr>
            <a:r>
              <a:rPr lang="fr-FR" altLang="fr-FR" sz="1800" b="1" dirty="0">
                <a:latin typeface="+mj-lt"/>
              </a:rPr>
              <a:t>Sélection des parents.</a:t>
            </a:r>
          </a:p>
          <a:p>
            <a:pPr lvl="1">
              <a:lnSpc>
                <a:spcPct val="100000"/>
              </a:lnSpc>
              <a:spcBef>
                <a:spcPts val="500"/>
              </a:spcBef>
              <a:spcAft>
                <a:spcPts val="500"/>
              </a:spcAft>
            </a:pPr>
            <a:r>
              <a:rPr lang="fr-FR" altLang="fr-FR" sz="1800" dirty="0">
                <a:latin typeface="+mj-lt"/>
              </a:rPr>
              <a:t>Il suffit de tirer au hasard 4 individus parmi la population en tenant compte de leurs adaptations respectives. On obtient ainsi une nouvelle population comprenant par exemple:                                                  </a:t>
            </a:r>
          </a:p>
          <a:p>
            <a:pPr lvl="1">
              <a:spcBef>
                <a:spcPts val="500"/>
              </a:spcBef>
              <a:spcAft>
                <a:spcPts val="500"/>
              </a:spcAft>
              <a:buFont typeface="Symbol" pitchFamily="18" charset="2"/>
              <a:buChar char="·"/>
            </a:pPr>
            <a:r>
              <a:rPr lang="fr-FR" altLang="fr-FR" sz="1800" dirty="0">
                <a:latin typeface="+mj-lt"/>
              </a:rPr>
              <a:t>une copie de l'individu 1.           </a:t>
            </a:r>
          </a:p>
          <a:p>
            <a:pPr lvl="1">
              <a:spcBef>
                <a:spcPts val="500"/>
              </a:spcBef>
              <a:spcAft>
                <a:spcPts val="500"/>
              </a:spcAft>
              <a:buFont typeface="Symbol" pitchFamily="18" charset="2"/>
              <a:buChar char="·"/>
            </a:pPr>
            <a:r>
              <a:rPr lang="fr-FR" altLang="fr-FR" sz="1800" dirty="0">
                <a:latin typeface="+mj-lt"/>
              </a:rPr>
              <a:t>deux copies de l'individu 2.        </a:t>
            </a:r>
          </a:p>
          <a:p>
            <a:pPr lvl="1">
              <a:spcBef>
                <a:spcPts val="500"/>
              </a:spcBef>
              <a:spcAft>
                <a:spcPts val="500"/>
              </a:spcAft>
              <a:buFont typeface="Symbol" pitchFamily="18" charset="2"/>
              <a:buChar char="·"/>
            </a:pPr>
            <a:r>
              <a:rPr lang="fr-FR" altLang="fr-FR" sz="1800" dirty="0">
                <a:latin typeface="+mj-lt"/>
              </a:rPr>
              <a:t>une copie de l'individu 4.            </a:t>
            </a:r>
          </a:p>
          <a:p>
            <a:pPr lvl="1">
              <a:spcBef>
                <a:spcPts val="500"/>
              </a:spcBef>
              <a:spcAft>
                <a:spcPts val="500"/>
              </a:spcAft>
              <a:buFont typeface="Symbol" pitchFamily="18" charset="2"/>
              <a:buChar char="·"/>
            </a:pPr>
            <a:r>
              <a:rPr lang="fr-FR" altLang="fr-FR" sz="1800" dirty="0">
                <a:latin typeface="+mj-lt"/>
              </a:rPr>
              <a:t>aucune copie de l'individu 3.      </a:t>
            </a:r>
          </a:p>
        </p:txBody>
      </p:sp>
      <p:graphicFrame>
        <p:nvGraphicFramePr>
          <p:cNvPr id="3" name="Tableau 2"/>
          <p:cNvGraphicFramePr>
            <a:graphicFrameLocks noGrp="1"/>
          </p:cNvGraphicFramePr>
          <p:nvPr>
            <p:extLst>
              <p:ext uri="{D42A27DB-BD31-4B8C-83A1-F6EECF244321}">
                <p14:modId xmlns:p14="http://schemas.microsoft.com/office/powerpoint/2010/main" val="1797067108"/>
              </p:ext>
            </p:extLst>
          </p:nvPr>
        </p:nvGraphicFramePr>
        <p:xfrm>
          <a:off x="1115616" y="1833116"/>
          <a:ext cx="5481251" cy="1854200"/>
        </p:xfrm>
        <a:graphic>
          <a:graphicData uri="http://schemas.openxmlformats.org/drawingml/2006/table">
            <a:tbl>
              <a:tblPr firstRow="1" bandRow="1">
                <a:tableStyleId>{5C22544A-7EE6-4342-B048-85BDC9FD1C3A}</a:tableStyleId>
              </a:tblPr>
              <a:tblGrid>
                <a:gridCol w="463868">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382960">
                  <a:extLst>
                    <a:ext uri="{9D8B030D-6E8A-4147-A177-3AD203B41FA5}">
                      <a16:colId xmlns:a16="http://schemas.microsoft.com/office/drawing/2014/main" val="20003"/>
                    </a:ext>
                  </a:extLst>
                </a:gridCol>
                <a:gridCol w="1196023">
                  <a:extLst>
                    <a:ext uri="{9D8B030D-6E8A-4147-A177-3AD203B41FA5}">
                      <a16:colId xmlns:a16="http://schemas.microsoft.com/office/drawing/2014/main" val="20004"/>
                    </a:ext>
                  </a:extLst>
                </a:gridCol>
              </a:tblGrid>
              <a:tr h="370840">
                <a:tc>
                  <a:txBody>
                    <a:bodyPr/>
                    <a:lstStyle/>
                    <a:p>
                      <a:r>
                        <a:rPr kumimoji="0" lang="fr-FR" altLang="fr-FR" sz="1800" b="1" kern="1200" dirty="0">
                          <a:solidFill>
                            <a:schemeClr val="lt1"/>
                          </a:solidFill>
                          <a:latin typeface="+mn-lt"/>
                          <a:ea typeface="+mn-ea"/>
                          <a:cs typeface="+mn-cs"/>
                        </a:rPr>
                        <a:t>N°</a:t>
                      </a:r>
                      <a:endParaRPr lang="fr-FR" dirty="0"/>
                    </a:p>
                  </a:txBody>
                  <a:tcPr/>
                </a:tc>
                <a:tc>
                  <a:txBody>
                    <a:bodyPr/>
                    <a:lstStyle/>
                    <a:p>
                      <a:r>
                        <a:rPr lang="fr-FR" dirty="0"/>
                        <a:t>Génotype</a:t>
                      </a:r>
                    </a:p>
                  </a:txBody>
                  <a:tcPr/>
                </a:tc>
                <a:tc>
                  <a:txBody>
                    <a:bodyPr/>
                    <a:lstStyle/>
                    <a:p>
                      <a:r>
                        <a:rPr lang="fr-FR" dirty="0"/>
                        <a:t>Phénotype</a:t>
                      </a:r>
                    </a:p>
                  </a:txBody>
                  <a:tcPr/>
                </a:tc>
                <a:tc>
                  <a:txBody>
                    <a:bodyPr/>
                    <a:lstStyle/>
                    <a:p>
                      <a:r>
                        <a:rPr lang="fr-FR" dirty="0"/>
                        <a:t>Adaptation</a:t>
                      </a:r>
                    </a:p>
                  </a:txBody>
                  <a:tcPr/>
                </a:tc>
                <a:tc>
                  <a:txBody>
                    <a:bodyPr/>
                    <a:lstStyle/>
                    <a:p>
                      <a:r>
                        <a:rPr lang="fr-FR" dirty="0"/>
                        <a:t>% du total</a:t>
                      </a:r>
                    </a:p>
                  </a:txBody>
                  <a:tcPr/>
                </a:tc>
                <a:extLst>
                  <a:ext uri="{0D108BD9-81ED-4DB2-BD59-A6C34878D82A}">
                    <a16:rowId xmlns:a16="http://schemas.microsoft.com/office/drawing/2014/main" val="10000"/>
                  </a:ext>
                </a:extLst>
              </a:tr>
              <a:tr h="370840">
                <a:tc>
                  <a:txBody>
                    <a:bodyPr/>
                    <a:lstStyle/>
                    <a:p>
                      <a:r>
                        <a:rPr lang="fr-FR" dirty="0"/>
                        <a:t>1</a:t>
                      </a:r>
                    </a:p>
                  </a:txBody>
                  <a:tcPr/>
                </a:tc>
                <a:tc>
                  <a:txBody>
                    <a:bodyPr/>
                    <a:lstStyle/>
                    <a:p>
                      <a:r>
                        <a:rPr kumimoji="0" lang="fr-FR" altLang="fr-FR" sz="1800" kern="1200" dirty="0">
                          <a:solidFill>
                            <a:schemeClr val="dk1"/>
                          </a:solidFill>
                          <a:latin typeface="+mn-lt"/>
                          <a:ea typeface="+mn-ea"/>
                          <a:cs typeface="+mn-cs"/>
                        </a:rPr>
                        <a:t>0 1 1 0 1 </a:t>
                      </a:r>
                      <a:endParaRPr lang="fr-FR" dirty="0"/>
                    </a:p>
                  </a:txBody>
                  <a:tcPr/>
                </a:tc>
                <a:tc>
                  <a:txBody>
                    <a:bodyPr/>
                    <a:lstStyle/>
                    <a:p>
                      <a:r>
                        <a:rPr lang="fr-FR" dirty="0"/>
                        <a:t>13</a:t>
                      </a:r>
                    </a:p>
                  </a:txBody>
                  <a:tcPr/>
                </a:tc>
                <a:tc>
                  <a:txBody>
                    <a:bodyPr/>
                    <a:lstStyle/>
                    <a:p>
                      <a:r>
                        <a:rPr lang="fr-FR" dirty="0"/>
                        <a:t>169</a:t>
                      </a:r>
                    </a:p>
                  </a:txBody>
                  <a:tcPr/>
                </a:tc>
                <a:tc>
                  <a:txBody>
                    <a:bodyPr/>
                    <a:lstStyle/>
                    <a:p>
                      <a:r>
                        <a:rPr lang="fr-FR" dirty="0"/>
                        <a:t>14,4</a:t>
                      </a:r>
                    </a:p>
                  </a:txBody>
                  <a:tcPr/>
                </a:tc>
                <a:extLst>
                  <a:ext uri="{0D108BD9-81ED-4DB2-BD59-A6C34878D82A}">
                    <a16:rowId xmlns:a16="http://schemas.microsoft.com/office/drawing/2014/main" val="10001"/>
                  </a:ext>
                </a:extLst>
              </a:tr>
              <a:tr h="370840">
                <a:tc>
                  <a:txBody>
                    <a:bodyPr/>
                    <a:lstStyle/>
                    <a:p>
                      <a:r>
                        <a:rPr lang="fr-FR" dirty="0"/>
                        <a:t>2</a:t>
                      </a:r>
                    </a:p>
                  </a:txBody>
                  <a:tcPr/>
                </a:tc>
                <a:tc>
                  <a:txBody>
                    <a:bodyPr/>
                    <a:lstStyle/>
                    <a:p>
                      <a:r>
                        <a:rPr lang="fr-FR" dirty="0"/>
                        <a:t>1</a:t>
                      </a:r>
                      <a:r>
                        <a:rPr lang="fr-FR" baseline="0" dirty="0"/>
                        <a:t> 1 0 0 0</a:t>
                      </a:r>
                      <a:endParaRPr lang="fr-FR" dirty="0"/>
                    </a:p>
                  </a:txBody>
                  <a:tcPr/>
                </a:tc>
                <a:tc>
                  <a:txBody>
                    <a:bodyPr/>
                    <a:lstStyle/>
                    <a:p>
                      <a:r>
                        <a:rPr lang="fr-FR" dirty="0"/>
                        <a:t>24</a:t>
                      </a:r>
                    </a:p>
                  </a:txBody>
                  <a:tcPr/>
                </a:tc>
                <a:tc>
                  <a:txBody>
                    <a:bodyPr/>
                    <a:lstStyle/>
                    <a:p>
                      <a:r>
                        <a:rPr lang="fr-FR" dirty="0"/>
                        <a:t>576</a:t>
                      </a:r>
                    </a:p>
                  </a:txBody>
                  <a:tcPr/>
                </a:tc>
                <a:tc>
                  <a:txBody>
                    <a:bodyPr/>
                    <a:lstStyle/>
                    <a:p>
                      <a:r>
                        <a:rPr lang="fr-FR" dirty="0"/>
                        <a:t>49,2</a:t>
                      </a:r>
                    </a:p>
                  </a:txBody>
                  <a:tcPr/>
                </a:tc>
                <a:extLst>
                  <a:ext uri="{0D108BD9-81ED-4DB2-BD59-A6C34878D82A}">
                    <a16:rowId xmlns:a16="http://schemas.microsoft.com/office/drawing/2014/main" val="10002"/>
                  </a:ext>
                </a:extLst>
              </a:tr>
              <a:tr h="370840">
                <a:tc>
                  <a:txBody>
                    <a:bodyPr/>
                    <a:lstStyle/>
                    <a:p>
                      <a:r>
                        <a:rPr lang="fr-FR" dirty="0"/>
                        <a:t>3</a:t>
                      </a:r>
                    </a:p>
                  </a:txBody>
                  <a:tcPr/>
                </a:tc>
                <a:tc>
                  <a:txBody>
                    <a:bodyPr/>
                    <a:lstStyle/>
                    <a:p>
                      <a:r>
                        <a:rPr lang="fr-FR" dirty="0"/>
                        <a:t>0 1 0 0 0 </a:t>
                      </a:r>
                    </a:p>
                  </a:txBody>
                  <a:tcPr/>
                </a:tc>
                <a:tc>
                  <a:txBody>
                    <a:bodyPr/>
                    <a:lstStyle/>
                    <a:p>
                      <a:r>
                        <a:rPr lang="fr-FR" dirty="0"/>
                        <a:t>8</a:t>
                      </a:r>
                    </a:p>
                  </a:txBody>
                  <a:tcPr/>
                </a:tc>
                <a:tc>
                  <a:txBody>
                    <a:bodyPr/>
                    <a:lstStyle/>
                    <a:p>
                      <a:r>
                        <a:rPr lang="fr-FR" dirty="0"/>
                        <a:t>64</a:t>
                      </a:r>
                    </a:p>
                  </a:txBody>
                  <a:tcPr/>
                </a:tc>
                <a:tc>
                  <a:txBody>
                    <a:bodyPr/>
                    <a:lstStyle/>
                    <a:p>
                      <a:r>
                        <a:rPr lang="fr-FR" dirty="0"/>
                        <a:t>5,5</a:t>
                      </a:r>
                    </a:p>
                  </a:txBody>
                  <a:tcPr/>
                </a:tc>
                <a:extLst>
                  <a:ext uri="{0D108BD9-81ED-4DB2-BD59-A6C34878D82A}">
                    <a16:rowId xmlns:a16="http://schemas.microsoft.com/office/drawing/2014/main" val="10003"/>
                  </a:ext>
                </a:extLst>
              </a:tr>
              <a:tr h="370840">
                <a:tc>
                  <a:txBody>
                    <a:bodyPr/>
                    <a:lstStyle/>
                    <a:p>
                      <a:r>
                        <a:rPr lang="fr-FR" dirty="0"/>
                        <a:t>4</a:t>
                      </a:r>
                    </a:p>
                  </a:txBody>
                  <a:tcPr/>
                </a:tc>
                <a:tc>
                  <a:txBody>
                    <a:bodyPr/>
                    <a:lstStyle/>
                    <a:p>
                      <a:r>
                        <a:rPr lang="fr-FR" dirty="0"/>
                        <a:t>1 0 0 1 1 </a:t>
                      </a:r>
                    </a:p>
                  </a:txBody>
                  <a:tcPr/>
                </a:tc>
                <a:tc>
                  <a:txBody>
                    <a:bodyPr/>
                    <a:lstStyle/>
                    <a:p>
                      <a:r>
                        <a:rPr lang="fr-FR" dirty="0"/>
                        <a:t>19</a:t>
                      </a:r>
                    </a:p>
                  </a:txBody>
                  <a:tcPr/>
                </a:tc>
                <a:tc>
                  <a:txBody>
                    <a:bodyPr/>
                    <a:lstStyle/>
                    <a:p>
                      <a:r>
                        <a:rPr lang="fr-FR" dirty="0"/>
                        <a:t>361</a:t>
                      </a:r>
                    </a:p>
                  </a:txBody>
                  <a:tcPr/>
                </a:tc>
                <a:tc>
                  <a:txBody>
                    <a:bodyPr/>
                    <a:lstStyle/>
                    <a:p>
                      <a:r>
                        <a:rPr lang="fr-FR" dirty="0"/>
                        <a:t>30,9</a:t>
                      </a:r>
                    </a:p>
                  </a:txBody>
                  <a:tcPr/>
                </a:tc>
                <a:extLst>
                  <a:ext uri="{0D108BD9-81ED-4DB2-BD59-A6C34878D82A}">
                    <a16:rowId xmlns:a16="http://schemas.microsoft.com/office/drawing/2014/main" val="10004"/>
                  </a:ext>
                </a:extLst>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2628833720"/>
              </p:ext>
            </p:extLst>
          </p:nvPr>
        </p:nvGraphicFramePr>
        <p:xfrm>
          <a:off x="3758952" y="4847828"/>
          <a:ext cx="4285228" cy="1854200"/>
        </p:xfrm>
        <a:graphic>
          <a:graphicData uri="http://schemas.openxmlformats.org/drawingml/2006/table">
            <a:tbl>
              <a:tblPr firstRow="1" bandRow="1">
                <a:tableStyleId>{5C22544A-7EE6-4342-B048-85BDC9FD1C3A}</a:tableStyleId>
              </a:tblPr>
              <a:tblGrid>
                <a:gridCol w="463868">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382960">
                  <a:extLst>
                    <a:ext uri="{9D8B030D-6E8A-4147-A177-3AD203B41FA5}">
                      <a16:colId xmlns:a16="http://schemas.microsoft.com/office/drawing/2014/main" val="20003"/>
                    </a:ext>
                  </a:extLst>
                </a:gridCol>
              </a:tblGrid>
              <a:tr h="370840">
                <a:tc>
                  <a:txBody>
                    <a:bodyPr/>
                    <a:lstStyle/>
                    <a:p>
                      <a:r>
                        <a:rPr kumimoji="0" lang="fr-FR" altLang="fr-FR" sz="1800" b="1" kern="1200" dirty="0">
                          <a:solidFill>
                            <a:schemeClr val="lt1"/>
                          </a:solidFill>
                          <a:latin typeface="+mn-lt"/>
                          <a:ea typeface="+mn-ea"/>
                          <a:cs typeface="+mn-cs"/>
                        </a:rPr>
                        <a:t>N°</a:t>
                      </a:r>
                      <a:endParaRPr lang="fr-FR" dirty="0"/>
                    </a:p>
                  </a:txBody>
                  <a:tcPr/>
                </a:tc>
                <a:tc>
                  <a:txBody>
                    <a:bodyPr/>
                    <a:lstStyle/>
                    <a:p>
                      <a:r>
                        <a:rPr lang="fr-FR" dirty="0"/>
                        <a:t>Génotype</a:t>
                      </a:r>
                    </a:p>
                  </a:txBody>
                  <a:tcPr/>
                </a:tc>
                <a:tc>
                  <a:txBody>
                    <a:bodyPr/>
                    <a:lstStyle/>
                    <a:p>
                      <a:r>
                        <a:rPr lang="fr-FR" dirty="0"/>
                        <a:t>Phénotype</a:t>
                      </a:r>
                    </a:p>
                  </a:txBody>
                  <a:tcPr/>
                </a:tc>
                <a:tc>
                  <a:txBody>
                    <a:bodyPr/>
                    <a:lstStyle/>
                    <a:p>
                      <a:r>
                        <a:rPr lang="fr-FR" dirty="0"/>
                        <a:t>Adaptation</a:t>
                      </a:r>
                    </a:p>
                  </a:txBody>
                  <a:tcPr/>
                </a:tc>
                <a:extLst>
                  <a:ext uri="{0D108BD9-81ED-4DB2-BD59-A6C34878D82A}">
                    <a16:rowId xmlns:a16="http://schemas.microsoft.com/office/drawing/2014/main" val="10000"/>
                  </a:ext>
                </a:extLst>
              </a:tr>
              <a:tr h="370840">
                <a:tc>
                  <a:txBody>
                    <a:bodyPr/>
                    <a:lstStyle/>
                    <a:p>
                      <a:r>
                        <a:rPr lang="fr-FR" dirty="0"/>
                        <a:t>1</a:t>
                      </a:r>
                    </a:p>
                  </a:txBody>
                  <a:tcPr/>
                </a:tc>
                <a:tc>
                  <a:txBody>
                    <a:bodyPr/>
                    <a:lstStyle/>
                    <a:p>
                      <a:r>
                        <a:rPr kumimoji="0" lang="fr-FR" altLang="fr-FR" sz="1800" kern="1200" dirty="0">
                          <a:solidFill>
                            <a:schemeClr val="dk1"/>
                          </a:solidFill>
                          <a:latin typeface="+mn-lt"/>
                          <a:ea typeface="+mn-ea"/>
                          <a:cs typeface="+mn-cs"/>
                        </a:rPr>
                        <a:t>0 1 1 0 1 </a:t>
                      </a:r>
                      <a:endParaRPr lang="fr-FR" dirty="0"/>
                    </a:p>
                  </a:txBody>
                  <a:tcPr/>
                </a:tc>
                <a:tc>
                  <a:txBody>
                    <a:bodyPr/>
                    <a:lstStyle/>
                    <a:p>
                      <a:r>
                        <a:rPr lang="fr-FR" dirty="0"/>
                        <a:t>13</a:t>
                      </a:r>
                    </a:p>
                  </a:txBody>
                  <a:tcPr/>
                </a:tc>
                <a:tc>
                  <a:txBody>
                    <a:bodyPr/>
                    <a:lstStyle/>
                    <a:p>
                      <a:r>
                        <a:rPr lang="fr-FR" dirty="0"/>
                        <a:t>169</a:t>
                      </a:r>
                    </a:p>
                  </a:txBody>
                  <a:tcPr/>
                </a:tc>
                <a:extLst>
                  <a:ext uri="{0D108BD9-81ED-4DB2-BD59-A6C34878D82A}">
                    <a16:rowId xmlns:a16="http://schemas.microsoft.com/office/drawing/2014/main" val="10001"/>
                  </a:ext>
                </a:extLst>
              </a:tr>
              <a:tr h="370840">
                <a:tc>
                  <a:txBody>
                    <a:bodyPr/>
                    <a:lstStyle/>
                    <a:p>
                      <a:r>
                        <a:rPr lang="fr-FR" dirty="0"/>
                        <a:t>2</a:t>
                      </a:r>
                    </a:p>
                  </a:txBody>
                  <a:tcPr/>
                </a:tc>
                <a:tc>
                  <a:txBody>
                    <a:bodyPr/>
                    <a:lstStyle/>
                    <a:p>
                      <a:r>
                        <a:rPr lang="fr-FR" dirty="0"/>
                        <a:t>1</a:t>
                      </a:r>
                      <a:r>
                        <a:rPr lang="fr-FR" baseline="0" dirty="0"/>
                        <a:t> 1 0 0 0</a:t>
                      </a:r>
                      <a:endParaRPr lang="fr-FR" dirty="0"/>
                    </a:p>
                  </a:txBody>
                  <a:tcPr/>
                </a:tc>
                <a:tc>
                  <a:txBody>
                    <a:bodyPr/>
                    <a:lstStyle/>
                    <a:p>
                      <a:r>
                        <a:rPr lang="fr-FR" dirty="0"/>
                        <a:t>24</a:t>
                      </a:r>
                    </a:p>
                  </a:txBody>
                  <a:tcPr/>
                </a:tc>
                <a:tc>
                  <a:txBody>
                    <a:bodyPr/>
                    <a:lstStyle/>
                    <a:p>
                      <a:r>
                        <a:rPr lang="fr-FR" dirty="0"/>
                        <a:t>576</a:t>
                      </a:r>
                    </a:p>
                  </a:txBody>
                  <a:tcPr/>
                </a:tc>
                <a:extLst>
                  <a:ext uri="{0D108BD9-81ED-4DB2-BD59-A6C34878D82A}">
                    <a16:rowId xmlns:a16="http://schemas.microsoft.com/office/drawing/2014/main" val="10002"/>
                  </a:ext>
                </a:extLst>
              </a:tr>
              <a:tr h="370840">
                <a:tc>
                  <a:txBody>
                    <a:bodyPr/>
                    <a:lstStyle/>
                    <a:p>
                      <a:r>
                        <a:rPr lang="fr-FR" dirty="0"/>
                        <a:t>3</a:t>
                      </a:r>
                    </a:p>
                  </a:txBody>
                  <a:tcPr/>
                </a:tc>
                <a:tc>
                  <a:txBody>
                    <a:bodyPr/>
                    <a:lstStyle/>
                    <a:p>
                      <a:r>
                        <a:rPr lang="fr-FR" dirty="0"/>
                        <a:t>1</a:t>
                      </a:r>
                      <a:r>
                        <a:rPr lang="fr-FR" baseline="0" dirty="0"/>
                        <a:t> 1 0 0 0</a:t>
                      </a:r>
                      <a:endParaRPr lang="fr-FR" dirty="0"/>
                    </a:p>
                  </a:txBody>
                  <a:tcPr/>
                </a:tc>
                <a:tc>
                  <a:txBody>
                    <a:bodyPr/>
                    <a:lstStyle/>
                    <a:p>
                      <a:r>
                        <a:rPr lang="fr-FR" dirty="0"/>
                        <a:t>24</a:t>
                      </a:r>
                    </a:p>
                  </a:txBody>
                  <a:tcPr/>
                </a:tc>
                <a:tc>
                  <a:txBody>
                    <a:bodyPr/>
                    <a:lstStyle/>
                    <a:p>
                      <a:r>
                        <a:rPr lang="fr-FR" dirty="0"/>
                        <a:t>576</a:t>
                      </a:r>
                    </a:p>
                  </a:txBody>
                  <a:tcPr/>
                </a:tc>
                <a:extLst>
                  <a:ext uri="{0D108BD9-81ED-4DB2-BD59-A6C34878D82A}">
                    <a16:rowId xmlns:a16="http://schemas.microsoft.com/office/drawing/2014/main" val="10003"/>
                  </a:ext>
                </a:extLst>
              </a:tr>
              <a:tr h="370840">
                <a:tc>
                  <a:txBody>
                    <a:bodyPr/>
                    <a:lstStyle/>
                    <a:p>
                      <a:r>
                        <a:rPr lang="fr-FR" dirty="0"/>
                        <a:t>4</a:t>
                      </a:r>
                    </a:p>
                  </a:txBody>
                  <a:tcPr/>
                </a:tc>
                <a:tc>
                  <a:txBody>
                    <a:bodyPr/>
                    <a:lstStyle/>
                    <a:p>
                      <a:r>
                        <a:rPr lang="fr-FR" dirty="0"/>
                        <a:t>1 0 0 1 1 </a:t>
                      </a:r>
                    </a:p>
                  </a:txBody>
                  <a:tcPr/>
                </a:tc>
                <a:tc>
                  <a:txBody>
                    <a:bodyPr/>
                    <a:lstStyle/>
                    <a:p>
                      <a:r>
                        <a:rPr lang="fr-FR" dirty="0"/>
                        <a:t>19</a:t>
                      </a:r>
                    </a:p>
                  </a:txBody>
                  <a:tcPr/>
                </a:tc>
                <a:tc>
                  <a:txBody>
                    <a:bodyPr/>
                    <a:lstStyle/>
                    <a:p>
                      <a:r>
                        <a:rPr lang="fr-FR" dirty="0"/>
                        <a:t>361</a:t>
                      </a:r>
                    </a:p>
                  </a:txBody>
                  <a:tcPr/>
                </a:tc>
                <a:extLst>
                  <a:ext uri="{0D108BD9-81ED-4DB2-BD59-A6C34878D82A}">
                    <a16:rowId xmlns:a16="http://schemas.microsoft.com/office/drawing/2014/main" val="10004"/>
                  </a:ext>
                </a:extLst>
              </a:tr>
            </a:tbl>
          </a:graphicData>
        </a:graphic>
      </p:graphicFrame>
      <p:sp>
        <p:nvSpPr>
          <p:cNvPr id="7" name="Rectangle 6"/>
          <p:cNvSpPr/>
          <p:nvPr/>
        </p:nvSpPr>
        <p:spPr>
          <a:xfrm>
            <a:off x="112812" y="475864"/>
            <a:ext cx="3811941" cy="400110"/>
          </a:xfrm>
          <a:prstGeom prst="rect">
            <a:avLst/>
          </a:prstGeom>
        </p:spPr>
        <p:txBody>
          <a:bodyPr wrap="none">
            <a:spAutoFit/>
          </a:bodyPr>
          <a:lstStyle/>
          <a:p>
            <a:r>
              <a:rPr lang="fr-FR" sz="2000" b="1" dirty="0">
                <a:solidFill>
                  <a:schemeClr val="tx2">
                    <a:lumMod val="60000"/>
                    <a:lumOff val="40000"/>
                  </a:schemeClr>
                </a:solidFill>
              </a:rPr>
              <a:t>Algorithmes génétiques - Exemple</a:t>
            </a:r>
          </a:p>
        </p:txBody>
      </p:sp>
      <p:sp>
        <p:nvSpPr>
          <p:cNvPr id="8" name="Rectangle 7"/>
          <p:cNvSpPr/>
          <p:nvPr/>
        </p:nvSpPr>
        <p:spPr>
          <a:xfrm>
            <a:off x="101724" y="11847"/>
            <a:ext cx="5435719" cy="461665"/>
          </a:xfrm>
          <a:prstGeom prst="rect">
            <a:avLst/>
          </a:prstGeom>
        </p:spPr>
        <p:txBody>
          <a:bodyPr wrap="none">
            <a:spAutoFit/>
          </a:bodyPr>
          <a:lstStyle/>
          <a:p>
            <a:r>
              <a:rPr lang="fr-FR" sz="2400" b="1" dirty="0"/>
              <a:t>2 – Aperçu des techniques d’optimisation</a:t>
            </a:r>
          </a:p>
        </p:txBody>
      </p:sp>
      <p:sp>
        <p:nvSpPr>
          <p:cNvPr id="5" name="Espace réservé du numéro de diapositive 4">
            <a:extLst>
              <a:ext uri="{FF2B5EF4-FFF2-40B4-BE49-F238E27FC236}">
                <a16:creationId xmlns:a16="http://schemas.microsoft.com/office/drawing/2014/main" id="{1269671C-DD81-4168-862A-5195D0FD5C05}"/>
              </a:ext>
            </a:extLst>
          </p:cNvPr>
          <p:cNvSpPr>
            <a:spLocks noGrp="1"/>
          </p:cNvSpPr>
          <p:nvPr>
            <p:ph type="sldNum" sz="quarter" idx="12"/>
          </p:nvPr>
        </p:nvSpPr>
        <p:spPr/>
        <p:txBody>
          <a:bodyPr/>
          <a:lstStyle/>
          <a:p>
            <a:fld id="{F1E29388-C2A6-42F4-8376-DF2F821CBB61}" type="slidenum">
              <a:rPr lang="fr-FR" smtClean="0"/>
              <a:t>40</a:t>
            </a:fld>
            <a:endParaRPr lang="fr-FR"/>
          </a:p>
        </p:txBody>
      </p:sp>
    </p:spTree>
    <p:extLst>
      <p:ext uri="{BB962C8B-B14F-4D97-AF65-F5344CB8AC3E}">
        <p14:creationId xmlns:p14="http://schemas.microsoft.com/office/powerpoint/2010/main" val="19115515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Rectangle 21"/>
          <p:cNvSpPr/>
          <p:nvPr/>
        </p:nvSpPr>
        <p:spPr>
          <a:xfrm>
            <a:off x="3196747" y="4322769"/>
            <a:ext cx="476989" cy="230938"/>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Rectangle 22"/>
          <p:cNvSpPr/>
          <p:nvPr/>
        </p:nvSpPr>
        <p:spPr>
          <a:xfrm>
            <a:off x="2819583" y="4322769"/>
            <a:ext cx="367191" cy="230938"/>
          </a:xfrm>
          <a:prstGeom prst="rect">
            <a:avLst/>
          </a:prstGeom>
          <a:solidFill>
            <a:schemeClr val="accent4">
              <a:lumMod val="60000"/>
              <a:lumOff val="40000"/>
            </a:schemeClr>
          </a:solidFill>
          <a:ln>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Rectangle 23"/>
          <p:cNvSpPr/>
          <p:nvPr/>
        </p:nvSpPr>
        <p:spPr>
          <a:xfrm>
            <a:off x="3186774" y="4627136"/>
            <a:ext cx="486963" cy="216024"/>
          </a:xfrm>
          <a:prstGeom prst="rect">
            <a:avLst/>
          </a:prstGeom>
          <a:solidFill>
            <a:schemeClr val="accent4">
              <a:lumMod val="60000"/>
              <a:lumOff val="40000"/>
            </a:schemeClr>
          </a:solidFill>
          <a:ln>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Rectangle 25"/>
          <p:cNvSpPr/>
          <p:nvPr/>
        </p:nvSpPr>
        <p:spPr>
          <a:xfrm>
            <a:off x="2819583" y="4627136"/>
            <a:ext cx="358006" cy="216024"/>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Rectangle 24"/>
          <p:cNvSpPr/>
          <p:nvPr/>
        </p:nvSpPr>
        <p:spPr>
          <a:xfrm>
            <a:off x="1610958" y="4646188"/>
            <a:ext cx="1001182" cy="216024"/>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Rectangle 26"/>
          <p:cNvSpPr/>
          <p:nvPr/>
        </p:nvSpPr>
        <p:spPr>
          <a:xfrm>
            <a:off x="1610958" y="4331888"/>
            <a:ext cx="1001182" cy="212700"/>
          </a:xfrm>
          <a:prstGeom prst="rect">
            <a:avLst/>
          </a:prstGeom>
          <a:solidFill>
            <a:schemeClr val="accent4">
              <a:lumMod val="60000"/>
              <a:lumOff val="40000"/>
            </a:schemeClr>
          </a:solidFill>
          <a:ln>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Rectangle 20"/>
          <p:cNvSpPr/>
          <p:nvPr/>
        </p:nvSpPr>
        <p:spPr>
          <a:xfrm>
            <a:off x="3568080" y="3659791"/>
            <a:ext cx="211832" cy="230938"/>
          </a:xfrm>
          <a:prstGeom prst="rect">
            <a:avLst/>
          </a:prstGeom>
          <a:solidFill>
            <a:srgbClr val="00B0F0"/>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Rectangle 19"/>
          <p:cNvSpPr/>
          <p:nvPr/>
        </p:nvSpPr>
        <p:spPr>
          <a:xfrm>
            <a:off x="2859448" y="3659791"/>
            <a:ext cx="708631" cy="23093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16"/>
          <p:cNvSpPr/>
          <p:nvPr/>
        </p:nvSpPr>
        <p:spPr>
          <a:xfrm>
            <a:off x="3567562" y="3351414"/>
            <a:ext cx="212350" cy="216024"/>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p:cNvSpPr/>
          <p:nvPr/>
        </p:nvSpPr>
        <p:spPr>
          <a:xfrm>
            <a:off x="1612990" y="3674705"/>
            <a:ext cx="1001182" cy="216024"/>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p:nvSpPr>
        <p:spPr>
          <a:xfrm>
            <a:off x="2852068" y="3351413"/>
            <a:ext cx="716012" cy="216024"/>
          </a:xfrm>
          <a:prstGeom prst="rect">
            <a:avLst/>
          </a:prstGeom>
          <a:solidFill>
            <a:srgbClr val="00B0F0"/>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p:nvSpPr>
        <p:spPr>
          <a:xfrm>
            <a:off x="1612990" y="3360405"/>
            <a:ext cx="1001182" cy="212700"/>
          </a:xfrm>
          <a:prstGeom prst="rect">
            <a:avLst/>
          </a:prstGeom>
          <a:solidFill>
            <a:srgbClr val="00B0F0"/>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ext Box 2"/>
          <p:cNvSpPr txBox="1">
            <a:spLocks noChangeArrowheads="1"/>
          </p:cNvSpPr>
          <p:nvPr/>
        </p:nvSpPr>
        <p:spPr bwMode="auto">
          <a:xfrm>
            <a:off x="1" y="1630005"/>
            <a:ext cx="8820472" cy="36394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defRPr sz="2000">
                <a:solidFill>
                  <a:schemeClr val="tx1"/>
                </a:solidFill>
                <a:latin typeface="Comic Sans MS" pitchFamily="66" charset="0"/>
              </a:defRPr>
            </a:lvl1pPr>
            <a:lvl2pPr marL="571500" defTabSz="762000">
              <a:defRPr sz="2000">
                <a:solidFill>
                  <a:schemeClr val="tx1"/>
                </a:solidFill>
                <a:latin typeface="Comic Sans MS" pitchFamily="66" charset="0"/>
              </a:defRPr>
            </a:lvl2pPr>
            <a:lvl3pPr marL="1143000" defTabSz="762000">
              <a:defRPr sz="2000">
                <a:solidFill>
                  <a:schemeClr val="tx1"/>
                </a:solidFill>
                <a:latin typeface="Comic Sans MS" pitchFamily="66" charset="0"/>
              </a:defRPr>
            </a:lvl3pPr>
            <a:lvl4pPr marL="1600200" indent="-228600" defTabSz="762000">
              <a:defRPr sz="2000">
                <a:solidFill>
                  <a:schemeClr val="tx1"/>
                </a:solidFill>
                <a:latin typeface="Comic Sans MS" pitchFamily="66" charset="0"/>
              </a:defRPr>
            </a:lvl4pPr>
            <a:lvl5pPr marL="2057400" indent="-228600" defTabSz="762000">
              <a:defRPr sz="2000">
                <a:solidFill>
                  <a:schemeClr val="tx1"/>
                </a:solidFill>
                <a:latin typeface="Comic Sans MS" pitchFamily="66" charset="0"/>
              </a:defRPr>
            </a:lvl5pPr>
            <a:lvl6pPr marL="2514600" indent="-228600" defTabSz="7620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defTabSz="7620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defTabSz="7620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defTabSz="762000" eaLnBrk="0" fontAlgn="base" hangingPunct="0">
              <a:lnSpc>
                <a:spcPct val="90000"/>
              </a:lnSpc>
              <a:spcBef>
                <a:spcPct val="0"/>
              </a:spcBef>
              <a:spcAft>
                <a:spcPct val="0"/>
              </a:spcAft>
              <a:defRPr sz="2000">
                <a:solidFill>
                  <a:schemeClr val="tx1"/>
                </a:solidFill>
                <a:latin typeface="Comic Sans MS" pitchFamily="66" charset="0"/>
              </a:defRPr>
            </a:lvl9pPr>
          </a:lstStyle>
          <a:p>
            <a:pPr>
              <a:lnSpc>
                <a:spcPct val="100000"/>
              </a:lnSpc>
              <a:spcBef>
                <a:spcPts val="500"/>
              </a:spcBef>
              <a:spcAft>
                <a:spcPts val="500"/>
              </a:spcAft>
            </a:pPr>
            <a:r>
              <a:rPr lang="fr-FR" altLang="fr-FR" sz="1800" b="1" dirty="0">
                <a:latin typeface="+mj-lt"/>
              </a:rPr>
              <a:t>Recombinaison.</a:t>
            </a:r>
          </a:p>
          <a:p>
            <a:pPr lvl="1">
              <a:lnSpc>
                <a:spcPct val="100000"/>
              </a:lnSpc>
              <a:spcBef>
                <a:spcPts val="500"/>
              </a:spcBef>
              <a:spcAft>
                <a:spcPts val="500"/>
              </a:spcAft>
            </a:pPr>
            <a:r>
              <a:rPr lang="fr-FR" altLang="fr-FR" sz="1800" dirty="0">
                <a:latin typeface="+mj-lt"/>
              </a:rPr>
              <a:t>On choisit ici, pour le croisement de déterminer au hasard les 2 parents, et de "couper" les chromosomes au hasard : la première partie du chromosome ira au premier descendant, alors que la seconde ira à l'autre. </a:t>
            </a:r>
          </a:p>
          <a:p>
            <a:pPr lvl="2">
              <a:lnSpc>
                <a:spcPct val="100000"/>
              </a:lnSpc>
              <a:spcBef>
                <a:spcPts val="200"/>
              </a:spcBef>
              <a:spcAft>
                <a:spcPts val="200"/>
              </a:spcAft>
            </a:pPr>
            <a:r>
              <a:rPr lang="fr-FR" altLang="fr-FR" sz="1800" dirty="0">
                <a:latin typeface="+mj-lt"/>
              </a:rPr>
              <a:t>N°     Avant            Après</a:t>
            </a:r>
          </a:p>
          <a:p>
            <a:pPr lvl="2">
              <a:lnSpc>
                <a:spcPct val="100000"/>
              </a:lnSpc>
              <a:spcBef>
                <a:spcPts val="200"/>
              </a:spcBef>
              <a:spcAft>
                <a:spcPts val="200"/>
              </a:spcAft>
            </a:pPr>
            <a:r>
              <a:rPr lang="fr-FR" altLang="fr-FR" sz="1800" dirty="0">
                <a:latin typeface="+mj-lt"/>
              </a:rPr>
              <a:t>1       0 1 1 0|1       0 1 1 0 0</a:t>
            </a:r>
          </a:p>
          <a:p>
            <a:pPr lvl="2">
              <a:lnSpc>
                <a:spcPct val="100000"/>
              </a:lnSpc>
              <a:spcBef>
                <a:spcPts val="200"/>
              </a:spcBef>
              <a:spcAft>
                <a:spcPts val="200"/>
              </a:spcAft>
            </a:pPr>
            <a:r>
              <a:rPr lang="fr-FR" altLang="fr-FR" sz="1800" dirty="0">
                <a:latin typeface="+mj-lt"/>
              </a:rPr>
              <a:t>2      1 1 0 0|0        1 1 0 0 1</a:t>
            </a:r>
          </a:p>
          <a:p>
            <a:pPr lvl="2">
              <a:lnSpc>
                <a:spcPct val="100000"/>
              </a:lnSpc>
              <a:spcBef>
                <a:spcPts val="200"/>
              </a:spcBef>
              <a:spcAft>
                <a:spcPts val="200"/>
              </a:spcAft>
            </a:pPr>
            <a:endParaRPr lang="fr-FR" altLang="fr-FR" sz="1800" dirty="0">
              <a:latin typeface="+mj-lt"/>
            </a:endParaRPr>
          </a:p>
          <a:p>
            <a:pPr lvl="2">
              <a:lnSpc>
                <a:spcPct val="100000"/>
              </a:lnSpc>
              <a:spcBef>
                <a:spcPts val="200"/>
              </a:spcBef>
              <a:spcAft>
                <a:spcPts val="200"/>
              </a:spcAft>
            </a:pPr>
            <a:r>
              <a:rPr lang="fr-FR" altLang="fr-FR" sz="1800" dirty="0">
                <a:latin typeface="+mj-lt"/>
              </a:rPr>
              <a:t>3      1 1|0 0 0       1 1 0 1 1</a:t>
            </a:r>
          </a:p>
          <a:p>
            <a:pPr lvl="2">
              <a:lnSpc>
                <a:spcPct val="100000"/>
              </a:lnSpc>
              <a:spcBef>
                <a:spcPts val="200"/>
              </a:spcBef>
              <a:spcAft>
                <a:spcPts val="200"/>
              </a:spcAft>
            </a:pPr>
            <a:r>
              <a:rPr lang="fr-FR" altLang="fr-FR" sz="1800" dirty="0">
                <a:latin typeface="+mj-lt"/>
              </a:rPr>
              <a:t>4      1 0|0 1 1       1 0 0 0 0</a:t>
            </a:r>
          </a:p>
          <a:p>
            <a:endParaRPr lang="fr-FR" altLang="fr-FR" sz="1800" dirty="0">
              <a:latin typeface="+mj-lt"/>
            </a:endParaRPr>
          </a:p>
        </p:txBody>
      </p:sp>
      <p:sp>
        <p:nvSpPr>
          <p:cNvPr id="3" name="Line 3"/>
          <p:cNvSpPr>
            <a:spLocks noChangeShapeType="1"/>
          </p:cNvSpPr>
          <p:nvPr/>
        </p:nvSpPr>
        <p:spPr bwMode="auto">
          <a:xfrm>
            <a:off x="2118871" y="3535005"/>
            <a:ext cx="393700" cy="1397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mj-lt"/>
            </a:endParaRPr>
          </a:p>
        </p:txBody>
      </p:sp>
      <p:sp>
        <p:nvSpPr>
          <p:cNvPr id="4" name="Line 4"/>
          <p:cNvSpPr>
            <a:spLocks noChangeShapeType="1"/>
          </p:cNvSpPr>
          <p:nvPr/>
        </p:nvSpPr>
        <p:spPr bwMode="auto">
          <a:xfrm flipV="1">
            <a:off x="2131571" y="3560405"/>
            <a:ext cx="419100" cy="1143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mj-lt"/>
            </a:endParaRPr>
          </a:p>
        </p:txBody>
      </p:sp>
      <p:sp>
        <p:nvSpPr>
          <p:cNvPr id="5" name="Line 5"/>
          <p:cNvSpPr>
            <a:spLocks noChangeShapeType="1"/>
          </p:cNvSpPr>
          <p:nvPr/>
        </p:nvSpPr>
        <p:spPr bwMode="auto">
          <a:xfrm>
            <a:off x="1814071" y="4513436"/>
            <a:ext cx="393700" cy="1397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mj-lt"/>
            </a:endParaRPr>
          </a:p>
        </p:txBody>
      </p:sp>
      <p:sp>
        <p:nvSpPr>
          <p:cNvPr id="6" name="Line 6"/>
          <p:cNvSpPr>
            <a:spLocks noChangeShapeType="1"/>
          </p:cNvSpPr>
          <p:nvPr/>
        </p:nvSpPr>
        <p:spPr bwMode="auto">
          <a:xfrm flipV="1">
            <a:off x="1826771" y="4538836"/>
            <a:ext cx="419100" cy="1143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mj-lt"/>
            </a:endParaRPr>
          </a:p>
        </p:txBody>
      </p:sp>
      <p:sp>
        <p:nvSpPr>
          <p:cNvPr id="7" name="Line 7"/>
          <p:cNvSpPr>
            <a:spLocks noChangeShapeType="1"/>
          </p:cNvSpPr>
          <p:nvPr/>
        </p:nvSpPr>
        <p:spPr bwMode="auto">
          <a:xfrm>
            <a:off x="2699792" y="3287286"/>
            <a:ext cx="0" cy="6477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mj-lt"/>
            </a:endParaRPr>
          </a:p>
        </p:txBody>
      </p:sp>
      <p:sp>
        <p:nvSpPr>
          <p:cNvPr id="8" name="Line 8"/>
          <p:cNvSpPr>
            <a:spLocks noChangeShapeType="1"/>
          </p:cNvSpPr>
          <p:nvPr/>
        </p:nvSpPr>
        <p:spPr bwMode="auto">
          <a:xfrm>
            <a:off x="2699792" y="4265186"/>
            <a:ext cx="0" cy="6477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atin typeface="+mj-lt"/>
            </a:endParaRPr>
          </a:p>
        </p:txBody>
      </p:sp>
      <p:sp>
        <p:nvSpPr>
          <p:cNvPr id="9" name="Text Box 9"/>
          <p:cNvSpPr txBox="1">
            <a:spLocks noChangeArrowheads="1"/>
          </p:cNvSpPr>
          <p:nvPr/>
        </p:nvSpPr>
        <p:spPr bwMode="auto">
          <a:xfrm>
            <a:off x="4279900" y="3295293"/>
            <a:ext cx="3753207"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000">
                <a:solidFill>
                  <a:schemeClr val="tx1"/>
                </a:solidFill>
                <a:latin typeface="Comic Sans MS" pitchFamily="66" charset="0"/>
              </a:defRPr>
            </a:lvl1pPr>
            <a:lvl2pPr marL="742950" indent="-285750" defTabSz="762000">
              <a:defRPr sz="2000">
                <a:solidFill>
                  <a:schemeClr val="tx1"/>
                </a:solidFill>
                <a:latin typeface="Comic Sans MS" pitchFamily="66" charset="0"/>
              </a:defRPr>
            </a:lvl2pPr>
            <a:lvl3pPr marL="1143000" indent="-228600" defTabSz="762000">
              <a:defRPr sz="2000">
                <a:solidFill>
                  <a:schemeClr val="tx1"/>
                </a:solidFill>
                <a:latin typeface="Comic Sans MS" pitchFamily="66" charset="0"/>
              </a:defRPr>
            </a:lvl3pPr>
            <a:lvl4pPr marL="1600200" indent="-228600" defTabSz="762000">
              <a:defRPr sz="2000">
                <a:solidFill>
                  <a:schemeClr val="tx1"/>
                </a:solidFill>
                <a:latin typeface="Comic Sans MS" pitchFamily="66" charset="0"/>
              </a:defRPr>
            </a:lvl4pPr>
            <a:lvl5pPr marL="2057400" indent="-228600" defTabSz="762000">
              <a:defRPr sz="2000">
                <a:solidFill>
                  <a:schemeClr val="tx1"/>
                </a:solidFill>
                <a:latin typeface="Comic Sans MS" pitchFamily="66" charset="0"/>
              </a:defRPr>
            </a:lvl5pPr>
            <a:lvl6pPr marL="2514600" indent="-228600" defTabSz="7620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defTabSz="7620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defTabSz="7620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defTabSz="762000" eaLnBrk="0" fontAlgn="base" hangingPunct="0">
              <a:lnSpc>
                <a:spcPct val="90000"/>
              </a:lnSpc>
              <a:spcBef>
                <a:spcPct val="0"/>
              </a:spcBef>
              <a:spcAft>
                <a:spcPct val="0"/>
              </a:spcAft>
              <a:defRPr sz="2000">
                <a:solidFill>
                  <a:schemeClr val="tx1"/>
                </a:solidFill>
                <a:latin typeface="Comic Sans MS" pitchFamily="66" charset="0"/>
              </a:defRPr>
            </a:lvl9pPr>
          </a:lstStyle>
          <a:p>
            <a:r>
              <a:rPr lang="fr-FR" altLang="fr-FR" sz="4000" dirty="0">
                <a:latin typeface="+mj-lt"/>
              </a:rPr>
              <a:t>}</a:t>
            </a:r>
            <a:r>
              <a:rPr lang="fr-FR" altLang="fr-FR" sz="3600" dirty="0">
                <a:latin typeface="+mj-lt"/>
              </a:rPr>
              <a:t> </a:t>
            </a:r>
            <a:r>
              <a:rPr lang="fr-FR" altLang="fr-FR" sz="1800" dirty="0">
                <a:latin typeface="+mj-lt"/>
              </a:rPr>
              <a:t>recombinaison des individus 1 et 2</a:t>
            </a:r>
            <a:r>
              <a:rPr lang="fr-FR" altLang="fr-FR" dirty="0">
                <a:latin typeface="+mj-lt"/>
              </a:rPr>
              <a:t> </a:t>
            </a:r>
            <a:endParaRPr lang="fr-FR" altLang="fr-FR" sz="4000" dirty="0">
              <a:latin typeface="+mj-lt"/>
            </a:endParaRPr>
          </a:p>
        </p:txBody>
      </p:sp>
      <p:sp>
        <p:nvSpPr>
          <p:cNvPr id="10" name="Text Box 10"/>
          <p:cNvSpPr txBox="1">
            <a:spLocks noChangeArrowheads="1"/>
          </p:cNvSpPr>
          <p:nvPr/>
        </p:nvSpPr>
        <p:spPr bwMode="auto">
          <a:xfrm>
            <a:off x="4318000" y="4273193"/>
            <a:ext cx="3753207"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000">
                <a:solidFill>
                  <a:schemeClr val="tx1"/>
                </a:solidFill>
                <a:latin typeface="Comic Sans MS" pitchFamily="66" charset="0"/>
              </a:defRPr>
            </a:lvl1pPr>
            <a:lvl2pPr marL="742950" indent="-285750" defTabSz="762000">
              <a:defRPr sz="2000">
                <a:solidFill>
                  <a:schemeClr val="tx1"/>
                </a:solidFill>
                <a:latin typeface="Comic Sans MS" pitchFamily="66" charset="0"/>
              </a:defRPr>
            </a:lvl2pPr>
            <a:lvl3pPr marL="1143000" indent="-228600" defTabSz="762000">
              <a:defRPr sz="2000">
                <a:solidFill>
                  <a:schemeClr val="tx1"/>
                </a:solidFill>
                <a:latin typeface="Comic Sans MS" pitchFamily="66" charset="0"/>
              </a:defRPr>
            </a:lvl3pPr>
            <a:lvl4pPr marL="1600200" indent="-228600" defTabSz="762000">
              <a:defRPr sz="2000">
                <a:solidFill>
                  <a:schemeClr val="tx1"/>
                </a:solidFill>
                <a:latin typeface="Comic Sans MS" pitchFamily="66" charset="0"/>
              </a:defRPr>
            </a:lvl4pPr>
            <a:lvl5pPr marL="2057400" indent="-228600" defTabSz="762000">
              <a:defRPr sz="2000">
                <a:solidFill>
                  <a:schemeClr val="tx1"/>
                </a:solidFill>
                <a:latin typeface="Comic Sans MS" pitchFamily="66" charset="0"/>
              </a:defRPr>
            </a:lvl5pPr>
            <a:lvl6pPr marL="2514600" indent="-228600" defTabSz="7620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defTabSz="7620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defTabSz="7620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defTabSz="762000" eaLnBrk="0" fontAlgn="base" hangingPunct="0">
              <a:lnSpc>
                <a:spcPct val="90000"/>
              </a:lnSpc>
              <a:spcBef>
                <a:spcPct val="0"/>
              </a:spcBef>
              <a:spcAft>
                <a:spcPct val="0"/>
              </a:spcAft>
              <a:defRPr sz="2000">
                <a:solidFill>
                  <a:schemeClr val="tx1"/>
                </a:solidFill>
                <a:latin typeface="Comic Sans MS" pitchFamily="66" charset="0"/>
              </a:defRPr>
            </a:lvl9pPr>
          </a:lstStyle>
          <a:p>
            <a:r>
              <a:rPr lang="fr-FR" altLang="fr-FR" sz="4000" dirty="0">
                <a:latin typeface="+mj-lt"/>
              </a:rPr>
              <a:t>}</a:t>
            </a:r>
            <a:r>
              <a:rPr lang="fr-FR" altLang="fr-FR" sz="3600" dirty="0">
                <a:latin typeface="+mj-lt"/>
              </a:rPr>
              <a:t> </a:t>
            </a:r>
            <a:r>
              <a:rPr lang="fr-FR" altLang="fr-FR" sz="1800" dirty="0">
                <a:latin typeface="+mj-lt"/>
              </a:rPr>
              <a:t>recombinaison des individus 3 et 4</a:t>
            </a:r>
            <a:r>
              <a:rPr lang="fr-FR" altLang="fr-FR" dirty="0">
                <a:latin typeface="+mj-lt"/>
              </a:rPr>
              <a:t> </a:t>
            </a:r>
            <a:endParaRPr lang="fr-FR" altLang="fr-FR" sz="4000" dirty="0">
              <a:latin typeface="+mj-lt"/>
            </a:endParaRPr>
          </a:p>
        </p:txBody>
      </p:sp>
      <p:sp>
        <p:nvSpPr>
          <p:cNvPr id="12" name="Rectangle 11"/>
          <p:cNvSpPr/>
          <p:nvPr/>
        </p:nvSpPr>
        <p:spPr>
          <a:xfrm>
            <a:off x="112812" y="475864"/>
            <a:ext cx="3811941" cy="400110"/>
          </a:xfrm>
          <a:prstGeom prst="rect">
            <a:avLst/>
          </a:prstGeom>
        </p:spPr>
        <p:txBody>
          <a:bodyPr wrap="none">
            <a:spAutoFit/>
          </a:bodyPr>
          <a:lstStyle/>
          <a:p>
            <a:r>
              <a:rPr lang="fr-FR" sz="2000" b="1" dirty="0">
                <a:solidFill>
                  <a:schemeClr val="tx2">
                    <a:lumMod val="60000"/>
                    <a:lumOff val="40000"/>
                  </a:schemeClr>
                </a:solidFill>
              </a:rPr>
              <a:t>Algorithmes génétiques - Exemple</a:t>
            </a:r>
          </a:p>
        </p:txBody>
      </p:sp>
      <p:sp>
        <p:nvSpPr>
          <p:cNvPr id="13" name="Rectangle 12"/>
          <p:cNvSpPr/>
          <p:nvPr/>
        </p:nvSpPr>
        <p:spPr>
          <a:xfrm>
            <a:off x="101724" y="11847"/>
            <a:ext cx="5435719" cy="461665"/>
          </a:xfrm>
          <a:prstGeom prst="rect">
            <a:avLst/>
          </a:prstGeom>
        </p:spPr>
        <p:txBody>
          <a:bodyPr wrap="none">
            <a:spAutoFit/>
          </a:bodyPr>
          <a:lstStyle/>
          <a:p>
            <a:r>
              <a:rPr lang="fr-FR" sz="2400" b="1" dirty="0"/>
              <a:t>2 – Aperçu des techniques d’optimisation</a:t>
            </a:r>
          </a:p>
        </p:txBody>
      </p:sp>
      <p:sp>
        <p:nvSpPr>
          <p:cNvPr id="11" name="Espace réservé du numéro de diapositive 10">
            <a:extLst>
              <a:ext uri="{FF2B5EF4-FFF2-40B4-BE49-F238E27FC236}">
                <a16:creationId xmlns:a16="http://schemas.microsoft.com/office/drawing/2014/main" id="{8B82473A-38D3-44FF-AFB1-159D49C576AB}"/>
              </a:ext>
            </a:extLst>
          </p:cNvPr>
          <p:cNvSpPr>
            <a:spLocks noGrp="1"/>
          </p:cNvSpPr>
          <p:nvPr>
            <p:ph type="sldNum" sz="quarter" idx="12"/>
          </p:nvPr>
        </p:nvSpPr>
        <p:spPr/>
        <p:txBody>
          <a:bodyPr/>
          <a:lstStyle/>
          <a:p>
            <a:fld id="{F1E29388-C2A6-42F4-8376-DF2F821CBB61}" type="slidenum">
              <a:rPr lang="fr-FR" smtClean="0"/>
              <a:t>41</a:t>
            </a:fld>
            <a:endParaRPr lang="fr-FR"/>
          </a:p>
        </p:txBody>
      </p:sp>
    </p:spTree>
    <p:extLst>
      <p:ext uri="{BB962C8B-B14F-4D97-AF65-F5344CB8AC3E}">
        <p14:creationId xmlns:p14="http://schemas.microsoft.com/office/powerpoint/2010/main" val="2589465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 y="1398106"/>
            <a:ext cx="8820472" cy="46499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defRPr sz="2000">
                <a:solidFill>
                  <a:schemeClr val="tx1"/>
                </a:solidFill>
                <a:latin typeface="Comic Sans MS" pitchFamily="66" charset="0"/>
              </a:defRPr>
            </a:lvl1pPr>
            <a:lvl2pPr marL="571500" defTabSz="762000">
              <a:defRPr sz="2000">
                <a:solidFill>
                  <a:schemeClr val="tx1"/>
                </a:solidFill>
                <a:latin typeface="Comic Sans MS" pitchFamily="66" charset="0"/>
              </a:defRPr>
            </a:lvl2pPr>
            <a:lvl3pPr marL="1143000" defTabSz="762000">
              <a:defRPr sz="2000">
                <a:solidFill>
                  <a:schemeClr val="tx1"/>
                </a:solidFill>
                <a:latin typeface="Comic Sans MS" pitchFamily="66" charset="0"/>
              </a:defRPr>
            </a:lvl3pPr>
            <a:lvl4pPr marL="1600200" indent="-228600" defTabSz="762000">
              <a:defRPr sz="2000">
                <a:solidFill>
                  <a:schemeClr val="tx1"/>
                </a:solidFill>
                <a:latin typeface="Comic Sans MS" pitchFamily="66" charset="0"/>
              </a:defRPr>
            </a:lvl4pPr>
            <a:lvl5pPr marL="2057400" indent="-228600" defTabSz="762000">
              <a:defRPr sz="2000">
                <a:solidFill>
                  <a:schemeClr val="tx1"/>
                </a:solidFill>
                <a:latin typeface="Comic Sans MS" pitchFamily="66" charset="0"/>
              </a:defRPr>
            </a:lvl5pPr>
            <a:lvl6pPr marL="2514600" indent="-228600" defTabSz="7620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defTabSz="7620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defTabSz="7620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defTabSz="762000" eaLnBrk="0" fontAlgn="base" hangingPunct="0">
              <a:lnSpc>
                <a:spcPct val="90000"/>
              </a:lnSpc>
              <a:spcBef>
                <a:spcPct val="0"/>
              </a:spcBef>
              <a:spcAft>
                <a:spcPct val="0"/>
              </a:spcAft>
              <a:defRPr sz="2000">
                <a:solidFill>
                  <a:schemeClr val="tx1"/>
                </a:solidFill>
                <a:latin typeface="Comic Sans MS" pitchFamily="66" charset="0"/>
              </a:defRPr>
            </a:lvl9pPr>
          </a:lstStyle>
          <a:p>
            <a:pPr>
              <a:lnSpc>
                <a:spcPct val="100000"/>
              </a:lnSpc>
              <a:spcBef>
                <a:spcPts val="500"/>
              </a:spcBef>
              <a:spcAft>
                <a:spcPts val="500"/>
              </a:spcAft>
            </a:pPr>
            <a:r>
              <a:rPr lang="fr-FR" altLang="fr-FR" sz="1800" b="1" dirty="0">
                <a:latin typeface="+mj-lt"/>
              </a:rPr>
              <a:t>Seconde génération.</a:t>
            </a:r>
          </a:p>
          <a:p>
            <a:pPr lvl="1">
              <a:lnSpc>
                <a:spcPct val="100000"/>
              </a:lnSpc>
              <a:spcBef>
                <a:spcPts val="500"/>
              </a:spcBef>
              <a:spcAft>
                <a:spcPts val="500"/>
              </a:spcAft>
            </a:pPr>
            <a:r>
              <a:rPr lang="fr-FR" altLang="fr-FR" sz="1800" dirty="0">
                <a:latin typeface="+mj-lt"/>
              </a:rPr>
              <a:t>Dans cet exemple, on choisit de limiter la durée de vie de chaque individu à une génération. La nouvelle génération sera donc composée exclusivement des enfants :</a:t>
            </a:r>
          </a:p>
          <a:p>
            <a:pPr lvl="2">
              <a:lnSpc>
                <a:spcPct val="100000"/>
              </a:lnSpc>
              <a:spcBef>
                <a:spcPts val="200"/>
              </a:spcBef>
              <a:spcAft>
                <a:spcPts val="200"/>
              </a:spcAft>
            </a:pPr>
            <a:r>
              <a:rPr lang="fr-FR" altLang="fr-FR" sz="1800" dirty="0">
                <a:latin typeface="+mj-lt"/>
              </a:rPr>
              <a:t> </a:t>
            </a:r>
          </a:p>
          <a:p>
            <a:pPr lvl="2">
              <a:lnSpc>
                <a:spcPct val="100000"/>
              </a:lnSpc>
              <a:spcBef>
                <a:spcPts val="200"/>
              </a:spcBef>
              <a:spcAft>
                <a:spcPts val="200"/>
              </a:spcAft>
            </a:pPr>
            <a:endParaRPr lang="fr-FR" altLang="fr-FR" sz="1800" dirty="0">
              <a:latin typeface="+mj-lt"/>
            </a:endParaRPr>
          </a:p>
          <a:p>
            <a:pPr lvl="2">
              <a:lnSpc>
                <a:spcPct val="100000"/>
              </a:lnSpc>
              <a:spcBef>
                <a:spcPts val="200"/>
              </a:spcBef>
              <a:spcAft>
                <a:spcPts val="200"/>
              </a:spcAft>
            </a:pPr>
            <a:endParaRPr lang="fr-FR" altLang="fr-FR" sz="1800" dirty="0">
              <a:latin typeface="+mj-lt"/>
            </a:endParaRPr>
          </a:p>
          <a:p>
            <a:pPr lvl="2">
              <a:lnSpc>
                <a:spcPct val="100000"/>
              </a:lnSpc>
              <a:spcBef>
                <a:spcPts val="200"/>
              </a:spcBef>
              <a:spcAft>
                <a:spcPts val="200"/>
              </a:spcAft>
            </a:pPr>
            <a:endParaRPr lang="fr-FR" altLang="fr-FR" sz="1800" dirty="0">
              <a:latin typeface="+mj-lt"/>
            </a:endParaRPr>
          </a:p>
          <a:p>
            <a:pPr lvl="2">
              <a:lnSpc>
                <a:spcPct val="100000"/>
              </a:lnSpc>
              <a:spcBef>
                <a:spcPts val="200"/>
              </a:spcBef>
              <a:spcAft>
                <a:spcPts val="200"/>
              </a:spcAft>
            </a:pPr>
            <a:endParaRPr lang="fr-FR" altLang="fr-FR" sz="1800" dirty="0">
              <a:latin typeface="+mj-lt"/>
            </a:endParaRPr>
          </a:p>
          <a:p>
            <a:pPr lvl="2">
              <a:lnSpc>
                <a:spcPct val="100000"/>
              </a:lnSpc>
              <a:spcBef>
                <a:spcPts val="200"/>
              </a:spcBef>
              <a:spcAft>
                <a:spcPts val="200"/>
              </a:spcAft>
            </a:pPr>
            <a:endParaRPr lang="fr-FR" altLang="fr-FR" sz="1800" dirty="0">
              <a:latin typeface="+mj-lt"/>
            </a:endParaRPr>
          </a:p>
          <a:p>
            <a:pPr lvl="2">
              <a:lnSpc>
                <a:spcPct val="100000"/>
              </a:lnSpc>
              <a:spcBef>
                <a:spcPts val="200"/>
              </a:spcBef>
              <a:spcAft>
                <a:spcPts val="200"/>
              </a:spcAft>
            </a:pPr>
            <a:endParaRPr lang="fr-FR" altLang="fr-FR" sz="1800" dirty="0">
              <a:latin typeface="+mj-lt"/>
            </a:endParaRPr>
          </a:p>
          <a:p>
            <a:pPr>
              <a:lnSpc>
                <a:spcPct val="100000"/>
              </a:lnSpc>
              <a:spcBef>
                <a:spcPts val="500"/>
              </a:spcBef>
              <a:spcAft>
                <a:spcPts val="500"/>
              </a:spcAft>
            </a:pPr>
            <a:r>
              <a:rPr lang="fr-FR" altLang="fr-FR" sz="1800" dirty="0">
                <a:latin typeface="+mj-lt"/>
              </a:rPr>
              <a:t>Si on calcule la moyenne des valeurs d'adaptation, on obtient 293 pour la génération initiale, contre 439 pour la seconde. On se rapproche bien de la solution. Si on réitère le processus, on obtiendra des valeurs de plus en plus grandes, jusqu'à l'obtention de la solution.</a:t>
            </a:r>
          </a:p>
          <a:p>
            <a:endParaRPr lang="fr-FR" altLang="fr-FR" sz="1800" dirty="0">
              <a:latin typeface="+mj-lt"/>
            </a:endParaRPr>
          </a:p>
        </p:txBody>
      </p:sp>
      <p:graphicFrame>
        <p:nvGraphicFramePr>
          <p:cNvPr id="11" name="Tableau 10"/>
          <p:cNvGraphicFramePr>
            <a:graphicFrameLocks noGrp="1"/>
          </p:cNvGraphicFramePr>
          <p:nvPr>
            <p:extLst>
              <p:ext uri="{D42A27DB-BD31-4B8C-83A1-F6EECF244321}">
                <p14:modId xmlns:p14="http://schemas.microsoft.com/office/powerpoint/2010/main" val="1794046287"/>
              </p:ext>
            </p:extLst>
          </p:nvPr>
        </p:nvGraphicFramePr>
        <p:xfrm>
          <a:off x="1403648" y="2708920"/>
          <a:ext cx="5481251" cy="1854200"/>
        </p:xfrm>
        <a:graphic>
          <a:graphicData uri="http://schemas.openxmlformats.org/drawingml/2006/table">
            <a:tbl>
              <a:tblPr firstRow="1" bandRow="1">
                <a:tableStyleId>{5C22544A-7EE6-4342-B048-85BDC9FD1C3A}</a:tableStyleId>
              </a:tblPr>
              <a:tblGrid>
                <a:gridCol w="463868">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382960">
                  <a:extLst>
                    <a:ext uri="{9D8B030D-6E8A-4147-A177-3AD203B41FA5}">
                      <a16:colId xmlns:a16="http://schemas.microsoft.com/office/drawing/2014/main" val="20003"/>
                    </a:ext>
                  </a:extLst>
                </a:gridCol>
                <a:gridCol w="1196023">
                  <a:extLst>
                    <a:ext uri="{9D8B030D-6E8A-4147-A177-3AD203B41FA5}">
                      <a16:colId xmlns:a16="http://schemas.microsoft.com/office/drawing/2014/main" val="20004"/>
                    </a:ext>
                  </a:extLst>
                </a:gridCol>
              </a:tblGrid>
              <a:tr h="370840">
                <a:tc>
                  <a:txBody>
                    <a:bodyPr/>
                    <a:lstStyle/>
                    <a:p>
                      <a:r>
                        <a:rPr kumimoji="0" lang="fr-FR" altLang="fr-FR" sz="1800" b="1" kern="1200" dirty="0">
                          <a:solidFill>
                            <a:schemeClr val="lt1"/>
                          </a:solidFill>
                          <a:latin typeface="+mn-lt"/>
                          <a:ea typeface="+mn-ea"/>
                          <a:cs typeface="+mn-cs"/>
                        </a:rPr>
                        <a:t>N°</a:t>
                      </a:r>
                      <a:endParaRPr lang="fr-FR" dirty="0"/>
                    </a:p>
                  </a:txBody>
                  <a:tcPr/>
                </a:tc>
                <a:tc>
                  <a:txBody>
                    <a:bodyPr/>
                    <a:lstStyle/>
                    <a:p>
                      <a:r>
                        <a:rPr lang="fr-FR" dirty="0"/>
                        <a:t>Génotype</a:t>
                      </a:r>
                    </a:p>
                  </a:txBody>
                  <a:tcPr/>
                </a:tc>
                <a:tc>
                  <a:txBody>
                    <a:bodyPr/>
                    <a:lstStyle/>
                    <a:p>
                      <a:r>
                        <a:rPr lang="fr-FR" dirty="0"/>
                        <a:t>Phénotype</a:t>
                      </a:r>
                    </a:p>
                  </a:txBody>
                  <a:tcPr/>
                </a:tc>
                <a:tc>
                  <a:txBody>
                    <a:bodyPr/>
                    <a:lstStyle/>
                    <a:p>
                      <a:r>
                        <a:rPr lang="fr-FR" dirty="0"/>
                        <a:t>Adaptation</a:t>
                      </a:r>
                    </a:p>
                  </a:txBody>
                  <a:tcPr/>
                </a:tc>
                <a:tc>
                  <a:txBody>
                    <a:bodyPr/>
                    <a:lstStyle/>
                    <a:p>
                      <a:r>
                        <a:rPr lang="fr-FR" dirty="0"/>
                        <a:t>% du total</a:t>
                      </a:r>
                    </a:p>
                  </a:txBody>
                  <a:tcPr/>
                </a:tc>
                <a:extLst>
                  <a:ext uri="{0D108BD9-81ED-4DB2-BD59-A6C34878D82A}">
                    <a16:rowId xmlns:a16="http://schemas.microsoft.com/office/drawing/2014/main" val="10000"/>
                  </a:ext>
                </a:extLst>
              </a:tr>
              <a:tr h="370840">
                <a:tc>
                  <a:txBody>
                    <a:bodyPr/>
                    <a:lstStyle/>
                    <a:p>
                      <a:r>
                        <a:rPr lang="fr-FR" dirty="0"/>
                        <a:t>1</a:t>
                      </a:r>
                    </a:p>
                  </a:txBody>
                  <a:tcPr/>
                </a:tc>
                <a:tc>
                  <a:txBody>
                    <a:bodyPr/>
                    <a:lstStyle/>
                    <a:p>
                      <a:r>
                        <a:rPr kumimoji="0" lang="fr-FR" altLang="fr-FR" sz="1800" kern="1200" dirty="0">
                          <a:solidFill>
                            <a:schemeClr val="dk1"/>
                          </a:solidFill>
                          <a:latin typeface="+mn-lt"/>
                          <a:ea typeface="+mn-ea"/>
                          <a:cs typeface="+mn-cs"/>
                        </a:rPr>
                        <a:t>0 1 1 0 0</a:t>
                      </a:r>
                      <a:endParaRPr lang="fr-FR" dirty="0"/>
                    </a:p>
                  </a:txBody>
                  <a:tcPr/>
                </a:tc>
                <a:tc>
                  <a:txBody>
                    <a:bodyPr/>
                    <a:lstStyle/>
                    <a:p>
                      <a:r>
                        <a:rPr lang="fr-FR" dirty="0"/>
                        <a:t>12</a:t>
                      </a:r>
                    </a:p>
                  </a:txBody>
                  <a:tcPr/>
                </a:tc>
                <a:tc>
                  <a:txBody>
                    <a:bodyPr/>
                    <a:lstStyle/>
                    <a:p>
                      <a:r>
                        <a:rPr lang="fr-FR" dirty="0"/>
                        <a:t>144</a:t>
                      </a:r>
                    </a:p>
                  </a:txBody>
                  <a:tcPr/>
                </a:tc>
                <a:tc>
                  <a:txBody>
                    <a:bodyPr/>
                    <a:lstStyle/>
                    <a:p>
                      <a:r>
                        <a:rPr lang="fr-FR" dirty="0"/>
                        <a:t>14,4</a:t>
                      </a:r>
                    </a:p>
                  </a:txBody>
                  <a:tcPr/>
                </a:tc>
                <a:extLst>
                  <a:ext uri="{0D108BD9-81ED-4DB2-BD59-A6C34878D82A}">
                    <a16:rowId xmlns:a16="http://schemas.microsoft.com/office/drawing/2014/main" val="10001"/>
                  </a:ext>
                </a:extLst>
              </a:tr>
              <a:tr h="370840">
                <a:tc>
                  <a:txBody>
                    <a:bodyPr/>
                    <a:lstStyle/>
                    <a:p>
                      <a:r>
                        <a:rPr lang="fr-FR" dirty="0"/>
                        <a:t>2</a:t>
                      </a:r>
                    </a:p>
                  </a:txBody>
                  <a:tcPr/>
                </a:tc>
                <a:tc>
                  <a:txBody>
                    <a:bodyPr/>
                    <a:lstStyle/>
                    <a:p>
                      <a:r>
                        <a:rPr lang="fr-FR" dirty="0"/>
                        <a:t>1</a:t>
                      </a:r>
                      <a:r>
                        <a:rPr lang="fr-FR" baseline="0" dirty="0"/>
                        <a:t> 1 0 0 1</a:t>
                      </a:r>
                      <a:endParaRPr lang="fr-FR" dirty="0"/>
                    </a:p>
                  </a:txBody>
                  <a:tcPr/>
                </a:tc>
                <a:tc>
                  <a:txBody>
                    <a:bodyPr/>
                    <a:lstStyle/>
                    <a:p>
                      <a:r>
                        <a:rPr lang="fr-FR" dirty="0"/>
                        <a:t>25</a:t>
                      </a:r>
                    </a:p>
                  </a:txBody>
                  <a:tcPr/>
                </a:tc>
                <a:tc>
                  <a:txBody>
                    <a:bodyPr/>
                    <a:lstStyle/>
                    <a:p>
                      <a:r>
                        <a:rPr lang="fr-FR" dirty="0"/>
                        <a:t>625</a:t>
                      </a:r>
                    </a:p>
                  </a:txBody>
                  <a:tcPr/>
                </a:tc>
                <a:tc>
                  <a:txBody>
                    <a:bodyPr/>
                    <a:lstStyle/>
                    <a:p>
                      <a:r>
                        <a:rPr lang="fr-FR" dirty="0"/>
                        <a:t>49,2</a:t>
                      </a:r>
                    </a:p>
                  </a:txBody>
                  <a:tcPr/>
                </a:tc>
                <a:extLst>
                  <a:ext uri="{0D108BD9-81ED-4DB2-BD59-A6C34878D82A}">
                    <a16:rowId xmlns:a16="http://schemas.microsoft.com/office/drawing/2014/main" val="10002"/>
                  </a:ext>
                </a:extLst>
              </a:tr>
              <a:tr h="370840">
                <a:tc>
                  <a:txBody>
                    <a:bodyPr/>
                    <a:lstStyle/>
                    <a:p>
                      <a:r>
                        <a:rPr lang="fr-FR" dirty="0"/>
                        <a:t>3</a:t>
                      </a:r>
                    </a:p>
                  </a:txBody>
                  <a:tcPr/>
                </a:tc>
                <a:tc>
                  <a:txBody>
                    <a:bodyPr/>
                    <a:lstStyle/>
                    <a:p>
                      <a:r>
                        <a:rPr lang="fr-FR" dirty="0"/>
                        <a:t>1 1 0 11</a:t>
                      </a:r>
                    </a:p>
                  </a:txBody>
                  <a:tcPr/>
                </a:tc>
                <a:tc>
                  <a:txBody>
                    <a:bodyPr/>
                    <a:lstStyle/>
                    <a:p>
                      <a:r>
                        <a:rPr lang="fr-FR" dirty="0"/>
                        <a:t>27</a:t>
                      </a:r>
                    </a:p>
                  </a:txBody>
                  <a:tcPr/>
                </a:tc>
                <a:tc>
                  <a:txBody>
                    <a:bodyPr/>
                    <a:lstStyle/>
                    <a:p>
                      <a:r>
                        <a:rPr lang="fr-FR" dirty="0"/>
                        <a:t>725</a:t>
                      </a:r>
                    </a:p>
                  </a:txBody>
                  <a:tcPr/>
                </a:tc>
                <a:tc>
                  <a:txBody>
                    <a:bodyPr/>
                    <a:lstStyle/>
                    <a:p>
                      <a:r>
                        <a:rPr lang="fr-FR" dirty="0"/>
                        <a:t>5,5</a:t>
                      </a:r>
                    </a:p>
                  </a:txBody>
                  <a:tcPr/>
                </a:tc>
                <a:extLst>
                  <a:ext uri="{0D108BD9-81ED-4DB2-BD59-A6C34878D82A}">
                    <a16:rowId xmlns:a16="http://schemas.microsoft.com/office/drawing/2014/main" val="10003"/>
                  </a:ext>
                </a:extLst>
              </a:tr>
              <a:tr h="370840">
                <a:tc>
                  <a:txBody>
                    <a:bodyPr/>
                    <a:lstStyle/>
                    <a:p>
                      <a:r>
                        <a:rPr lang="fr-FR" dirty="0"/>
                        <a:t>4</a:t>
                      </a:r>
                    </a:p>
                  </a:txBody>
                  <a:tcPr/>
                </a:tc>
                <a:tc>
                  <a:txBody>
                    <a:bodyPr/>
                    <a:lstStyle/>
                    <a:p>
                      <a:r>
                        <a:rPr lang="fr-FR" dirty="0"/>
                        <a:t>1 0 0 00 </a:t>
                      </a:r>
                    </a:p>
                  </a:txBody>
                  <a:tcPr/>
                </a:tc>
                <a:tc>
                  <a:txBody>
                    <a:bodyPr/>
                    <a:lstStyle/>
                    <a:p>
                      <a:r>
                        <a:rPr lang="fr-FR" dirty="0"/>
                        <a:t>16</a:t>
                      </a:r>
                    </a:p>
                  </a:txBody>
                  <a:tcPr/>
                </a:tc>
                <a:tc>
                  <a:txBody>
                    <a:bodyPr/>
                    <a:lstStyle/>
                    <a:p>
                      <a:r>
                        <a:rPr lang="fr-FR" dirty="0"/>
                        <a:t>256</a:t>
                      </a:r>
                    </a:p>
                  </a:txBody>
                  <a:tcPr/>
                </a:tc>
                <a:tc>
                  <a:txBody>
                    <a:bodyPr/>
                    <a:lstStyle/>
                    <a:p>
                      <a:r>
                        <a:rPr lang="fr-FR" dirty="0"/>
                        <a:t>30,9</a:t>
                      </a:r>
                    </a:p>
                  </a:txBody>
                  <a:tcPr/>
                </a:tc>
                <a:extLst>
                  <a:ext uri="{0D108BD9-81ED-4DB2-BD59-A6C34878D82A}">
                    <a16:rowId xmlns:a16="http://schemas.microsoft.com/office/drawing/2014/main" val="10004"/>
                  </a:ext>
                </a:extLst>
              </a:tr>
            </a:tbl>
          </a:graphicData>
        </a:graphic>
      </p:graphicFrame>
      <p:sp>
        <p:nvSpPr>
          <p:cNvPr id="12" name="Rectangle 11"/>
          <p:cNvSpPr/>
          <p:nvPr/>
        </p:nvSpPr>
        <p:spPr>
          <a:xfrm>
            <a:off x="112812" y="475864"/>
            <a:ext cx="3811941" cy="400110"/>
          </a:xfrm>
          <a:prstGeom prst="rect">
            <a:avLst/>
          </a:prstGeom>
        </p:spPr>
        <p:txBody>
          <a:bodyPr wrap="none">
            <a:spAutoFit/>
          </a:bodyPr>
          <a:lstStyle/>
          <a:p>
            <a:r>
              <a:rPr lang="fr-FR" sz="2000" b="1" dirty="0">
                <a:solidFill>
                  <a:schemeClr val="tx2">
                    <a:lumMod val="60000"/>
                    <a:lumOff val="40000"/>
                  </a:schemeClr>
                </a:solidFill>
              </a:rPr>
              <a:t>Algorithmes génétiques - Exemple</a:t>
            </a:r>
          </a:p>
        </p:txBody>
      </p:sp>
      <p:sp>
        <p:nvSpPr>
          <p:cNvPr id="13" name="Rectangle 12"/>
          <p:cNvSpPr/>
          <p:nvPr/>
        </p:nvSpPr>
        <p:spPr>
          <a:xfrm>
            <a:off x="101724" y="11847"/>
            <a:ext cx="5435719" cy="461665"/>
          </a:xfrm>
          <a:prstGeom prst="rect">
            <a:avLst/>
          </a:prstGeom>
        </p:spPr>
        <p:txBody>
          <a:bodyPr wrap="none">
            <a:spAutoFit/>
          </a:bodyPr>
          <a:lstStyle/>
          <a:p>
            <a:r>
              <a:rPr lang="fr-FR" sz="2400" b="1" dirty="0"/>
              <a:t>2 – Aperçu des techniques d’optimisation</a:t>
            </a:r>
          </a:p>
        </p:txBody>
      </p:sp>
      <p:sp>
        <p:nvSpPr>
          <p:cNvPr id="3" name="Espace réservé du numéro de diapositive 2">
            <a:extLst>
              <a:ext uri="{FF2B5EF4-FFF2-40B4-BE49-F238E27FC236}">
                <a16:creationId xmlns:a16="http://schemas.microsoft.com/office/drawing/2014/main" id="{DABFBE98-C29D-4D99-9847-7F18DF93A04B}"/>
              </a:ext>
            </a:extLst>
          </p:cNvPr>
          <p:cNvSpPr>
            <a:spLocks noGrp="1"/>
          </p:cNvSpPr>
          <p:nvPr>
            <p:ph type="sldNum" sz="quarter" idx="12"/>
          </p:nvPr>
        </p:nvSpPr>
        <p:spPr/>
        <p:txBody>
          <a:bodyPr/>
          <a:lstStyle/>
          <a:p>
            <a:fld id="{F1E29388-C2A6-42F4-8376-DF2F821CBB61}" type="slidenum">
              <a:rPr lang="fr-FR" smtClean="0"/>
              <a:t>42</a:t>
            </a:fld>
            <a:endParaRPr lang="fr-FR"/>
          </a:p>
        </p:txBody>
      </p:sp>
    </p:spTree>
    <p:extLst>
      <p:ext uri="{BB962C8B-B14F-4D97-AF65-F5344CB8AC3E}">
        <p14:creationId xmlns:p14="http://schemas.microsoft.com/office/powerpoint/2010/main" val="1864685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107505" y="1484784"/>
            <a:ext cx="9036496" cy="50039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defRPr sz="2000">
                <a:solidFill>
                  <a:schemeClr val="tx1"/>
                </a:solidFill>
                <a:latin typeface="Comic Sans MS" pitchFamily="66" charset="0"/>
              </a:defRPr>
            </a:lvl1pPr>
            <a:lvl2pPr marL="571500" defTabSz="762000">
              <a:defRPr sz="2000">
                <a:solidFill>
                  <a:schemeClr val="tx1"/>
                </a:solidFill>
                <a:latin typeface="Comic Sans MS" pitchFamily="66" charset="0"/>
              </a:defRPr>
            </a:lvl2pPr>
            <a:lvl3pPr marL="1143000" defTabSz="762000">
              <a:defRPr sz="2000">
                <a:solidFill>
                  <a:schemeClr val="tx1"/>
                </a:solidFill>
                <a:latin typeface="Comic Sans MS" pitchFamily="66" charset="0"/>
              </a:defRPr>
            </a:lvl3pPr>
            <a:lvl4pPr marL="1600200" indent="-228600" defTabSz="762000">
              <a:defRPr sz="2000">
                <a:solidFill>
                  <a:schemeClr val="tx1"/>
                </a:solidFill>
                <a:latin typeface="Comic Sans MS" pitchFamily="66" charset="0"/>
              </a:defRPr>
            </a:lvl4pPr>
            <a:lvl5pPr marL="2057400" indent="-228600" defTabSz="762000">
              <a:defRPr sz="2000">
                <a:solidFill>
                  <a:schemeClr val="tx1"/>
                </a:solidFill>
                <a:latin typeface="Comic Sans MS" pitchFamily="66" charset="0"/>
              </a:defRPr>
            </a:lvl5pPr>
            <a:lvl6pPr marL="2514600" indent="-228600" defTabSz="7620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defTabSz="7620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defTabSz="7620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defTabSz="762000" eaLnBrk="0" fontAlgn="base" hangingPunct="0">
              <a:lnSpc>
                <a:spcPct val="90000"/>
              </a:lnSpc>
              <a:spcBef>
                <a:spcPct val="0"/>
              </a:spcBef>
              <a:spcAft>
                <a:spcPct val="0"/>
              </a:spcAft>
              <a:defRPr sz="2000">
                <a:solidFill>
                  <a:schemeClr val="tx1"/>
                </a:solidFill>
                <a:latin typeface="Comic Sans MS" pitchFamily="66" charset="0"/>
              </a:defRPr>
            </a:lvl9pPr>
          </a:lstStyle>
          <a:p>
            <a:pPr>
              <a:lnSpc>
                <a:spcPct val="100000"/>
              </a:lnSpc>
              <a:spcBef>
                <a:spcPts val="500"/>
              </a:spcBef>
              <a:spcAft>
                <a:spcPts val="500"/>
              </a:spcAft>
            </a:pPr>
            <a:r>
              <a:rPr lang="fr-FR" altLang="fr-FR" dirty="0">
                <a:latin typeface="+mj-lt"/>
              </a:rPr>
              <a:t>Avantages</a:t>
            </a:r>
          </a:p>
          <a:p>
            <a:pPr lvl="1">
              <a:lnSpc>
                <a:spcPct val="100000"/>
              </a:lnSpc>
              <a:spcBef>
                <a:spcPts val="500"/>
              </a:spcBef>
              <a:spcAft>
                <a:spcPts val="500"/>
              </a:spcAft>
            </a:pPr>
            <a:r>
              <a:rPr lang="fr-FR" altLang="fr-FR" dirty="0">
                <a:latin typeface="+mj-lt"/>
              </a:rPr>
              <a:t>pour parvenir au résultat, </a:t>
            </a:r>
          </a:p>
          <a:p>
            <a:pPr lvl="2">
              <a:lnSpc>
                <a:spcPct val="100000"/>
              </a:lnSpc>
              <a:spcBef>
                <a:spcPts val="500"/>
              </a:spcBef>
              <a:spcAft>
                <a:spcPts val="500"/>
              </a:spcAft>
            </a:pPr>
            <a:r>
              <a:rPr lang="fr-FR" altLang="fr-FR" dirty="0">
                <a:latin typeface="+mj-lt"/>
              </a:rPr>
              <a:t>pas besoin de connaître les caractéristiques de la solution du problème </a:t>
            </a:r>
          </a:p>
          <a:p>
            <a:pPr lvl="2">
              <a:lnSpc>
                <a:spcPct val="100000"/>
              </a:lnSpc>
              <a:spcBef>
                <a:spcPts val="500"/>
              </a:spcBef>
              <a:spcAft>
                <a:spcPts val="500"/>
              </a:spcAft>
            </a:pPr>
            <a:r>
              <a:rPr lang="fr-FR" altLang="fr-FR" dirty="0">
                <a:latin typeface="+mj-lt"/>
              </a:rPr>
              <a:t>seulement déterminer parmi deux solutions quelle est la meilleure. </a:t>
            </a:r>
          </a:p>
          <a:p>
            <a:pPr>
              <a:lnSpc>
                <a:spcPct val="100000"/>
              </a:lnSpc>
              <a:spcBef>
                <a:spcPts val="500"/>
              </a:spcBef>
              <a:spcAft>
                <a:spcPts val="500"/>
              </a:spcAft>
            </a:pPr>
            <a:r>
              <a:rPr lang="fr-FR" altLang="fr-FR" dirty="0">
                <a:latin typeface="+mj-lt"/>
              </a:rPr>
              <a:t>Inconvénients :</a:t>
            </a:r>
          </a:p>
          <a:p>
            <a:pPr lvl="1">
              <a:lnSpc>
                <a:spcPct val="100000"/>
              </a:lnSpc>
              <a:spcBef>
                <a:spcPts val="500"/>
              </a:spcBef>
              <a:spcAft>
                <a:spcPts val="500"/>
              </a:spcAft>
            </a:pPr>
            <a:r>
              <a:rPr lang="fr-FR" altLang="fr-FR" dirty="0">
                <a:latin typeface="+mj-lt"/>
              </a:rPr>
              <a:t>algorithme très coûteux en temps de calcul</a:t>
            </a:r>
          </a:p>
          <a:p>
            <a:pPr lvl="1">
              <a:lnSpc>
                <a:spcPct val="100000"/>
              </a:lnSpc>
              <a:spcBef>
                <a:spcPts val="500"/>
              </a:spcBef>
              <a:spcAft>
                <a:spcPts val="500"/>
              </a:spcAft>
            </a:pPr>
            <a:r>
              <a:rPr lang="fr-FR" altLang="fr-FR" dirty="0">
                <a:latin typeface="+mj-lt"/>
              </a:rPr>
              <a:t>difficile à programmer</a:t>
            </a:r>
          </a:p>
          <a:p>
            <a:pPr lvl="2">
              <a:lnSpc>
                <a:spcPct val="100000"/>
              </a:lnSpc>
              <a:spcBef>
                <a:spcPts val="500"/>
              </a:spcBef>
              <a:spcAft>
                <a:spcPts val="500"/>
              </a:spcAft>
            </a:pPr>
            <a:r>
              <a:rPr lang="fr-FR" altLang="fr-FR" dirty="0">
                <a:latin typeface="+mj-lt"/>
              </a:rPr>
              <a:t>les paramètres comme la taille de la population et la fonction d'évaluation sont difficiles à établir</a:t>
            </a:r>
          </a:p>
          <a:p>
            <a:pPr lvl="1">
              <a:lnSpc>
                <a:spcPct val="100000"/>
              </a:lnSpc>
              <a:spcBef>
                <a:spcPts val="500"/>
              </a:spcBef>
              <a:spcAft>
                <a:spcPts val="500"/>
              </a:spcAft>
            </a:pPr>
            <a:r>
              <a:rPr lang="fr-FR" altLang="fr-FR" dirty="0">
                <a:latin typeface="+mj-lt"/>
              </a:rPr>
              <a:t>il n'a qu'une très faible chance, voire aucune, de trouver la solution idéale</a:t>
            </a:r>
          </a:p>
          <a:p>
            <a:pPr lvl="1">
              <a:lnSpc>
                <a:spcPct val="100000"/>
              </a:lnSpc>
              <a:spcBef>
                <a:spcPts val="500"/>
              </a:spcBef>
              <a:spcAft>
                <a:spcPts val="500"/>
              </a:spcAft>
            </a:pPr>
            <a:r>
              <a:rPr lang="fr-FR" altLang="fr-FR" dirty="0">
                <a:latin typeface="+mj-lt"/>
              </a:rPr>
              <a:t>il ne fait qu'en approcher.</a:t>
            </a:r>
          </a:p>
          <a:p>
            <a:endParaRPr lang="fr-FR" altLang="fr-FR" dirty="0">
              <a:latin typeface="+mj-lt"/>
            </a:endParaRPr>
          </a:p>
        </p:txBody>
      </p:sp>
      <p:sp>
        <p:nvSpPr>
          <p:cNvPr id="5" name="Rectangle 4"/>
          <p:cNvSpPr/>
          <p:nvPr/>
        </p:nvSpPr>
        <p:spPr>
          <a:xfrm>
            <a:off x="112812" y="475864"/>
            <a:ext cx="5815182" cy="400110"/>
          </a:xfrm>
          <a:prstGeom prst="rect">
            <a:avLst/>
          </a:prstGeom>
        </p:spPr>
        <p:txBody>
          <a:bodyPr wrap="none">
            <a:spAutoFit/>
          </a:bodyPr>
          <a:lstStyle/>
          <a:p>
            <a:r>
              <a:rPr lang="fr-FR" sz="2000" b="1" dirty="0">
                <a:solidFill>
                  <a:schemeClr val="tx2">
                    <a:lumMod val="60000"/>
                    <a:lumOff val="40000"/>
                  </a:schemeClr>
                </a:solidFill>
              </a:rPr>
              <a:t>Algorithmes génétiques - Avantages et inconvénients</a:t>
            </a:r>
          </a:p>
        </p:txBody>
      </p:sp>
      <p:sp>
        <p:nvSpPr>
          <p:cNvPr id="6" name="Rectangle 5"/>
          <p:cNvSpPr/>
          <p:nvPr/>
        </p:nvSpPr>
        <p:spPr>
          <a:xfrm>
            <a:off x="101724" y="11847"/>
            <a:ext cx="5435719" cy="461665"/>
          </a:xfrm>
          <a:prstGeom prst="rect">
            <a:avLst/>
          </a:prstGeom>
        </p:spPr>
        <p:txBody>
          <a:bodyPr wrap="none">
            <a:spAutoFit/>
          </a:bodyPr>
          <a:lstStyle/>
          <a:p>
            <a:r>
              <a:rPr lang="fr-FR" sz="2400" b="1" dirty="0"/>
              <a:t>2 – Aperçu des techniques d’optimisation</a:t>
            </a:r>
          </a:p>
        </p:txBody>
      </p:sp>
      <p:sp>
        <p:nvSpPr>
          <p:cNvPr id="2" name="Espace réservé du numéro de diapositive 1">
            <a:extLst>
              <a:ext uri="{FF2B5EF4-FFF2-40B4-BE49-F238E27FC236}">
                <a16:creationId xmlns:a16="http://schemas.microsoft.com/office/drawing/2014/main" id="{972B32F3-6296-495F-9901-13EF2E9B4F88}"/>
              </a:ext>
            </a:extLst>
          </p:cNvPr>
          <p:cNvSpPr>
            <a:spLocks noGrp="1"/>
          </p:cNvSpPr>
          <p:nvPr>
            <p:ph type="sldNum" sz="quarter" idx="12"/>
          </p:nvPr>
        </p:nvSpPr>
        <p:spPr/>
        <p:txBody>
          <a:bodyPr/>
          <a:lstStyle/>
          <a:p>
            <a:fld id="{F1E29388-C2A6-42F4-8376-DF2F821CBB61}" type="slidenum">
              <a:rPr lang="fr-FR" smtClean="0"/>
              <a:t>43</a:t>
            </a:fld>
            <a:endParaRPr lang="fr-FR"/>
          </a:p>
        </p:txBody>
      </p:sp>
    </p:spTree>
    <p:extLst>
      <p:ext uri="{BB962C8B-B14F-4D97-AF65-F5344CB8AC3E}">
        <p14:creationId xmlns:p14="http://schemas.microsoft.com/office/powerpoint/2010/main" val="23753411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107505" y="1484784"/>
            <a:ext cx="9036496" cy="37600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defRPr sz="2000">
                <a:solidFill>
                  <a:schemeClr val="tx1"/>
                </a:solidFill>
                <a:latin typeface="Comic Sans MS" pitchFamily="66" charset="0"/>
              </a:defRPr>
            </a:lvl1pPr>
            <a:lvl2pPr marL="571500" defTabSz="762000">
              <a:defRPr sz="2000">
                <a:solidFill>
                  <a:schemeClr val="tx1"/>
                </a:solidFill>
                <a:latin typeface="Comic Sans MS" pitchFamily="66" charset="0"/>
              </a:defRPr>
            </a:lvl2pPr>
            <a:lvl3pPr marL="1143000" defTabSz="762000">
              <a:defRPr sz="2000">
                <a:solidFill>
                  <a:schemeClr val="tx1"/>
                </a:solidFill>
                <a:latin typeface="Comic Sans MS" pitchFamily="66" charset="0"/>
              </a:defRPr>
            </a:lvl3pPr>
            <a:lvl4pPr marL="1600200" indent="-228600" defTabSz="762000">
              <a:defRPr sz="2000">
                <a:solidFill>
                  <a:schemeClr val="tx1"/>
                </a:solidFill>
                <a:latin typeface="Comic Sans MS" pitchFamily="66" charset="0"/>
              </a:defRPr>
            </a:lvl4pPr>
            <a:lvl5pPr marL="2057400" indent="-228600" defTabSz="762000">
              <a:defRPr sz="2000">
                <a:solidFill>
                  <a:schemeClr val="tx1"/>
                </a:solidFill>
                <a:latin typeface="Comic Sans MS" pitchFamily="66" charset="0"/>
              </a:defRPr>
            </a:lvl5pPr>
            <a:lvl6pPr marL="2514600" indent="-228600" defTabSz="7620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defTabSz="7620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defTabSz="7620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defTabSz="762000" eaLnBrk="0" fontAlgn="base" hangingPunct="0">
              <a:lnSpc>
                <a:spcPct val="90000"/>
              </a:lnSpc>
              <a:spcBef>
                <a:spcPct val="0"/>
              </a:spcBef>
              <a:spcAft>
                <a:spcPct val="0"/>
              </a:spcAft>
              <a:defRPr sz="2000">
                <a:solidFill>
                  <a:schemeClr val="tx1"/>
                </a:solidFill>
                <a:latin typeface="Comic Sans MS" pitchFamily="66" charset="0"/>
              </a:defRPr>
            </a:lvl9pPr>
          </a:lstStyle>
          <a:p>
            <a:pPr>
              <a:lnSpc>
                <a:spcPct val="100000"/>
              </a:lnSpc>
              <a:spcBef>
                <a:spcPts val="500"/>
              </a:spcBef>
              <a:spcAft>
                <a:spcPts val="500"/>
              </a:spcAft>
            </a:pPr>
            <a:r>
              <a:rPr lang="fr-FR" altLang="fr-FR" dirty="0">
                <a:latin typeface="+mj-lt"/>
              </a:rPr>
              <a:t>-CSP: Un triplet (X, D, C)tel que [Tsang, 1993]:</a:t>
            </a:r>
          </a:p>
          <a:p>
            <a:pPr>
              <a:lnSpc>
                <a:spcPct val="100000"/>
              </a:lnSpc>
              <a:spcBef>
                <a:spcPts val="500"/>
              </a:spcBef>
              <a:spcAft>
                <a:spcPts val="500"/>
              </a:spcAft>
            </a:pPr>
            <a:r>
              <a:rPr lang="fr-FR" altLang="fr-FR" dirty="0">
                <a:latin typeface="+mj-lt"/>
              </a:rPr>
              <a:t>–X = {x</a:t>
            </a:r>
            <a:r>
              <a:rPr lang="fr-FR" altLang="fr-FR" baseline="-25000" dirty="0">
                <a:latin typeface="+mj-lt"/>
              </a:rPr>
              <a:t>1</a:t>
            </a:r>
            <a:r>
              <a:rPr lang="fr-FR" altLang="fr-FR" dirty="0">
                <a:latin typeface="+mj-lt"/>
              </a:rPr>
              <a:t>, x</a:t>
            </a:r>
            <a:r>
              <a:rPr lang="fr-FR" altLang="fr-FR" baseline="-25000" dirty="0">
                <a:latin typeface="+mj-lt"/>
              </a:rPr>
              <a:t>2</a:t>
            </a:r>
            <a:r>
              <a:rPr lang="fr-FR" altLang="fr-FR" dirty="0">
                <a:latin typeface="+mj-lt"/>
              </a:rPr>
              <a:t>, x</a:t>
            </a:r>
            <a:r>
              <a:rPr lang="fr-FR" altLang="fr-FR" baseline="-25000" dirty="0">
                <a:latin typeface="+mj-lt"/>
              </a:rPr>
              <a:t>3</a:t>
            </a:r>
            <a:r>
              <a:rPr lang="fr-FR" altLang="fr-FR" dirty="0">
                <a:latin typeface="+mj-lt"/>
              </a:rPr>
              <a:t>, ..., </a:t>
            </a:r>
            <a:r>
              <a:rPr lang="fr-FR" altLang="fr-FR" dirty="0" err="1">
                <a:latin typeface="+mj-lt"/>
              </a:rPr>
              <a:t>x</a:t>
            </a:r>
            <a:r>
              <a:rPr lang="fr-FR" altLang="fr-FR" baseline="-25000" dirty="0" err="1">
                <a:latin typeface="+mj-lt"/>
              </a:rPr>
              <a:t>n</a:t>
            </a:r>
            <a:r>
              <a:rPr lang="fr-FR" altLang="fr-FR" dirty="0">
                <a:latin typeface="+mj-lt"/>
              </a:rPr>
              <a:t>}</a:t>
            </a:r>
          </a:p>
          <a:p>
            <a:pPr>
              <a:lnSpc>
                <a:spcPct val="100000"/>
              </a:lnSpc>
              <a:spcBef>
                <a:spcPts val="500"/>
              </a:spcBef>
              <a:spcAft>
                <a:spcPts val="500"/>
              </a:spcAft>
            </a:pPr>
            <a:r>
              <a:rPr lang="fr-FR" altLang="fr-FR" dirty="0">
                <a:latin typeface="+mj-lt"/>
              </a:rPr>
              <a:t>–D = {d</a:t>
            </a:r>
            <a:r>
              <a:rPr lang="fr-FR" altLang="fr-FR" baseline="-25000" dirty="0">
                <a:latin typeface="+mj-lt"/>
              </a:rPr>
              <a:t>1</a:t>
            </a:r>
            <a:r>
              <a:rPr lang="fr-FR" altLang="fr-FR" dirty="0">
                <a:latin typeface="+mj-lt"/>
              </a:rPr>
              <a:t>, d</a:t>
            </a:r>
            <a:r>
              <a:rPr lang="fr-FR" altLang="fr-FR" baseline="-25000" dirty="0">
                <a:latin typeface="+mj-lt"/>
              </a:rPr>
              <a:t>2</a:t>
            </a:r>
            <a:r>
              <a:rPr lang="fr-FR" altLang="fr-FR" dirty="0">
                <a:latin typeface="+mj-lt"/>
              </a:rPr>
              <a:t>, d</a:t>
            </a:r>
            <a:r>
              <a:rPr lang="fr-FR" altLang="fr-FR" baseline="-25000" dirty="0">
                <a:latin typeface="+mj-lt"/>
              </a:rPr>
              <a:t>3</a:t>
            </a:r>
            <a:r>
              <a:rPr lang="fr-FR" altLang="fr-FR" dirty="0">
                <a:latin typeface="+mj-lt"/>
              </a:rPr>
              <a:t>, ..., </a:t>
            </a:r>
            <a:r>
              <a:rPr lang="fr-FR" altLang="fr-FR" dirty="0" err="1">
                <a:latin typeface="+mj-lt"/>
              </a:rPr>
              <a:t>d</a:t>
            </a:r>
            <a:r>
              <a:rPr lang="fr-FR" altLang="fr-FR" baseline="-25000" dirty="0" err="1">
                <a:latin typeface="+mj-lt"/>
              </a:rPr>
              <a:t>n</a:t>
            </a:r>
            <a:r>
              <a:rPr lang="fr-FR" altLang="fr-FR" dirty="0">
                <a:latin typeface="+mj-lt"/>
              </a:rPr>
              <a:t>}</a:t>
            </a:r>
          </a:p>
          <a:p>
            <a:pPr>
              <a:lnSpc>
                <a:spcPct val="100000"/>
              </a:lnSpc>
              <a:spcBef>
                <a:spcPts val="500"/>
              </a:spcBef>
              <a:spcAft>
                <a:spcPts val="500"/>
              </a:spcAft>
            </a:pPr>
            <a:r>
              <a:rPr lang="fr-FR" altLang="fr-FR" dirty="0">
                <a:latin typeface="+mj-lt"/>
              </a:rPr>
              <a:t>–C = {c</a:t>
            </a:r>
            <a:r>
              <a:rPr lang="fr-FR" altLang="fr-FR" baseline="-25000" dirty="0">
                <a:latin typeface="+mj-lt"/>
              </a:rPr>
              <a:t>1</a:t>
            </a:r>
            <a:r>
              <a:rPr lang="fr-FR" altLang="fr-FR" dirty="0">
                <a:latin typeface="+mj-lt"/>
              </a:rPr>
              <a:t>, c</a:t>
            </a:r>
            <a:r>
              <a:rPr lang="fr-FR" altLang="fr-FR" baseline="-25000" dirty="0">
                <a:latin typeface="+mj-lt"/>
              </a:rPr>
              <a:t>2</a:t>
            </a:r>
            <a:r>
              <a:rPr lang="fr-FR" altLang="fr-FR" dirty="0">
                <a:latin typeface="+mj-lt"/>
              </a:rPr>
              <a:t>, c</a:t>
            </a:r>
            <a:r>
              <a:rPr lang="fr-FR" altLang="fr-FR" baseline="-25000" dirty="0">
                <a:latin typeface="+mj-lt"/>
              </a:rPr>
              <a:t>3</a:t>
            </a:r>
            <a:r>
              <a:rPr lang="fr-FR" altLang="fr-FR" dirty="0">
                <a:latin typeface="+mj-lt"/>
              </a:rPr>
              <a:t>, ..., </a:t>
            </a:r>
            <a:r>
              <a:rPr lang="fr-FR" altLang="fr-FR" dirty="0" err="1">
                <a:latin typeface="+mj-lt"/>
              </a:rPr>
              <a:t>c</a:t>
            </a:r>
            <a:r>
              <a:rPr lang="fr-FR" altLang="fr-FR" baseline="-25000" dirty="0" err="1">
                <a:latin typeface="+mj-lt"/>
              </a:rPr>
              <a:t>p</a:t>
            </a:r>
            <a:r>
              <a:rPr lang="fr-FR" altLang="fr-FR" dirty="0">
                <a:latin typeface="+mj-lt"/>
              </a:rPr>
              <a:t>}</a:t>
            </a:r>
          </a:p>
          <a:p>
            <a:pPr>
              <a:lnSpc>
                <a:spcPct val="100000"/>
              </a:lnSpc>
              <a:spcBef>
                <a:spcPts val="500"/>
              </a:spcBef>
              <a:spcAft>
                <a:spcPts val="500"/>
              </a:spcAft>
            </a:pPr>
            <a:endParaRPr lang="fr-FR" altLang="fr-FR" dirty="0">
              <a:latin typeface="+mj-lt"/>
            </a:endParaRPr>
          </a:p>
          <a:p>
            <a:pPr>
              <a:lnSpc>
                <a:spcPct val="100000"/>
              </a:lnSpc>
              <a:spcBef>
                <a:spcPts val="500"/>
              </a:spcBef>
              <a:spcAft>
                <a:spcPts val="500"/>
              </a:spcAft>
            </a:pPr>
            <a:endParaRPr lang="fr-FR" altLang="fr-FR" dirty="0">
              <a:latin typeface="+mj-lt"/>
            </a:endParaRPr>
          </a:p>
          <a:p>
            <a:pPr>
              <a:lnSpc>
                <a:spcPct val="100000"/>
              </a:lnSpc>
              <a:spcBef>
                <a:spcPts val="500"/>
              </a:spcBef>
              <a:spcAft>
                <a:spcPts val="500"/>
              </a:spcAft>
            </a:pPr>
            <a:endParaRPr lang="fr-FR" altLang="fr-FR" dirty="0">
              <a:latin typeface="+mj-lt"/>
            </a:endParaRPr>
          </a:p>
          <a:p>
            <a:pPr>
              <a:lnSpc>
                <a:spcPct val="100000"/>
              </a:lnSpc>
              <a:spcBef>
                <a:spcPts val="500"/>
              </a:spcBef>
              <a:spcAft>
                <a:spcPts val="500"/>
              </a:spcAft>
            </a:pPr>
            <a:r>
              <a:rPr lang="fr-FR" altLang="fr-FR" dirty="0">
                <a:latin typeface="+mj-lt"/>
              </a:rPr>
              <a:t>Résoudre un CSP revient à instancier chacune des variables de X tout en satisfaisant l’ensemble C des contraintes du problème.</a:t>
            </a:r>
          </a:p>
        </p:txBody>
      </p:sp>
      <p:sp>
        <p:nvSpPr>
          <p:cNvPr id="5" name="Rectangle 4"/>
          <p:cNvSpPr/>
          <p:nvPr/>
        </p:nvSpPr>
        <p:spPr>
          <a:xfrm>
            <a:off x="112812" y="475864"/>
            <a:ext cx="5080622" cy="400110"/>
          </a:xfrm>
          <a:prstGeom prst="rect">
            <a:avLst/>
          </a:prstGeom>
        </p:spPr>
        <p:txBody>
          <a:bodyPr wrap="none">
            <a:spAutoFit/>
          </a:bodyPr>
          <a:lstStyle/>
          <a:p>
            <a:r>
              <a:rPr lang="fr-FR" sz="2000" b="1" dirty="0">
                <a:solidFill>
                  <a:schemeClr val="tx2">
                    <a:lumMod val="60000"/>
                    <a:lumOff val="40000"/>
                  </a:schemeClr>
                </a:solidFill>
              </a:rPr>
              <a:t>CSP – Problème de Satisfaction de Contraintes</a:t>
            </a:r>
          </a:p>
        </p:txBody>
      </p:sp>
      <p:sp>
        <p:nvSpPr>
          <p:cNvPr id="6" name="Rectangle 5"/>
          <p:cNvSpPr/>
          <p:nvPr/>
        </p:nvSpPr>
        <p:spPr>
          <a:xfrm>
            <a:off x="101724" y="11847"/>
            <a:ext cx="5435719" cy="461665"/>
          </a:xfrm>
          <a:prstGeom prst="rect">
            <a:avLst/>
          </a:prstGeom>
        </p:spPr>
        <p:txBody>
          <a:bodyPr wrap="none">
            <a:spAutoFit/>
          </a:bodyPr>
          <a:lstStyle/>
          <a:p>
            <a:r>
              <a:rPr lang="fr-FR" sz="2400" b="1" dirty="0"/>
              <a:t>2 – Aperçu des techniques d’optimisation</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5"/>
          <a:stretch/>
        </p:blipFill>
        <p:spPr bwMode="auto">
          <a:xfrm>
            <a:off x="4648199" y="2204864"/>
            <a:ext cx="3404073" cy="769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u numéro de diapositive 1">
            <a:extLst>
              <a:ext uri="{FF2B5EF4-FFF2-40B4-BE49-F238E27FC236}">
                <a16:creationId xmlns:a16="http://schemas.microsoft.com/office/drawing/2014/main" id="{92D27F98-9D2C-4743-B1E4-D29F1E554B6C}"/>
              </a:ext>
            </a:extLst>
          </p:cNvPr>
          <p:cNvSpPr>
            <a:spLocks noGrp="1"/>
          </p:cNvSpPr>
          <p:nvPr>
            <p:ph type="sldNum" sz="quarter" idx="12"/>
          </p:nvPr>
        </p:nvSpPr>
        <p:spPr/>
        <p:txBody>
          <a:bodyPr/>
          <a:lstStyle/>
          <a:p>
            <a:fld id="{F1E29388-C2A6-42F4-8376-DF2F821CBB61}" type="slidenum">
              <a:rPr lang="fr-FR" smtClean="0"/>
              <a:t>44</a:t>
            </a:fld>
            <a:endParaRPr lang="fr-FR"/>
          </a:p>
        </p:txBody>
      </p:sp>
    </p:spTree>
    <p:extLst>
      <p:ext uri="{BB962C8B-B14F-4D97-AF65-F5344CB8AC3E}">
        <p14:creationId xmlns:p14="http://schemas.microsoft.com/office/powerpoint/2010/main" val="3324776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812" y="475864"/>
            <a:ext cx="5080622" cy="400110"/>
          </a:xfrm>
          <a:prstGeom prst="rect">
            <a:avLst/>
          </a:prstGeom>
        </p:spPr>
        <p:txBody>
          <a:bodyPr wrap="none">
            <a:spAutoFit/>
          </a:bodyPr>
          <a:lstStyle/>
          <a:p>
            <a:r>
              <a:rPr lang="fr-FR" sz="2000" b="1" dirty="0">
                <a:solidFill>
                  <a:schemeClr val="tx2">
                    <a:lumMod val="60000"/>
                    <a:lumOff val="40000"/>
                  </a:schemeClr>
                </a:solidFill>
              </a:rPr>
              <a:t>CSP – Problème de Satisfaction de Contraintes</a:t>
            </a:r>
          </a:p>
        </p:txBody>
      </p:sp>
      <p:sp>
        <p:nvSpPr>
          <p:cNvPr id="6" name="Rectangle 5"/>
          <p:cNvSpPr/>
          <p:nvPr/>
        </p:nvSpPr>
        <p:spPr>
          <a:xfrm>
            <a:off x="101724" y="11847"/>
            <a:ext cx="5435719" cy="461665"/>
          </a:xfrm>
          <a:prstGeom prst="rect">
            <a:avLst/>
          </a:prstGeom>
        </p:spPr>
        <p:txBody>
          <a:bodyPr wrap="none">
            <a:spAutoFit/>
          </a:bodyPr>
          <a:lstStyle/>
          <a:p>
            <a:r>
              <a:rPr lang="fr-FR" sz="2400" b="1" dirty="0"/>
              <a:t>2 – Aperçu des techniques d’optimisation</a:t>
            </a:r>
          </a:p>
        </p:txBody>
      </p:sp>
      <p:sp>
        <p:nvSpPr>
          <p:cNvPr id="7" name="Rectangle 6"/>
          <p:cNvSpPr/>
          <p:nvPr/>
        </p:nvSpPr>
        <p:spPr>
          <a:xfrm>
            <a:off x="112812" y="977863"/>
            <a:ext cx="6986519" cy="923330"/>
          </a:xfrm>
          <a:prstGeom prst="rect">
            <a:avLst/>
          </a:prstGeom>
        </p:spPr>
        <p:txBody>
          <a:bodyPr wrap="square">
            <a:spAutoFit/>
          </a:bodyPr>
          <a:lstStyle/>
          <a:p>
            <a:r>
              <a:rPr lang="fr-FR" dirty="0"/>
              <a:t>1. Dimensionnement de composants mécaniques (roulement, ressort) </a:t>
            </a:r>
          </a:p>
          <a:p>
            <a:r>
              <a:rPr lang="fr-FR" dirty="0"/>
              <a:t>Ou systèmes mécaniques (transmission de puissances, engrenages, bielle-Piston…)</a:t>
            </a:r>
          </a:p>
        </p:txBody>
      </p:sp>
      <p:pic>
        <p:nvPicPr>
          <p:cNvPr id="8"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38340" y="1674514"/>
            <a:ext cx="1655342" cy="1471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1560" y="3140968"/>
            <a:ext cx="6876256" cy="30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u numéro de diapositive 1">
            <a:extLst>
              <a:ext uri="{FF2B5EF4-FFF2-40B4-BE49-F238E27FC236}">
                <a16:creationId xmlns:a16="http://schemas.microsoft.com/office/drawing/2014/main" id="{B2B2E292-9A01-4342-9A01-B3ACFF339423}"/>
              </a:ext>
            </a:extLst>
          </p:cNvPr>
          <p:cNvSpPr>
            <a:spLocks noGrp="1"/>
          </p:cNvSpPr>
          <p:nvPr>
            <p:ph type="sldNum" sz="quarter" idx="12"/>
          </p:nvPr>
        </p:nvSpPr>
        <p:spPr/>
        <p:txBody>
          <a:bodyPr/>
          <a:lstStyle/>
          <a:p>
            <a:fld id="{F1E29388-C2A6-42F4-8376-DF2F821CBB61}" type="slidenum">
              <a:rPr lang="fr-FR" smtClean="0"/>
              <a:t>45</a:t>
            </a:fld>
            <a:endParaRPr lang="fr-FR"/>
          </a:p>
        </p:txBody>
      </p:sp>
    </p:spTree>
    <p:extLst>
      <p:ext uri="{BB962C8B-B14F-4D97-AF65-F5344CB8AC3E}">
        <p14:creationId xmlns:p14="http://schemas.microsoft.com/office/powerpoint/2010/main" val="1412745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812" y="475864"/>
            <a:ext cx="5080622" cy="400110"/>
          </a:xfrm>
          <a:prstGeom prst="rect">
            <a:avLst/>
          </a:prstGeom>
        </p:spPr>
        <p:txBody>
          <a:bodyPr wrap="none">
            <a:spAutoFit/>
          </a:bodyPr>
          <a:lstStyle/>
          <a:p>
            <a:r>
              <a:rPr lang="fr-FR" sz="2000" b="1" dirty="0">
                <a:solidFill>
                  <a:schemeClr val="tx2">
                    <a:lumMod val="60000"/>
                    <a:lumOff val="40000"/>
                  </a:schemeClr>
                </a:solidFill>
              </a:rPr>
              <a:t>CSP – Problème de Satisfaction de Contraintes</a:t>
            </a:r>
          </a:p>
        </p:txBody>
      </p:sp>
      <p:sp>
        <p:nvSpPr>
          <p:cNvPr id="6" name="Rectangle 5"/>
          <p:cNvSpPr/>
          <p:nvPr/>
        </p:nvSpPr>
        <p:spPr>
          <a:xfrm>
            <a:off x="101724" y="11847"/>
            <a:ext cx="5435719" cy="461665"/>
          </a:xfrm>
          <a:prstGeom prst="rect">
            <a:avLst/>
          </a:prstGeom>
        </p:spPr>
        <p:txBody>
          <a:bodyPr wrap="none">
            <a:spAutoFit/>
          </a:bodyPr>
          <a:lstStyle/>
          <a:p>
            <a:r>
              <a:rPr lang="fr-FR" sz="2400" b="1" dirty="0"/>
              <a:t>2 – Aperçu des techniques d’optimisation</a:t>
            </a:r>
          </a:p>
        </p:txBody>
      </p:sp>
      <p:sp>
        <p:nvSpPr>
          <p:cNvPr id="7" name="Rectangle 6"/>
          <p:cNvSpPr/>
          <p:nvPr/>
        </p:nvSpPr>
        <p:spPr>
          <a:xfrm>
            <a:off x="112812" y="977863"/>
            <a:ext cx="6986519" cy="369332"/>
          </a:xfrm>
          <a:prstGeom prst="rect">
            <a:avLst/>
          </a:prstGeom>
        </p:spPr>
        <p:txBody>
          <a:bodyPr wrap="square">
            <a:spAutoFit/>
          </a:bodyPr>
          <a:lstStyle/>
          <a:p>
            <a:r>
              <a:rPr lang="fr-FR" dirty="0"/>
              <a:t>2. Génération d’architecture de produits et de systèmes (1/5)</a:t>
            </a: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9552" y="1364935"/>
            <a:ext cx="7635544" cy="5117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u numéro de diapositive 1">
            <a:extLst>
              <a:ext uri="{FF2B5EF4-FFF2-40B4-BE49-F238E27FC236}">
                <a16:creationId xmlns:a16="http://schemas.microsoft.com/office/drawing/2014/main" id="{546F0793-D297-41E5-BECA-9EE4388F7A50}"/>
              </a:ext>
            </a:extLst>
          </p:cNvPr>
          <p:cNvSpPr>
            <a:spLocks noGrp="1"/>
          </p:cNvSpPr>
          <p:nvPr>
            <p:ph type="sldNum" sz="quarter" idx="12"/>
          </p:nvPr>
        </p:nvSpPr>
        <p:spPr/>
        <p:txBody>
          <a:bodyPr/>
          <a:lstStyle/>
          <a:p>
            <a:fld id="{F1E29388-C2A6-42F4-8376-DF2F821CBB61}" type="slidenum">
              <a:rPr lang="fr-FR" smtClean="0"/>
              <a:t>46</a:t>
            </a:fld>
            <a:endParaRPr lang="fr-FR"/>
          </a:p>
        </p:txBody>
      </p:sp>
    </p:spTree>
    <p:extLst>
      <p:ext uri="{BB962C8B-B14F-4D97-AF65-F5344CB8AC3E}">
        <p14:creationId xmlns:p14="http://schemas.microsoft.com/office/powerpoint/2010/main" val="30534019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812" y="475864"/>
            <a:ext cx="5080622" cy="400110"/>
          </a:xfrm>
          <a:prstGeom prst="rect">
            <a:avLst/>
          </a:prstGeom>
        </p:spPr>
        <p:txBody>
          <a:bodyPr wrap="none">
            <a:spAutoFit/>
          </a:bodyPr>
          <a:lstStyle/>
          <a:p>
            <a:r>
              <a:rPr lang="fr-FR" sz="2000" b="1" dirty="0">
                <a:solidFill>
                  <a:schemeClr val="tx2">
                    <a:lumMod val="60000"/>
                    <a:lumOff val="40000"/>
                  </a:schemeClr>
                </a:solidFill>
              </a:rPr>
              <a:t>CSP – Problème de Satisfaction de Contraintes</a:t>
            </a:r>
          </a:p>
        </p:txBody>
      </p:sp>
      <p:sp>
        <p:nvSpPr>
          <p:cNvPr id="6" name="Rectangle 5"/>
          <p:cNvSpPr/>
          <p:nvPr/>
        </p:nvSpPr>
        <p:spPr>
          <a:xfrm>
            <a:off x="101724" y="11847"/>
            <a:ext cx="5435719" cy="461665"/>
          </a:xfrm>
          <a:prstGeom prst="rect">
            <a:avLst/>
          </a:prstGeom>
        </p:spPr>
        <p:txBody>
          <a:bodyPr wrap="none">
            <a:spAutoFit/>
          </a:bodyPr>
          <a:lstStyle/>
          <a:p>
            <a:r>
              <a:rPr lang="fr-FR" sz="2400" b="1" dirty="0"/>
              <a:t>2 – Aperçu des techniques d’optimisation</a:t>
            </a:r>
          </a:p>
        </p:txBody>
      </p:sp>
      <p:sp>
        <p:nvSpPr>
          <p:cNvPr id="7" name="Rectangle 6"/>
          <p:cNvSpPr/>
          <p:nvPr/>
        </p:nvSpPr>
        <p:spPr>
          <a:xfrm>
            <a:off x="112812" y="977863"/>
            <a:ext cx="6986519" cy="369332"/>
          </a:xfrm>
          <a:prstGeom prst="rect">
            <a:avLst/>
          </a:prstGeom>
        </p:spPr>
        <p:txBody>
          <a:bodyPr wrap="square">
            <a:spAutoFit/>
          </a:bodyPr>
          <a:lstStyle/>
          <a:p>
            <a:r>
              <a:rPr lang="fr-FR" dirty="0"/>
              <a:t>2. Génération d’architecture de produits et de systèmes (2/5)</a:t>
            </a:r>
          </a:p>
        </p:txBody>
      </p:sp>
      <p:pic>
        <p:nvPicPr>
          <p:cNvPr id="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l="5312" t="31055" r="54791" b="53201"/>
          <a:stretch>
            <a:fillRect/>
          </a:stretch>
        </p:blipFill>
        <p:spPr bwMode="auto">
          <a:xfrm>
            <a:off x="4113138" y="5687388"/>
            <a:ext cx="2730500" cy="760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9" name="Connecteur droit avec flèche 8"/>
          <p:cNvCxnSpPr>
            <a:cxnSpLocks noChangeShapeType="1"/>
          </p:cNvCxnSpPr>
          <p:nvPr/>
        </p:nvCxnSpPr>
        <p:spPr bwMode="auto">
          <a:xfrm>
            <a:off x="6843638" y="6066800"/>
            <a:ext cx="541337" cy="3175"/>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11" name="ZoneTexte 10"/>
          <p:cNvSpPr txBox="1">
            <a:spLocks noChangeArrowheads="1"/>
          </p:cNvSpPr>
          <p:nvPr/>
        </p:nvSpPr>
        <p:spPr bwMode="auto">
          <a:xfrm>
            <a:off x="4113138" y="6476375"/>
            <a:ext cx="25574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fr-FR" sz="1000" dirty="0"/>
              <a:t>Composition matériaux</a:t>
            </a:r>
          </a:p>
        </p:txBody>
      </p:sp>
      <p:pic>
        <p:nvPicPr>
          <p:cNvPr id="12" name="Image 1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014713" y="1582113"/>
            <a:ext cx="418623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l="7449" t="44083" r="55939" b="35233"/>
          <a:stretch>
            <a:fillRect/>
          </a:stretch>
        </p:blipFill>
        <p:spPr bwMode="auto">
          <a:xfrm>
            <a:off x="4113138" y="4390400"/>
            <a:ext cx="2557462" cy="903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14" name="Connecteur en arc 13"/>
          <p:cNvCxnSpPr>
            <a:cxnSpLocks noChangeShapeType="1"/>
          </p:cNvCxnSpPr>
          <p:nvPr/>
        </p:nvCxnSpPr>
        <p:spPr bwMode="auto">
          <a:xfrm rot="5400000">
            <a:off x="3751188" y="3304550"/>
            <a:ext cx="1900238" cy="1176337"/>
          </a:xfrm>
          <a:prstGeom prst="curvedConnector4">
            <a:avLst>
              <a:gd name="adj1" fmla="val 38116"/>
              <a:gd name="adj2" fmla="val 119444"/>
            </a:avLst>
          </a:prstGeom>
          <a:noFill/>
          <a:ln w="9525">
            <a:solidFill>
              <a:srgbClr val="FF0000"/>
            </a:solidFill>
            <a:round/>
            <a:headEnd/>
            <a:tailEnd type="arrow" w="med" len="med"/>
          </a:ln>
          <a:extLst>
            <a:ext uri="{909E8E84-426E-40DD-AFC4-6F175D3DCCD1}">
              <a14:hiddenFill xmlns:a14="http://schemas.microsoft.com/office/drawing/2010/main">
                <a:noFill/>
              </a14:hiddenFill>
            </a:ext>
          </a:extLst>
        </p:spPr>
      </p:cxnSp>
      <p:sp>
        <p:nvSpPr>
          <p:cNvPr id="15" name="Organigramme : Disque magnétique 35"/>
          <p:cNvSpPr/>
          <p:nvPr/>
        </p:nvSpPr>
        <p:spPr bwMode="auto">
          <a:xfrm>
            <a:off x="7384975" y="5685800"/>
            <a:ext cx="508000" cy="762000"/>
          </a:xfrm>
          <a:prstGeom prst="flowChartMagneticDisk">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fr-FR" sz="1000" dirty="0">
                <a:latin typeface="Times New Roman" pitchFamily="18" charset="0"/>
                <a:ea typeface="+mn-ea"/>
                <a:cs typeface="+mn-cs"/>
              </a:rPr>
              <a:t>BDD</a:t>
            </a:r>
          </a:p>
        </p:txBody>
      </p:sp>
      <p:sp>
        <p:nvSpPr>
          <p:cNvPr id="16" name="Rectangle 15"/>
          <p:cNvSpPr/>
          <p:nvPr/>
        </p:nvSpPr>
        <p:spPr>
          <a:xfrm>
            <a:off x="554831" y="1577351"/>
            <a:ext cx="3466013" cy="307777"/>
          </a:xfrm>
          <a:prstGeom prst="rect">
            <a:avLst/>
          </a:prstGeom>
        </p:spPr>
        <p:txBody>
          <a:bodyPr wrap="none">
            <a:spAutoFit/>
          </a:bodyPr>
          <a:lstStyle/>
          <a:p>
            <a:r>
              <a:rPr lang="fr-FR" sz="1400" dirty="0"/>
              <a:t>Modélisation et paramétrage du système </a:t>
            </a:r>
          </a:p>
        </p:txBody>
      </p:sp>
      <p:sp>
        <p:nvSpPr>
          <p:cNvPr id="17" name="Rectangle 16"/>
          <p:cNvSpPr/>
          <p:nvPr/>
        </p:nvSpPr>
        <p:spPr>
          <a:xfrm>
            <a:off x="570408" y="4126975"/>
            <a:ext cx="3179075" cy="307777"/>
          </a:xfrm>
          <a:prstGeom prst="rect">
            <a:avLst/>
          </a:prstGeom>
        </p:spPr>
        <p:txBody>
          <a:bodyPr wrap="none">
            <a:spAutoFit/>
          </a:bodyPr>
          <a:lstStyle/>
          <a:p>
            <a:r>
              <a:rPr lang="fr-FR" altLang="fr-FR" sz="1400" dirty="0"/>
              <a:t>Génération des solutions alternatives</a:t>
            </a:r>
          </a:p>
        </p:txBody>
      </p:sp>
      <p:sp>
        <p:nvSpPr>
          <p:cNvPr id="18" name="Rectangle 17"/>
          <p:cNvSpPr/>
          <p:nvPr/>
        </p:nvSpPr>
        <p:spPr>
          <a:xfrm>
            <a:off x="563046" y="5684213"/>
            <a:ext cx="3467616" cy="307777"/>
          </a:xfrm>
          <a:prstGeom prst="rect">
            <a:avLst/>
          </a:prstGeom>
        </p:spPr>
        <p:txBody>
          <a:bodyPr wrap="none">
            <a:spAutoFit/>
          </a:bodyPr>
          <a:lstStyle/>
          <a:p>
            <a:r>
              <a:rPr lang="fr-FR" altLang="fr-FR" sz="1400" dirty="0"/>
              <a:t>Définition des propriétés des composants</a:t>
            </a:r>
            <a:endParaRPr lang="fr-FR" sz="1400" dirty="0"/>
          </a:p>
        </p:txBody>
      </p:sp>
      <p:sp>
        <p:nvSpPr>
          <p:cNvPr id="2" name="Espace réservé du numéro de diapositive 1">
            <a:extLst>
              <a:ext uri="{FF2B5EF4-FFF2-40B4-BE49-F238E27FC236}">
                <a16:creationId xmlns:a16="http://schemas.microsoft.com/office/drawing/2014/main" id="{5A8698B5-DA95-4D17-A109-C92E095EBBF5}"/>
              </a:ext>
            </a:extLst>
          </p:cNvPr>
          <p:cNvSpPr>
            <a:spLocks noGrp="1"/>
          </p:cNvSpPr>
          <p:nvPr>
            <p:ph type="sldNum" sz="quarter" idx="12"/>
          </p:nvPr>
        </p:nvSpPr>
        <p:spPr/>
        <p:txBody>
          <a:bodyPr/>
          <a:lstStyle/>
          <a:p>
            <a:fld id="{F1E29388-C2A6-42F4-8376-DF2F821CBB61}" type="slidenum">
              <a:rPr lang="fr-FR" smtClean="0"/>
              <a:t>47</a:t>
            </a:fld>
            <a:endParaRPr lang="fr-FR"/>
          </a:p>
        </p:txBody>
      </p:sp>
    </p:spTree>
    <p:extLst>
      <p:ext uri="{BB962C8B-B14F-4D97-AF65-F5344CB8AC3E}">
        <p14:creationId xmlns:p14="http://schemas.microsoft.com/office/powerpoint/2010/main" val="10839755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5784" y="1372731"/>
            <a:ext cx="7750175"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12"/>
          <p:cNvPicPr>
            <a:picLocks noChangeAspect="1"/>
          </p:cNvPicPr>
          <p:nvPr/>
        </p:nvPicPr>
        <p:blipFill>
          <a:blip r:embed="rId3" cstate="email">
            <a:extLst>
              <a:ext uri="{28A0092B-C50C-407E-A947-70E740481C1C}">
                <a14:useLocalDpi xmlns:a14="http://schemas.microsoft.com/office/drawing/2010/main" val="0"/>
              </a:ext>
            </a:extLst>
          </a:blip>
          <a:srcRect l="31216" t="1299" r="41132" b="6255"/>
          <a:stretch>
            <a:fillRect/>
          </a:stretch>
        </p:blipFill>
        <p:spPr bwMode="auto">
          <a:xfrm>
            <a:off x="3115134" y="1440993"/>
            <a:ext cx="2143125" cy="48577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12812" y="475864"/>
            <a:ext cx="5080622" cy="400110"/>
          </a:xfrm>
          <a:prstGeom prst="rect">
            <a:avLst/>
          </a:prstGeom>
        </p:spPr>
        <p:txBody>
          <a:bodyPr wrap="none">
            <a:spAutoFit/>
          </a:bodyPr>
          <a:lstStyle/>
          <a:p>
            <a:r>
              <a:rPr lang="fr-FR" sz="2000" b="1" dirty="0">
                <a:solidFill>
                  <a:schemeClr val="tx2">
                    <a:lumMod val="60000"/>
                    <a:lumOff val="40000"/>
                  </a:schemeClr>
                </a:solidFill>
              </a:rPr>
              <a:t>CSP – Problème de Satisfaction de Contraintes</a:t>
            </a:r>
          </a:p>
        </p:txBody>
      </p:sp>
      <p:sp>
        <p:nvSpPr>
          <p:cNvPr id="7" name="Rectangle 6"/>
          <p:cNvSpPr/>
          <p:nvPr/>
        </p:nvSpPr>
        <p:spPr>
          <a:xfrm>
            <a:off x="101724" y="11847"/>
            <a:ext cx="5435719" cy="461665"/>
          </a:xfrm>
          <a:prstGeom prst="rect">
            <a:avLst/>
          </a:prstGeom>
        </p:spPr>
        <p:txBody>
          <a:bodyPr wrap="none">
            <a:spAutoFit/>
          </a:bodyPr>
          <a:lstStyle/>
          <a:p>
            <a:r>
              <a:rPr lang="fr-FR" sz="2400" b="1" dirty="0"/>
              <a:t>2 – Aperçu des techniques d’optimisation</a:t>
            </a:r>
          </a:p>
        </p:txBody>
      </p:sp>
      <p:sp>
        <p:nvSpPr>
          <p:cNvPr id="8" name="Rectangle 7"/>
          <p:cNvSpPr/>
          <p:nvPr/>
        </p:nvSpPr>
        <p:spPr>
          <a:xfrm>
            <a:off x="112812" y="977863"/>
            <a:ext cx="6986519" cy="369332"/>
          </a:xfrm>
          <a:prstGeom prst="rect">
            <a:avLst/>
          </a:prstGeom>
        </p:spPr>
        <p:txBody>
          <a:bodyPr wrap="square">
            <a:spAutoFit/>
          </a:bodyPr>
          <a:lstStyle/>
          <a:p>
            <a:r>
              <a:rPr lang="fr-FR" dirty="0"/>
              <a:t>2. Génération d’architecture de produits et de systèmes (3/5)</a:t>
            </a:r>
          </a:p>
        </p:txBody>
      </p:sp>
      <p:sp>
        <p:nvSpPr>
          <p:cNvPr id="2" name="Espace réservé du numéro de diapositive 1">
            <a:extLst>
              <a:ext uri="{FF2B5EF4-FFF2-40B4-BE49-F238E27FC236}">
                <a16:creationId xmlns:a16="http://schemas.microsoft.com/office/drawing/2014/main" id="{C231A7E8-DCB0-4B77-BEA4-EFEB0DC1B78D}"/>
              </a:ext>
            </a:extLst>
          </p:cNvPr>
          <p:cNvSpPr>
            <a:spLocks noGrp="1"/>
          </p:cNvSpPr>
          <p:nvPr>
            <p:ph type="sldNum" sz="quarter" idx="11"/>
          </p:nvPr>
        </p:nvSpPr>
        <p:spPr/>
        <p:txBody>
          <a:bodyPr/>
          <a:lstStyle/>
          <a:p>
            <a:fld id="{F1E29388-C2A6-42F4-8376-DF2F821CBB61}" type="slidenum">
              <a:rPr lang="fr-FR" smtClean="0"/>
              <a:t>48</a:t>
            </a:fld>
            <a:endParaRPr lang="fr-FR"/>
          </a:p>
        </p:txBody>
      </p:sp>
    </p:spTree>
    <p:extLst>
      <p:ext uri="{BB962C8B-B14F-4D97-AF65-F5344CB8AC3E}">
        <p14:creationId xmlns:p14="http://schemas.microsoft.com/office/powerpoint/2010/main" val="2449589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path" presetSubtype="0" accel="50000" decel="50000" fill="hold" nodeType="clickEffect">
                                  <p:stCondLst>
                                    <p:cond delay="0"/>
                                  </p:stCondLst>
                                  <p:childTnLst>
                                    <p:animMotion origin="layout" path="M -8.33333E-7 1.11111E-6 L -0.33455 0.00301 " pathEditMode="relative" rAng="0" ptsTypes="AA">
                                      <p:cBhvr>
                                        <p:cTn id="12" dur="2000" fill="hold"/>
                                        <p:tgtEl>
                                          <p:spTgt spid="4"/>
                                        </p:tgtEl>
                                        <p:attrNameLst>
                                          <p:attrName>ppt_x</p:attrName>
                                          <p:attrName>ppt_y</p:attrName>
                                        </p:attrNameLst>
                                      </p:cBhvr>
                                      <p:rCtr x="-16736"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ZoneTexte 3"/>
          <p:cNvSpPr txBox="1">
            <a:spLocks noChangeArrowheads="1"/>
          </p:cNvSpPr>
          <p:nvPr/>
        </p:nvSpPr>
        <p:spPr bwMode="auto">
          <a:xfrm>
            <a:off x="2663825" y="2671763"/>
            <a:ext cx="30194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fr-FR" altLang="fr-FR"/>
              <a:t>Variables de configuration </a:t>
            </a:r>
          </a:p>
          <a:p>
            <a:pPr eaLnBrk="1" hangingPunct="1"/>
            <a:endParaRPr lang="fr-FR" altLang="fr-FR"/>
          </a:p>
          <a:p>
            <a:pPr eaLnBrk="1" hangingPunct="1"/>
            <a:r>
              <a:rPr lang="fr-FR" altLang="fr-FR"/>
              <a:t>Configuration C</a:t>
            </a:r>
            <a:r>
              <a:rPr lang="fr-FR" altLang="fr-FR" baseline="-25000"/>
              <a:t>x</a:t>
            </a:r>
            <a:r>
              <a:rPr lang="fr-FR" altLang="fr-FR"/>
              <a:t> = {0,1} </a:t>
            </a:r>
          </a:p>
          <a:p>
            <a:pPr eaLnBrk="1" hangingPunct="1"/>
            <a:r>
              <a:rPr lang="fr-FR" altLang="fr-FR"/>
              <a:t>Nombre          N</a:t>
            </a:r>
            <a:r>
              <a:rPr lang="fr-FR" altLang="fr-FR" baseline="-25000"/>
              <a:t>x</a:t>
            </a:r>
            <a:r>
              <a:rPr lang="fr-FR" altLang="fr-FR"/>
              <a:t> = [0,N]</a:t>
            </a:r>
          </a:p>
          <a:p>
            <a:pPr eaLnBrk="1" hangingPunct="1"/>
            <a:endParaRPr lang="fr-FR" altLang="fr-FR"/>
          </a:p>
          <a:p>
            <a:pPr eaLnBrk="1" hangingPunct="1"/>
            <a:r>
              <a:rPr lang="fr-FR" altLang="fr-FR"/>
              <a:t>Activité           A</a:t>
            </a:r>
            <a:r>
              <a:rPr lang="fr-FR" altLang="fr-FR" baseline="-25000"/>
              <a:t>x</a:t>
            </a:r>
            <a:r>
              <a:rPr lang="fr-FR" altLang="fr-FR"/>
              <a:t> = {0,1}</a:t>
            </a:r>
          </a:p>
        </p:txBody>
      </p:sp>
      <p:graphicFrame>
        <p:nvGraphicFramePr>
          <p:cNvPr id="6" name="Tableau 5"/>
          <p:cNvGraphicFramePr>
            <a:graphicFrameLocks noGrp="1"/>
          </p:cNvGraphicFramePr>
          <p:nvPr/>
        </p:nvGraphicFramePr>
        <p:xfrm>
          <a:off x="6443663" y="2674938"/>
          <a:ext cx="1727200" cy="1920877"/>
        </p:xfrm>
        <a:graphic>
          <a:graphicData uri="http://schemas.openxmlformats.org/drawingml/2006/table">
            <a:tbl>
              <a:tblPr firstRow="1" bandRow="1">
                <a:tableStyleId>{7DF18680-E054-41AD-8BC1-D1AEF772440D}</a:tableStyleId>
              </a:tblPr>
              <a:tblGrid>
                <a:gridCol w="463953">
                  <a:extLst>
                    <a:ext uri="{9D8B030D-6E8A-4147-A177-3AD203B41FA5}">
                      <a16:colId xmlns:a16="http://schemas.microsoft.com/office/drawing/2014/main" val="20000"/>
                    </a:ext>
                  </a:extLst>
                </a:gridCol>
                <a:gridCol w="448075">
                  <a:extLst>
                    <a:ext uri="{9D8B030D-6E8A-4147-A177-3AD203B41FA5}">
                      <a16:colId xmlns:a16="http://schemas.microsoft.com/office/drawing/2014/main" val="20001"/>
                    </a:ext>
                  </a:extLst>
                </a:gridCol>
                <a:gridCol w="425846">
                  <a:extLst>
                    <a:ext uri="{9D8B030D-6E8A-4147-A177-3AD203B41FA5}">
                      <a16:colId xmlns:a16="http://schemas.microsoft.com/office/drawing/2014/main" val="20002"/>
                    </a:ext>
                  </a:extLst>
                </a:gridCol>
                <a:gridCol w="389326">
                  <a:extLst>
                    <a:ext uri="{9D8B030D-6E8A-4147-A177-3AD203B41FA5}">
                      <a16:colId xmlns:a16="http://schemas.microsoft.com/office/drawing/2014/main" val="20003"/>
                    </a:ext>
                  </a:extLst>
                </a:gridCol>
              </a:tblGrid>
              <a:tr h="274411">
                <a:tc>
                  <a:txBody>
                    <a:bodyPr/>
                    <a:lstStyle/>
                    <a:p>
                      <a:endParaRPr lang="fr-FR" sz="1200" dirty="0"/>
                    </a:p>
                  </a:txBody>
                  <a:tcPr marL="91457" marR="91457" marT="45735" marB="45735"/>
                </a:tc>
                <a:tc>
                  <a:txBody>
                    <a:bodyPr/>
                    <a:lstStyle/>
                    <a:p>
                      <a:r>
                        <a:rPr lang="fr-FR" sz="1200" dirty="0"/>
                        <a:t>MD</a:t>
                      </a:r>
                    </a:p>
                  </a:txBody>
                  <a:tcPr marL="91457" marR="91457" marT="45735" marB="45735"/>
                </a:tc>
                <a:tc>
                  <a:txBody>
                    <a:bodyPr/>
                    <a:lstStyle/>
                    <a:p>
                      <a:r>
                        <a:rPr lang="fr-FR" sz="1200" dirty="0"/>
                        <a:t>ME</a:t>
                      </a:r>
                    </a:p>
                  </a:txBody>
                  <a:tcPr marL="91457" marR="91457" marT="45735" marB="45735"/>
                </a:tc>
                <a:tc>
                  <a:txBody>
                    <a:bodyPr/>
                    <a:lstStyle/>
                    <a:p>
                      <a:r>
                        <a:rPr lang="fr-FR" sz="1200" dirty="0"/>
                        <a:t>GE</a:t>
                      </a:r>
                    </a:p>
                  </a:txBody>
                  <a:tcPr marL="91457" marR="91457" marT="45735" marB="45735"/>
                </a:tc>
                <a:extLst>
                  <a:ext uri="{0D108BD9-81ED-4DB2-BD59-A6C34878D82A}">
                    <a16:rowId xmlns:a16="http://schemas.microsoft.com/office/drawing/2014/main" val="10000"/>
                  </a:ext>
                </a:extLst>
              </a:tr>
              <a:tr h="274411">
                <a:tc>
                  <a:txBody>
                    <a:bodyPr/>
                    <a:lstStyle/>
                    <a:p>
                      <a:r>
                        <a:rPr lang="fr-FR" sz="1200" dirty="0"/>
                        <a:t>C</a:t>
                      </a:r>
                    </a:p>
                  </a:txBody>
                  <a:tcPr marL="91457" marR="91457" marT="45735" marB="45735"/>
                </a:tc>
                <a:tc>
                  <a:txBody>
                    <a:bodyPr/>
                    <a:lstStyle/>
                    <a:p>
                      <a:r>
                        <a:rPr lang="fr-FR" sz="1200" dirty="0"/>
                        <a:t>1</a:t>
                      </a:r>
                    </a:p>
                  </a:txBody>
                  <a:tcPr marL="91457" marR="91457" marT="45735" marB="45735"/>
                </a:tc>
                <a:tc>
                  <a:txBody>
                    <a:bodyPr/>
                    <a:lstStyle/>
                    <a:p>
                      <a:r>
                        <a:rPr lang="fr-FR" sz="1200" dirty="0"/>
                        <a:t>1</a:t>
                      </a:r>
                    </a:p>
                  </a:txBody>
                  <a:tcPr marL="91457" marR="91457" marT="45735" marB="45735"/>
                </a:tc>
                <a:tc>
                  <a:txBody>
                    <a:bodyPr/>
                    <a:lstStyle/>
                    <a:p>
                      <a:r>
                        <a:rPr lang="fr-FR" sz="1200" dirty="0"/>
                        <a:t>1</a:t>
                      </a:r>
                    </a:p>
                  </a:txBody>
                  <a:tcPr marL="91457" marR="91457" marT="45735" marB="45735"/>
                </a:tc>
                <a:extLst>
                  <a:ext uri="{0D108BD9-81ED-4DB2-BD59-A6C34878D82A}">
                    <a16:rowId xmlns:a16="http://schemas.microsoft.com/office/drawing/2014/main" val="10001"/>
                  </a:ext>
                </a:extLst>
              </a:tr>
              <a:tr h="274411">
                <a:tc>
                  <a:txBody>
                    <a:bodyPr/>
                    <a:lstStyle/>
                    <a:p>
                      <a:r>
                        <a:rPr lang="fr-FR" sz="1200" dirty="0"/>
                        <a:t>N</a:t>
                      </a:r>
                    </a:p>
                  </a:txBody>
                  <a:tcPr marL="91457" marR="91457" marT="45735" marB="45735"/>
                </a:tc>
                <a:tc>
                  <a:txBody>
                    <a:bodyPr/>
                    <a:lstStyle/>
                    <a:p>
                      <a:r>
                        <a:rPr lang="fr-FR" sz="1200" dirty="0"/>
                        <a:t>2</a:t>
                      </a:r>
                    </a:p>
                  </a:txBody>
                  <a:tcPr marL="91457" marR="91457" marT="45735" marB="45735"/>
                </a:tc>
                <a:tc>
                  <a:txBody>
                    <a:bodyPr/>
                    <a:lstStyle/>
                    <a:p>
                      <a:r>
                        <a:rPr lang="fr-FR" sz="1200" dirty="0"/>
                        <a:t>2</a:t>
                      </a:r>
                    </a:p>
                  </a:txBody>
                  <a:tcPr marL="91457" marR="91457" marT="45735" marB="45735"/>
                </a:tc>
                <a:tc>
                  <a:txBody>
                    <a:bodyPr/>
                    <a:lstStyle/>
                    <a:p>
                      <a:r>
                        <a:rPr lang="fr-FR" sz="1200" dirty="0"/>
                        <a:t>1</a:t>
                      </a:r>
                    </a:p>
                  </a:txBody>
                  <a:tcPr marL="91457" marR="91457" marT="45735" marB="45735"/>
                </a:tc>
                <a:extLst>
                  <a:ext uri="{0D108BD9-81ED-4DB2-BD59-A6C34878D82A}">
                    <a16:rowId xmlns:a16="http://schemas.microsoft.com/office/drawing/2014/main" val="10002"/>
                  </a:ext>
                </a:extLst>
              </a:tr>
              <a:tr h="274411">
                <a:tc>
                  <a:txBody>
                    <a:bodyPr/>
                    <a:lstStyle/>
                    <a:p>
                      <a:r>
                        <a:rPr lang="fr-FR" sz="1200" dirty="0"/>
                        <a:t>A</a:t>
                      </a:r>
                      <a:r>
                        <a:rPr lang="fr-FR" sz="1200" baseline="-25000" dirty="0"/>
                        <a:t>P0</a:t>
                      </a:r>
                    </a:p>
                  </a:txBody>
                  <a:tcPr marL="91457" marR="91457" marT="45735" marB="45735"/>
                </a:tc>
                <a:tc>
                  <a:txBody>
                    <a:bodyPr/>
                    <a:lstStyle/>
                    <a:p>
                      <a:r>
                        <a:rPr lang="fr-FR" sz="1200" dirty="0"/>
                        <a:t>0</a:t>
                      </a:r>
                    </a:p>
                  </a:txBody>
                  <a:tcPr marL="91457" marR="91457" marT="45735" marB="45735"/>
                </a:tc>
                <a:tc>
                  <a:txBody>
                    <a:bodyPr/>
                    <a:lstStyle/>
                    <a:p>
                      <a:r>
                        <a:rPr lang="fr-FR" sz="1200" dirty="0"/>
                        <a:t>0</a:t>
                      </a:r>
                    </a:p>
                  </a:txBody>
                  <a:tcPr marL="91457" marR="91457" marT="45735" marB="45735"/>
                </a:tc>
                <a:tc>
                  <a:txBody>
                    <a:bodyPr/>
                    <a:lstStyle/>
                    <a:p>
                      <a:r>
                        <a:rPr lang="fr-FR" sz="1200" dirty="0"/>
                        <a:t>0</a:t>
                      </a:r>
                    </a:p>
                  </a:txBody>
                  <a:tcPr marL="91457" marR="91457" marT="45735" marB="45735"/>
                </a:tc>
                <a:extLst>
                  <a:ext uri="{0D108BD9-81ED-4DB2-BD59-A6C34878D82A}">
                    <a16:rowId xmlns:a16="http://schemas.microsoft.com/office/drawing/2014/main" val="10003"/>
                  </a:ext>
                </a:extLst>
              </a:tr>
              <a:tr h="274411">
                <a:tc>
                  <a:txBody>
                    <a:bodyPr/>
                    <a:lstStyle/>
                    <a:p>
                      <a:r>
                        <a:rPr lang="fr-FR" sz="1200" dirty="0"/>
                        <a:t>A</a:t>
                      </a:r>
                      <a:r>
                        <a:rPr lang="fr-FR" sz="1200" baseline="-25000" dirty="0"/>
                        <a:t>P1</a:t>
                      </a:r>
                    </a:p>
                  </a:txBody>
                  <a:tcPr marL="91457" marR="91457" marT="45735" marB="45735"/>
                </a:tc>
                <a:tc>
                  <a:txBody>
                    <a:bodyPr/>
                    <a:lstStyle/>
                    <a:p>
                      <a:r>
                        <a:rPr lang="fr-FR" sz="1200" dirty="0"/>
                        <a:t>0</a:t>
                      </a:r>
                    </a:p>
                  </a:txBody>
                  <a:tcPr marL="91457" marR="91457" marT="45735" marB="45735"/>
                </a:tc>
                <a:tc>
                  <a:txBody>
                    <a:bodyPr/>
                    <a:lstStyle/>
                    <a:p>
                      <a:r>
                        <a:rPr lang="fr-FR" sz="1200" dirty="0"/>
                        <a:t>1</a:t>
                      </a:r>
                    </a:p>
                  </a:txBody>
                  <a:tcPr marL="91457" marR="91457" marT="45735" marB="45735"/>
                </a:tc>
                <a:tc>
                  <a:txBody>
                    <a:bodyPr/>
                    <a:lstStyle/>
                    <a:p>
                      <a:r>
                        <a:rPr lang="fr-FR" sz="1200" dirty="0"/>
                        <a:t>1</a:t>
                      </a:r>
                    </a:p>
                  </a:txBody>
                  <a:tcPr marL="91457" marR="91457" marT="45735" marB="45735"/>
                </a:tc>
                <a:extLst>
                  <a:ext uri="{0D108BD9-81ED-4DB2-BD59-A6C34878D82A}">
                    <a16:rowId xmlns:a16="http://schemas.microsoft.com/office/drawing/2014/main" val="10004"/>
                  </a:ext>
                </a:extLst>
              </a:tr>
              <a:tr h="274411">
                <a:tc>
                  <a:txBody>
                    <a:bodyPr/>
                    <a:lstStyle/>
                    <a:p>
                      <a:r>
                        <a:rPr lang="fr-FR" sz="1200" dirty="0"/>
                        <a:t>A</a:t>
                      </a:r>
                      <a:r>
                        <a:rPr lang="fr-FR" sz="1200" baseline="-25000" dirty="0"/>
                        <a:t>P2</a:t>
                      </a:r>
                    </a:p>
                  </a:txBody>
                  <a:tcPr marL="91457" marR="91457" marT="45735" marB="45735"/>
                </a:tc>
                <a:tc>
                  <a:txBody>
                    <a:bodyPr/>
                    <a:lstStyle/>
                    <a:p>
                      <a:r>
                        <a:rPr lang="fr-FR" sz="1200" dirty="0"/>
                        <a:t>0</a:t>
                      </a:r>
                    </a:p>
                  </a:txBody>
                  <a:tcPr marL="91457" marR="91457" marT="45735" marB="45735"/>
                </a:tc>
                <a:tc>
                  <a:txBody>
                    <a:bodyPr/>
                    <a:lstStyle/>
                    <a:p>
                      <a:r>
                        <a:rPr lang="fr-FR" sz="1200" dirty="0"/>
                        <a:t>1</a:t>
                      </a:r>
                    </a:p>
                  </a:txBody>
                  <a:tcPr marL="91457" marR="91457" marT="45735" marB="45735"/>
                </a:tc>
                <a:tc>
                  <a:txBody>
                    <a:bodyPr/>
                    <a:lstStyle/>
                    <a:p>
                      <a:r>
                        <a:rPr lang="fr-FR" sz="1200" dirty="0"/>
                        <a:t>1</a:t>
                      </a:r>
                    </a:p>
                  </a:txBody>
                  <a:tcPr marL="91457" marR="91457" marT="45735" marB="45735"/>
                </a:tc>
                <a:extLst>
                  <a:ext uri="{0D108BD9-81ED-4DB2-BD59-A6C34878D82A}">
                    <a16:rowId xmlns:a16="http://schemas.microsoft.com/office/drawing/2014/main" val="10005"/>
                  </a:ext>
                </a:extLst>
              </a:tr>
              <a:tr h="274411">
                <a:tc>
                  <a:txBody>
                    <a:bodyPr/>
                    <a:lstStyle/>
                    <a:p>
                      <a:r>
                        <a:rPr lang="fr-FR" sz="1200" dirty="0"/>
                        <a:t>A</a:t>
                      </a:r>
                      <a:r>
                        <a:rPr lang="fr-FR" sz="1200" baseline="-25000" dirty="0"/>
                        <a:t>P3</a:t>
                      </a:r>
                    </a:p>
                  </a:txBody>
                  <a:tcPr marL="91457" marR="91457" marT="45735" marB="45735"/>
                </a:tc>
                <a:tc>
                  <a:txBody>
                    <a:bodyPr/>
                    <a:lstStyle/>
                    <a:p>
                      <a:r>
                        <a:rPr lang="fr-FR" sz="1200" dirty="0"/>
                        <a:t>1</a:t>
                      </a:r>
                    </a:p>
                  </a:txBody>
                  <a:tcPr marL="91457" marR="91457" marT="45735" marB="45735"/>
                </a:tc>
                <a:tc>
                  <a:txBody>
                    <a:bodyPr/>
                    <a:lstStyle/>
                    <a:p>
                      <a:r>
                        <a:rPr lang="fr-FR" sz="1200" dirty="0"/>
                        <a:t>0</a:t>
                      </a:r>
                    </a:p>
                  </a:txBody>
                  <a:tcPr marL="91457" marR="91457" marT="45735" marB="45735"/>
                </a:tc>
                <a:tc>
                  <a:txBody>
                    <a:bodyPr/>
                    <a:lstStyle/>
                    <a:p>
                      <a:r>
                        <a:rPr lang="fr-FR" sz="1200" dirty="0"/>
                        <a:t>1</a:t>
                      </a:r>
                    </a:p>
                  </a:txBody>
                  <a:tcPr marL="91457" marR="91457" marT="45735" marB="45735"/>
                </a:tc>
                <a:extLst>
                  <a:ext uri="{0D108BD9-81ED-4DB2-BD59-A6C34878D82A}">
                    <a16:rowId xmlns:a16="http://schemas.microsoft.com/office/drawing/2014/main" val="10006"/>
                  </a:ext>
                </a:extLst>
              </a:tr>
            </a:tbl>
          </a:graphicData>
        </a:graphic>
      </p:graphicFrame>
      <p:sp>
        <p:nvSpPr>
          <p:cNvPr id="7" name="Flèche vers le bas 6"/>
          <p:cNvSpPr/>
          <p:nvPr/>
        </p:nvSpPr>
        <p:spPr>
          <a:xfrm rot="16200000">
            <a:off x="5481638" y="3579813"/>
            <a:ext cx="252412" cy="436562"/>
          </a:xfrm>
          <a:prstGeom prst="downArrow">
            <a:avLst/>
          </a:prstGeom>
          <a:solidFill>
            <a:srgbClr val="92D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0767" name="ZoneTexte 7"/>
          <p:cNvSpPr txBox="1">
            <a:spLocks noChangeArrowheads="1"/>
          </p:cNvSpPr>
          <p:nvPr/>
        </p:nvSpPr>
        <p:spPr bwMode="auto">
          <a:xfrm>
            <a:off x="5148263" y="3148013"/>
            <a:ext cx="1363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fr-FR" altLang="fr-FR" sz="1400" i="1"/>
              <a:t>Propagation de contraintes</a:t>
            </a:r>
            <a:endParaRPr lang="fr-FR" altLang="fr-FR" i="1"/>
          </a:p>
        </p:txBody>
      </p:sp>
      <p:pic>
        <p:nvPicPr>
          <p:cNvPr id="30769" name="Image 12"/>
          <p:cNvPicPr>
            <a:picLocks noChangeAspect="1"/>
          </p:cNvPicPr>
          <p:nvPr/>
        </p:nvPicPr>
        <p:blipFill>
          <a:blip r:embed="rId3" cstate="email">
            <a:extLst>
              <a:ext uri="{28A0092B-C50C-407E-A947-70E740481C1C}">
                <a14:useLocalDpi xmlns:a14="http://schemas.microsoft.com/office/drawing/2010/main" val="0"/>
              </a:ext>
            </a:extLst>
          </a:blip>
          <a:srcRect l="31216" t="1299" r="41132" b="6255"/>
          <a:stretch>
            <a:fillRect/>
          </a:stretch>
        </p:blipFill>
        <p:spPr bwMode="auto">
          <a:xfrm>
            <a:off x="520700" y="1266825"/>
            <a:ext cx="2143125" cy="48577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112812" y="475864"/>
            <a:ext cx="5080622" cy="400110"/>
          </a:xfrm>
          <a:prstGeom prst="rect">
            <a:avLst/>
          </a:prstGeom>
        </p:spPr>
        <p:txBody>
          <a:bodyPr wrap="none">
            <a:spAutoFit/>
          </a:bodyPr>
          <a:lstStyle/>
          <a:p>
            <a:r>
              <a:rPr lang="fr-FR" sz="2000" b="1" dirty="0">
                <a:solidFill>
                  <a:schemeClr val="tx2">
                    <a:lumMod val="60000"/>
                    <a:lumOff val="40000"/>
                  </a:schemeClr>
                </a:solidFill>
              </a:rPr>
              <a:t>CSP – Problème de Satisfaction de Contraintes</a:t>
            </a:r>
          </a:p>
        </p:txBody>
      </p:sp>
      <p:sp>
        <p:nvSpPr>
          <p:cNvPr id="11" name="Rectangle 10"/>
          <p:cNvSpPr/>
          <p:nvPr/>
        </p:nvSpPr>
        <p:spPr>
          <a:xfrm>
            <a:off x="101724" y="11847"/>
            <a:ext cx="5435719" cy="461665"/>
          </a:xfrm>
          <a:prstGeom prst="rect">
            <a:avLst/>
          </a:prstGeom>
        </p:spPr>
        <p:txBody>
          <a:bodyPr wrap="none">
            <a:spAutoFit/>
          </a:bodyPr>
          <a:lstStyle/>
          <a:p>
            <a:r>
              <a:rPr lang="fr-FR" sz="2400" b="1" dirty="0"/>
              <a:t>2 – Aperçu des techniques d’optimisation</a:t>
            </a:r>
          </a:p>
        </p:txBody>
      </p:sp>
      <p:sp>
        <p:nvSpPr>
          <p:cNvPr id="12" name="Rectangle 11"/>
          <p:cNvSpPr/>
          <p:nvPr/>
        </p:nvSpPr>
        <p:spPr>
          <a:xfrm>
            <a:off x="112812" y="977863"/>
            <a:ext cx="6986519" cy="369332"/>
          </a:xfrm>
          <a:prstGeom prst="rect">
            <a:avLst/>
          </a:prstGeom>
        </p:spPr>
        <p:txBody>
          <a:bodyPr wrap="square">
            <a:spAutoFit/>
          </a:bodyPr>
          <a:lstStyle/>
          <a:p>
            <a:r>
              <a:rPr lang="fr-FR" dirty="0"/>
              <a:t>2. Génération d’architecture de produits et de systèmes (4/5)</a:t>
            </a:r>
          </a:p>
        </p:txBody>
      </p:sp>
      <p:sp>
        <p:nvSpPr>
          <p:cNvPr id="2" name="Espace réservé du numéro de diapositive 1">
            <a:extLst>
              <a:ext uri="{FF2B5EF4-FFF2-40B4-BE49-F238E27FC236}">
                <a16:creationId xmlns:a16="http://schemas.microsoft.com/office/drawing/2014/main" id="{EDA1DD70-E822-4649-8B6C-9C3A88489C0E}"/>
              </a:ext>
            </a:extLst>
          </p:cNvPr>
          <p:cNvSpPr>
            <a:spLocks noGrp="1"/>
          </p:cNvSpPr>
          <p:nvPr>
            <p:ph type="sldNum" sz="quarter" idx="11"/>
          </p:nvPr>
        </p:nvSpPr>
        <p:spPr/>
        <p:txBody>
          <a:bodyPr/>
          <a:lstStyle/>
          <a:p>
            <a:fld id="{F1E29388-C2A6-42F4-8376-DF2F821CBB61}" type="slidenum">
              <a:rPr lang="fr-FR" smtClean="0"/>
              <a:t>49</a:t>
            </a:fld>
            <a:endParaRPr lang="fr-FR"/>
          </a:p>
        </p:txBody>
      </p:sp>
    </p:spTree>
    <p:extLst>
      <p:ext uri="{BB962C8B-B14F-4D97-AF65-F5344CB8AC3E}">
        <p14:creationId xmlns:p14="http://schemas.microsoft.com/office/powerpoint/2010/main" val="1214120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40"/>
          <p:cNvSpPr>
            <a:spLocks noChangeShapeType="1"/>
          </p:cNvSpPr>
          <p:nvPr/>
        </p:nvSpPr>
        <p:spPr bwMode="auto">
          <a:xfrm flipH="1">
            <a:off x="4633119" y="1770063"/>
            <a:ext cx="14287" cy="485775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mj-lt"/>
            </a:endParaRPr>
          </a:p>
        </p:txBody>
      </p:sp>
      <p:sp>
        <p:nvSpPr>
          <p:cNvPr id="6" name="Oval 10"/>
          <p:cNvSpPr>
            <a:spLocks noChangeArrowheads="1"/>
          </p:cNvSpPr>
          <p:nvPr/>
        </p:nvSpPr>
        <p:spPr bwMode="auto">
          <a:xfrm>
            <a:off x="3372644" y="3028950"/>
            <a:ext cx="2422525" cy="2286000"/>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9525">
            <a:solidFill>
              <a:schemeClr val="tx1"/>
            </a:solidFill>
            <a:round/>
            <a:headEnd/>
            <a:tailEnd/>
          </a:ln>
          <a:effec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eaLnBrk="0" fontAlgn="base" hangingPunct="0">
              <a:lnSpc>
                <a:spcPct val="90000"/>
              </a:lnSpc>
              <a:spcBef>
                <a:spcPct val="0"/>
              </a:spcBef>
              <a:spcAft>
                <a:spcPct val="0"/>
              </a:spcAft>
              <a:defRPr sz="2000">
                <a:solidFill>
                  <a:schemeClr val="tx1"/>
                </a:solidFill>
                <a:latin typeface="Comic Sans MS" pitchFamily="66" charset="0"/>
              </a:defRPr>
            </a:lvl9pPr>
          </a:lstStyle>
          <a:p>
            <a:endParaRPr lang="fr-FR" altLang="fr-FR">
              <a:latin typeface="+mj-lt"/>
            </a:endParaRPr>
          </a:p>
        </p:txBody>
      </p:sp>
      <p:sp>
        <p:nvSpPr>
          <p:cNvPr id="7" name="Rectangle 5"/>
          <p:cNvSpPr>
            <a:spLocks noChangeArrowheads="1"/>
          </p:cNvSpPr>
          <p:nvPr/>
        </p:nvSpPr>
        <p:spPr bwMode="auto">
          <a:xfrm>
            <a:off x="943769" y="1773238"/>
            <a:ext cx="2819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eaLnBrk="0" fontAlgn="base" hangingPunct="0">
              <a:lnSpc>
                <a:spcPct val="90000"/>
              </a:lnSpc>
              <a:spcBef>
                <a:spcPct val="0"/>
              </a:spcBef>
              <a:spcAft>
                <a:spcPct val="0"/>
              </a:spcAft>
              <a:defRPr sz="2000">
                <a:solidFill>
                  <a:schemeClr val="tx1"/>
                </a:solidFill>
                <a:latin typeface="Comic Sans MS" pitchFamily="66" charset="0"/>
              </a:defRPr>
            </a:lvl9pPr>
          </a:lstStyle>
          <a:p>
            <a:pPr algn="ctr"/>
            <a:r>
              <a:rPr lang="fr-FR" altLang="fr-FR" sz="1800" b="1" i="1">
                <a:latin typeface="+mj-lt"/>
              </a:rPr>
              <a:t>Paramètres individuels</a:t>
            </a:r>
          </a:p>
        </p:txBody>
      </p:sp>
      <p:sp>
        <p:nvSpPr>
          <p:cNvPr id="8" name="Rectangle 6"/>
          <p:cNvSpPr>
            <a:spLocks noChangeArrowheads="1"/>
          </p:cNvSpPr>
          <p:nvPr/>
        </p:nvSpPr>
        <p:spPr bwMode="auto">
          <a:xfrm>
            <a:off x="2285913" y="1046163"/>
            <a:ext cx="4837286"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000">
                <a:solidFill>
                  <a:schemeClr val="tx1"/>
                </a:solidFill>
                <a:latin typeface="Comic Sans MS" pitchFamily="66" charset="0"/>
              </a:defRPr>
            </a:lvl1pPr>
            <a:lvl2pPr marL="742950" indent="-285750" defTabSz="762000">
              <a:defRPr sz="2000">
                <a:solidFill>
                  <a:schemeClr val="tx1"/>
                </a:solidFill>
                <a:latin typeface="Comic Sans MS" pitchFamily="66" charset="0"/>
              </a:defRPr>
            </a:lvl2pPr>
            <a:lvl3pPr marL="1143000" indent="-228600" defTabSz="762000">
              <a:defRPr sz="2000">
                <a:solidFill>
                  <a:schemeClr val="tx1"/>
                </a:solidFill>
                <a:latin typeface="Comic Sans MS" pitchFamily="66" charset="0"/>
              </a:defRPr>
            </a:lvl3pPr>
            <a:lvl4pPr marL="1600200" indent="-228600" defTabSz="762000">
              <a:defRPr sz="2000">
                <a:solidFill>
                  <a:schemeClr val="tx1"/>
                </a:solidFill>
                <a:latin typeface="Comic Sans MS" pitchFamily="66" charset="0"/>
              </a:defRPr>
            </a:lvl4pPr>
            <a:lvl5pPr marL="2057400" indent="-228600" defTabSz="762000">
              <a:defRPr sz="2000">
                <a:solidFill>
                  <a:schemeClr val="tx1"/>
                </a:solidFill>
                <a:latin typeface="Comic Sans MS" pitchFamily="66" charset="0"/>
              </a:defRPr>
            </a:lvl5pPr>
            <a:lvl6pPr marL="2514600" indent="-228600" defTabSz="7620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defTabSz="7620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defTabSz="7620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defTabSz="762000" eaLnBrk="0" fontAlgn="base" hangingPunct="0">
              <a:lnSpc>
                <a:spcPct val="90000"/>
              </a:lnSpc>
              <a:spcBef>
                <a:spcPct val="0"/>
              </a:spcBef>
              <a:spcAft>
                <a:spcPct val="0"/>
              </a:spcAft>
              <a:defRPr sz="2000">
                <a:solidFill>
                  <a:schemeClr val="tx1"/>
                </a:solidFill>
                <a:latin typeface="Comic Sans MS" pitchFamily="66" charset="0"/>
              </a:defRPr>
            </a:lvl9pPr>
          </a:lstStyle>
          <a:p>
            <a:pPr algn="ctr"/>
            <a:r>
              <a:rPr lang="fr-FR" altLang="fr-FR" sz="2400" dirty="0">
                <a:latin typeface="+mj-lt"/>
              </a:rPr>
              <a:t>Paramètres influençant la conception</a:t>
            </a:r>
          </a:p>
        </p:txBody>
      </p:sp>
      <p:sp>
        <p:nvSpPr>
          <p:cNvPr id="10" name="Rectangle 9"/>
          <p:cNvSpPr>
            <a:spLocks noChangeArrowheads="1"/>
          </p:cNvSpPr>
          <p:nvPr/>
        </p:nvSpPr>
        <p:spPr bwMode="auto">
          <a:xfrm>
            <a:off x="3409156" y="3614738"/>
            <a:ext cx="23399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eaLnBrk="0" fontAlgn="base" hangingPunct="0">
              <a:lnSpc>
                <a:spcPct val="90000"/>
              </a:lnSpc>
              <a:spcBef>
                <a:spcPct val="0"/>
              </a:spcBef>
              <a:spcAft>
                <a:spcPct val="0"/>
              </a:spcAft>
              <a:defRPr sz="2000">
                <a:solidFill>
                  <a:schemeClr val="tx1"/>
                </a:solidFill>
                <a:latin typeface="Comic Sans MS" pitchFamily="66" charset="0"/>
              </a:defRPr>
            </a:lvl9pPr>
          </a:lstStyle>
          <a:p>
            <a:pPr algn="ctr"/>
            <a:r>
              <a:rPr lang="fr-FR" altLang="fr-FR" sz="2400" dirty="0">
                <a:latin typeface="+mj-lt"/>
              </a:rPr>
              <a:t>Processus</a:t>
            </a:r>
          </a:p>
          <a:p>
            <a:pPr algn="ctr"/>
            <a:r>
              <a:rPr lang="fr-FR" altLang="fr-FR" sz="2400" dirty="0">
                <a:latin typeface="+mj-lt"/>
              </a:rPr>
              <a:t>De</a:t>
            </a:r>
          </a:p>
          <a:p>
            <a:pPr algn="ctr"/>
            <a:r>
              <a:rPr lang="fr-FR" altLang="fr-FR" sz="2400" dirty="0">
                <a:latin typeface="+mj-lt"/>
              </a:rPr>
              <a:t>Conception</a:t>
            </a:r>
          </a:p>
        </p:txBody>
      </p:sp>
      <p:sp>
        <p:nvSpPr>
          <p:cNvPr id="11" name="Rectangle 11"/>
          <p:cNvSpPr>
            <a:spLocks noChangeArrowheads="1"/>
          </p:cNvSpPr>
          <p:nvPr/>
        </p:nvSpPr>
        <p:spPr bwMode="auto">
          <a:xfrm>
            <a:off x="5177631" y="2449513"/>
            <a:ext cx="25898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eaLnBrk="0" fontAlgn="base" hangingPunct="0">
              <a:lnSpc>
                <a:spcPct val="90000"/>
              </a:lnSpc>
              <a:spcBef>
                <a:spcPct val="0"/>
              </a:spcBef>
              <a:spcAft>
                <a:spcPct val="0"/>
              </a:spcAft>
              <a:defRPr sz="2000">
                <a:solidFill>
                  <a:schemeClr val="tx1"/>
                </a:solidFill>
                <a:latin typeface="Comic Sans MS" pitchFamily="66" charset="0"/>
              </a:defRPr>
            </a:lvl9pPr>
          </a:lstStyle>
          <a:p>
            <a:r>
              <a:rPr lang="fr-FR" altLang="fr-FR" sz="1800">
                <a:latin typeface="+mj-lt"/>
              </a:rPr>
              <a:t>Formulation du problème</a:t>
            </a:r>
          </a:p>
        </p:txBody>
      </p:sp>
      <p:sp>
        <p:nvSpPr>
          <p:cNvPr id="12" name="Rectangle 12"/>
          <p:cNvSpPr>
            <a:spLocks noChangeArrowheads="1"/>
          </p:cNvSpPr>
          <p:nvPr/>
        </p:nvSpPr>
        <p:spPr bwMode="auto">
          <a:xfrm>
            <a:off x="6152356" y="3124200"/>
            <a:ext cx="25022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eaLnBrk="0" fontAlgn="base" hangingPunct="0">
              <a:lnSpc>
                <a:spcPct val="90000"/>
              </a:lnSpc>
              <a:spcBef>
                <a:spcPct val="0"/>
              </a:spcBef>
              <a:spcAft>
                <a:spcPct val="0"/>
              </a:spcAft>
              <a:defRPr sz="2000">
                <a:solidFill>
                  <a:schemeClr val="tx1"/>
                </a:solidFill>
                <a:latin typeface="Comic Sans MS" pitchFamily="66" charset="0"/>
              </a:defRPr>
            </a:lvl9pPr>
          </a:lstStyle>
          <a:p>
            <a:r>
              <a:rPr lang="fr-FR" altLang="fr-FR" sz="1800">
                <a:latin typeface="+mj-lt"/>
              </a:rPr>
              <a:t>Informations disponibles</a:t>
            </a:r>
          </a:p>
        </p:txBody>
      </p:sp>
      <p:sp>
        <p:nvSpPr>
          <p:cNvPr id="13" name="Rectangle 13"/>
          <p:cNvSpPr>
            <a:spLocks noChangeArrowheads="1"/>
          </p:cNvSpPr>
          <p:nvPr/>
        </p:nvSpPr>
        <p:spPr bwMode="auto">
          <a:xfrm>
            <a:off x="6398419" y="4237038"/>
            <a:ext cx="18469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eaLnBrk="0" fontAlgn="base" hangingPunct="0">
              <a:lnSpc>
                <a:spcPct val="90000"/>
              </a:lnSpc>
              <a:spcBef>
                <a:spcPct val="0"/>
              </a:spcBef>
              <a:spcAft>
                <a:spcPct val="0"/>
              </a:spcAft>
              <a:defRPr sz="2000">
                <a:solidFill>
                  <a:schemeClr val="tx1"/>
                </a:solidFill>
                <a:latin typeface="Comic Sans MS" pitchFamily="66" charset="0"/>
              </a:defRPr>
            </a:lvl9pPr>
          </a:lstStyle>
          <a:p>
            <a:r>
              <a:rPr lang="fr-FR" altLang="fr-FR" sz="1800">
                <a:latin typeface="+mj-lt"/>
              </a:rPr>
              <a:t>Outils disponibles</a:t>
            </a:r>
          </a:p>
        </p:txBody>
      </p:sp>
      <p:sp>
        <p:nvSpPr>
          <p:cNvPr id="14" name="Rectangle 14"/>
          <p:cNvSpPr>
            <a:spLocks noChangeArrowheads="1"/>
          </p:cNvSpPr>
          <p:nvPr/>
        </p:nvSpPr>
        <p:spPr bwMode="auto">
          <a:xfrm>
            <a:off x="6355556" y="3695700"/>
            <a:ext cx="25450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eaLnBrk="0" fontAlgn="base" hangingPunct="0">
              <a:lnSpc>
                <a:spcPct val="90000"/>
              </a:lnSpc>
              <a:spcBef>
                <a:spcPct val="0"/>
              </a:spcBef>
              <a:spcAft>
                <a:spcPct val="0"/>
              </a:spcAft>
              <a:defRPr sz="2000">
                <a:solidFill>
                  <a:schemeClr val="tx1"/>
                </a:solidFill>
                <a:latin typeface="Comic Sans MS" pitchFamily="66" charset="0"/>
              </a:defRPr>
            </a:lvl9pPr>
          </a:lstStyle>
          <a:p>
            <a:r>
              <a:rPr lang="fr-FR" altLang="fr-FR" sz="1800">
                <a:latin typeface="+mj-lt"/>
              </a:rPr>
              <a:t>Environnement de travail</a:t>
            </a:r>
          </a:p>
        </p:txBody>
      </p:sp>
      <p:sp>
        <p:nvSpPr>
          <p:cNvPr id="15" name="Rectangle 15"/>
          <p:cNvSpPr>
            <a:spLocks noChangeArrowheads="1"/>
          </p:cNvSpPr>
          <p:nvPr/>
        </p:nvSpPr>
        <p:spPr bwMode="auto">
          <a:xfrm>
            <a:off x="6022181" y="4800600"/>
            <a:ext cx="18124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eaLnBrk="0" fontAlgn="base" hangingPunct="0">
              <a:lnSpc>
                <a:spcPct val="90000"/>
              </a:lnSpc>
              <a:spcBef>
                <a:spcPct val="0"/>
              </a:spcBef>
              <a:spcAft>
                <a:spcPct val="0"/>
              </a:spcAft>
              <a:defRPr sz="2000">
                <a:solidFill>
                  <a:schemeClr val="tx1"/>
                </a:solidFill>
                <a:latin typeface="Comic Sans MS" pitchFamily="66" charset="0"/>
              </a:defRPr>
            </a:lvl9pPr>
          </a:lstStyle>
          <a:p>
            <a:r>
              <a:rPr lang="fr-FR" altLang="fr-FR" sz="1800">
                <a:latin typeface="+mj-lt"/>
              </a:rPr>
              <a:t>Temps disponible</a:t>
            </a:r>
          </a:p>
        </p:txBody>
      </p:sp>
      <p:sp>
        <p:nvSpPr>
          <p:cNvPr id="16" name="Rectangle 16"/>
          <p:cNvSpPr>
            <a:spLocks noChangeArrowheads="1"/>
          </p:cNvSpPr>
          <p:nvPr/>
        </p:nvSpPr>
        <p:spPr bwMode="auto">
          <a:xfrm>
            <a:off x="5615781" y="5370513"/>
            <a:ext cx="27777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eaLnBrk="0" fontAlgn="base" hangingPunct="0">
              <a:lnSpc>
                <a:spcPct val="90000"/>
              </a:lnSpc>
              <a:spcBef>
                <a:spcPct val="0"/>
              </a:spcBef>
              <a:spcAft>
                <a:spcPct val="0"/>
              </a:spcAft>
              <a:defRPr sz="2000">
                <a:solidFill>
                  <a:schemeClr val="tx1"/>
                </a:solidFill>
                <a:latin typeface="Comic Sans MS" pitchFamily="66" charset="0"/>
              </a:defRPr>
            </a:lvl9pPr>
          </a:lstStyle>
          <a:p>
            <a:r>
              <a:rPr lang="fr-FR" altLang="fr-FR" sz="1800">
                <a:latin typeface="+mj-lt"/>
              </a:rPr>
              <a:t>Organisation de l’entreprise</a:t>
            </a:r>
          </a:p>
        </p:txBody>
      </p:sp>
      <p:sp>
        <p:nvSpPr>
          <p:cNvPr id="17" name="Rectangle 17"/>
          <p:cNvSpPr>
            <a:spLocks noChangeArrowheads="1"/>
          </p:cNvSpPr>
          <p:nvPr/>
        </p:nvSpPr>
        <p:spPr bwMode="auto">
          <a:xfrm>
            <a:off x="5117306" y="5862638"/>
            <a:ext cx="19314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eaLnBrk="0" fontAlgn="base" hangingPunct="0">
              <a:lnSpc>
                <a:spcPct val="90000"/>
              </a:lnSpc>
              <a:spcBef>
                <a:spcPct val="0"/>
              </a:spcBef>
              <a:spcAft>
                <a:spcPct val="0"/>
              </a:spcAft>
              <a:defRPr sz="2000">
                <a:solidFill>
                  <a:schemeClr val="tx1"/>
                </a:solidFill>
                <a:latin typeface="Comic Sans MS" pitchFamily="66" charset="0"/>
              </a:defRPr>
            </a:lvl9pPr>
          </a:lstStyle>
          <a:p>
            <a:r>
              <a:rPr lang="fr-FR" altLang="fr-FR" sz="1800">
                <a:latin typeface="+mj-lt"/>
              </a:rPr>
              <a:t>Décisions externes</a:t>
            </a:r>
          </a:p>
        </p:txBody>
      </p:sp>
      <p:sp>
        <p:nvSpPr>
          <p:cNvPr id="18" name="Rectangle 18"/>
          <p:cNvSpPr>
            <a:spLocks noChangeArrowheads="1"/>
          </p:cNvSpPr>
          <p:nvPr/>
        </p:nvSpPr>
        <p:spPr bwMode="auto">
          <a:xfrm>
            <a:off x="1122201" y="2397125"/>
            <a:ext cx="27826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eaLnBrk="0" fontAlgn="base" hangingPunct="0">
              <a:lnSpc>
                <a:spcPct val="90000"/>
              </a:lnSpc>
              <a:spcBef>
                <a:spcPct val="0"/>
              </a:spcBef>
              <a:spcAft>
                <a:spcPct val="0"/>
              </a:spcAft>
              <a:defRPr sz="2000">
                <a:solidFill>
                  <a:schemeClr val="tx1"/>
                </a:solidFill>
                <a:latin typeface="Comic Sans MS" pitchFamily="66" charset="0"/>
              </a:defRPr>
            </a:lvl9pPr>
          </a:lstStyle>
          <a:p>
            <a:r>
              <a:rPr lang="fr-FR" altLang="fr-FR" sz="1800">
                <a:latin typeface="+mj-lt"/>
              </a:rPr>
              <a:t>Connaissances scientifiques</a:t>
            </a:r>
          </a:p>
        </p:txBody>
      </p:sp>
      <p:sp>
        <p:nvSpPr>
          <p:cNvPr id="19" name="Rectangle 19"/>
          <p:cNvSpPr>
            <a:spLocks noChangeArrowheads="1"/>
          </p:cNvSpPr>
          <p:nvPr/>
        </p:nvSpPr>
        <p:spPr bwMode="auto">
          <a:xfrm>
            <a:off x="6344" y="3103563"/>
            <a:ext cx="30696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eaLnBrk="0" fontAlgn="base" hangingPunct="0">
              <a:lnSpc>
                <a:spcPct val="90000"/>
              </a:lnSpc>
              <a:spcBef>
                <a:spcPct val="0"/>
              </a:spcBef>
              <a:spcAft>
                <a:spcPct val="0"/>
              </a:spcAft>
              <a:defRPr sz="2000">
                <a:solidFill>
                  <a:schemeClr val="tx1"/>
                </a:solidFill>
                <a:latin typeface="Comic Sans MS" pitchFamily="66" charset="0"/>
              </a:defRPr>
            </a:lvl9pPr>
          </a:lstStyle>
          <a:p>
            <a:r>
              <a:rPr lang="fr-FR" altLang="fr-FR" sz="1800">
                <a:latin typeface="+mj-lt"/>
              </a:rPr>
              <a:t>Connaissances opérationnelles</a:t>
            </a:r>
          </a:p>
        </p:txBody>
      </p:sp>
      <p:sp>
        <p:nvSpPr>
          <p:cNvPr id="20" name="Rectangle 20"/>
          <p:cNvSpPr>
            <a:spLocks noChangeArrowheads="1"/>
          </p:cNvSpPr>
          <p:nvPr/>
        </p:nvSpPr>
        <p:spPr bwMode="auto">
          <a:xfrm>
            <a:off x="1104106" y="5516563"/>
            <a:ext cx="27806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eaLnBrk="0" fontAlgn="base" hangingPunct="0">
              <a:lnSpc>
                <a:spcPct val="90000"/>
              </a:lnSpc>
              <a:spcBef>
                <a:spcPct val="0"/>
              </a:spcBef>
              <a:spcAft>
                <a:spcPct val="0"/>
              </a:spcAft>
              <a:defRPr sz="2000">
                <a:solidFill>
                  <a:schemeClr val="tx1"/>
                </a:solidFill>
                <a:latin typeface="Comic Sans MS" pitchFamily="66" charset="0"/>
              </a:defRPr>
            </a:lvl9pPr>
          </a:lstStyle>
          <a:p>
            <a:r>
              <a:rPr lang="fr-FR" altLang="fr-FR" sz="1800" dirty="0">
                <a:latin typeface="+mj-lt"/>
              </a:rPr>
              <a:t>Compétences et motivation</a:t>
            </a:r>
          </a:p>
        </p:txBody>
      </p:sp>
      <p:sp>
        <p:nvSpPr>
          <p:cNvPr id="21" name="Rectangle 21"/>
          <p:cNvSpPr>
            <a:spLocks noChangeArrowheads="1"/>
          </p:cNvSpPr>
          <p:nvPr/>
        </p:nvSpPr>
        <p:spPr bwMode="auto">
          <a:xfrm>
            <a:off x="1656556" y="4803775"/>
            <a:ext cx="1066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eaLnBrk="0" fontAlgn="base" hangingPunct="0">
              <a:lnSpc>
                <a:spcPct val="90000"/>
              </a:lnSpc>
              <a:spcBef>
                <a:spcPct val="0"/>
              </a:spcBef>
              <a:spcAft>
                <a:spcPct val="0"/>
              </a:spcAft>
              <a:defRPr sz="2000">
                <a:solidFill>
                  <a:schemeClr val="tx1"/>
                </a:solidFill>
                <a:latin typeface="Comic Sans MS" pitchFamily="66" charset="0"/>
              </a:defRPr>
            </a:lvl9pPr>
          </a:lstStyle>
          <a:p>
            <a:r>
              <a:rPr lang="fr-FR" altLang="fr-FR" sz="1800">
                <a:latin typeface="+mj-lt"/>
              </a:rPr>
              <a:t>Emotions</a:t>
            </a:r>
          </a:p>
        </p:txBody>
      </p:sp>
      <p:sp>
        <p:nvSpPr>
          <p:cNvPr id="22" name="Rectangle 22"/>
          <p:cNvSpPr>
            <a:spLocks noChangeArrowheads="1"/>
          </p:cNvSpPr>
          <p:nvPr/>
        </p:nvSpPr>
        <p:spPr bwMode="auto">
          <a:xfrm>
            <a:off x="201679" y="3776663"/>
            <a:ext cx="27588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eaLnBrk="0" fontAlgn="base" hangingPunct="0">
              <a:lnSpc>
                <a:spcPct val="90000"/>
              </a:lnSpc>
              <a:spcBef>
                <a:spcPct val="0"/>
              </a:spcBef>
              <a:spcAft>
                <a:spcPct val="0"/>
              </a:spcAft>
              <a:defRPr sz="2000">
                <a:solidFill>
                  <a:schemeClr val="tx1"/>
                </a:solidFill>
                <a:latin typeface="Comic Sans MS" pitchFamily="66" charset="0"/>
              </a:defRPr>
            </a:lvl9pPr>
          </a:lstStyle>
          <a:p>
            <a:pPr algn="r"/>
            <a:r>
              <a:rPr lang="fr-FR" altLang="fr-FR" sz="1800" dirty="0">
                <a:latin typeface="+mj-lt"/>
              </a:rPr>
              <a:t>Manière personnelle de penser et d’agir</a:t>
            </a:r>
          </a:p>
        </p:txBody>
      </p:sp>
      <p:sp>
        <p:nvSpPr>
          <p:cNvPr id="23" name="Rectangle 24"/>
          <p:cNvSpPr>
            <a:spLocks noChangeArrowheads="1"/>
          </p:cNvSpPr>
          <p:nvPr/>
        </p:nvSpPr>
        <p:spPr bwMode="auto">
          <a:xfrm>
            <a:off x="5010944" y="1804988"/>
            <a:ext cx="21636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eaLnBrk="0" fontAlgn="base" hangingPunct="0">
              <a:lnSpc>
                <a:spcPct val="90000"/>
              </a:lnSpc>
              <a:spcBef>
                <a:spcPct val="0"/>
              </a:spcBef>
              <a:spcAft>
                <a:spcPct val="0"/>
              </a:spcAft>
              <a:defRPr sz="2000">
                <a:solidFill>
                  <a:schemeClr val="tx1"/>
                </a:solidFill>
                <a:latin typeface="Comic Sans MS" pitchFamily="66" charset="0"/>
              </a:defRPr>
            </a:lvl9pPr>
          </a:lstStyle>
          <a:p>
            <a:r>
              <a:rPr lang="fr-FR" altLang="fr-FR" sz="1800" b="1" i="1">
                <a:latin typeface="+mj-lt"/>
              </a:rPr>
              <a:t>Paramètres externes</a:t>
            </a:r>
          </a:p>
        </p:txBody>
      </p:sp>
      <p:sp>
        <p:nvSpPr>
          <p:cNvPr id="24" name="AutoShape 25"/>
          <p:cNvSpPr>
            <a:spLocks noChangeArrowheads="1"/>
          </p:cNvSpPr>
          <p:nvPr/>
        </p:nvSpPr>
        <p:spPr bwMode="auto">
          <a:xfrm>
            <a:off x="1666081" y="895350"/>
            <a:ext cx="6045200" cy="657225"/>
          </a:xfrm>
          <a:prstGeom prst="roundRect">
            <a:avLst>
              <a:gd name="adj" fmla="val 12495"/>
            </a:avLst>
          </a:prstGeom>
          <a:noFill/>
          <a:ln w="127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eaLnBrk="0" fontAlgn="base" hangingPunct="0">
              <a:lnSpc>
                <a:spcPct val="90000"/>
              </a:lnSpc>
              <a:spcBef>
                <a:spcPct val="0"/>
              </a:spcBef>
              <a:spcAft>
                <a:spcPct val="0"/>
              </a:spcAft>
              <a:defRPr sz="2000">
                <a:solidFill>
                  <a:schemeClr val="tx1"/>
                </a:solidFill>
                <a:latin typeface="Comic Sans MS" pitchFamily="66" charset="0"/>
              </a:defRPr>
            </a:lvl9pPr>
          </a:lstStyle>
          <a:p>
            <a:endParaRPr lang="fr-FR" altLang="fr-FR">
              <a:latin typeface="+mj-lt"/>
            </a:endParaRPr>
          </a:p>
        </p:txBody>
      </p:sp>
      <p:sp>
        <p:nvSpPr>
          <p:cNvPr id="25" name="Line 41"/>
          <p:cNvSpPr>
            <a:spLocks noChangeShapeType="1"/>
          </p:cNvSpPr>
          <p:nvPr/>
        </p:nvSpPr>
        <p:spPr bwMode="auto">
          <a:xfrm>
            <a:off x="3893344" y="2759075"/>
            <a:ext cx="195262"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mj-lt"/>
            </a:endParaRPr>
          </a:p>
        </p:txBody>
      </p:sp>
      <p:sp>
        <p:nvSpPr>
          <p:cNvPr id="26" name="Line 42"/>
          <p:cNvSpPr>
            <a:spLocks noChangeShapeType="1"/>
          </p:cNvSpPr>
          <p:nvPr/>
        </p:nvSpPr>
        <p:spPr bwMode="auto">
          <a:xfrm>
            <a:off x="3083719" y="3344863"/>
            <a:ext cx="449262" cy="193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mj-lt"/>
            </a:endParaRPr>
          </a:p>
        </p:txBody>
      </p:sp>
      <p:sp>
        <p:nvSpPr>
          <p:cNvPr id="27" name="Line 43"/>
          <p:cNvSpPr>
            <a:spLocks noChangeShapeType="1"/>
          </p:cNvSpPr>
          <p:nvPr/>
        </p:nvSpPr>
        <p:spPr bwMode="auto">
          <a:xfrm>
            <a:off x="2874169" y="4094163"/>
            <a:ext cx="509587" cy="14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mj-lt"/>
            </a:endParaRPr>
          </a:p>
        </p:txBody>
      </p:sp>
      <p:sp>
        <p:nvSpPr>
          <p:cNvPr id="28" name="Line 44"/>
          <p:cNvSpPr>
            <a:spLocks noChangeShapeType="1"/>
          </p:cNvSpPr>
          <p:nvPr/>
        </p:nvSpPr>
        <p:spPr bwMode="auto">
          <a:xfrm flipV="1">
            <a:off x="2904331" y="4708525"/>
            <a:ext cx="628650" cy="3000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mj-lt"/>
            </a:endParaRPr>
          </a:p>
        </p:txBody>
      </p:sp>
      <p:sp>
        <p:nvSpPr>
          <p:cNvPr id="29" name="Line 45"/>
          <p:cNvSpPr>
            <a:spLocks noChangeShapeType="1"/>
          </p:cNvSpPr>
          <p:nvPr/>
        </p:nvSpPr>
        <p:spPr bwMode="auto">
          <a:xfrm flipV="1">
            <a:off x="3728244" y="5157788"/>
            <a:ext cx="165100" cy="3444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mj-lt"/>
            </a:endParaRPr>
          </a:p>
        </p:txBody>
      </p:sp>
      <p:sp>
        <p:nvSpPr>
          <p:cNvPr id="30" name="Line 46"/>
          <p:cNvSpPr>
            <a:spLocks noChangeShapeType="1"/>
          </p:cNvSpPr>
          <p:nvPr/>
        </p:nvSpPr>
        <p:spPr bwMode="auto">
          <a:xfrm flipH="1">
            <a:off x="5333206" y="2759075"/>
            <a:ext cx="374650" cy="509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mj-lt"/>
            </a:endParaRPr>
          </a:p>
        </p:txBody>
      </p:sp>
      <p:sp>
        <p:nvSpPr>
          <p:cNvPr id="31" name="Line 47"/>
          <p:cNvSpPr>
            <a:spLocks noChangeShapeType="1"/>
          </p:cNvSpPr>
          <p:nvPr/>
        </p:nvSpPr>
        <p:spPr bwMode="auto">
          <a:xfrm flipH="1">
            <a:off x="5722144" y="3463925"/>
            <a:ext cx="539750" cy="2397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mj-lt"/>
            </a:endParaRPr>
          </a:p>
        </p:txBody>
      </p:sp>
      <p:sp>
        <p:nvSpPr>
          <p:cNvPr id="32" name="Line 48"/>
          <p:cNvSpPr>
            <a:spLocks noChangeShapeType="1"/>
          </p:cNvSpPr>
          <p:nvPr/>
        </p:nvSpPr>
        <p:spPr bwMode="auto">
          <a:xfrm flipH="1">
            <a:off x="5782469" y="3943350"/>
            <a:ext cx="523875" cy="60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mj-lt"/>
            </a:endParaRPr>
          </a:p>
        </p:txBody>
      </p:sp>
      <p:sp>
        <p:nvSpPr>
          <p:cNvPr id="33" name="Line 49"/>
          <p:cNvSpPr>
            <a:spLocks noChangeShapeType="1"/>
          </p:cNvSpPr>
          <p:nvPr/>
        </p:nvSpPr>
        <p:spPr bwMode="auto">
          <a:xfrm flipH="1" flipV="1">
            <a:off x="5796756" y="4364038"/>
            <a:ext cx="660400" cy="44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mj-lt"/>
            </a:endParaRPr>
          </a:p>
        </p:txBody>
      </p:sp>
      <p:sp>
        <p:nvSpPr>
          <p:cNvPr id="34" name="Line 50"/>
          <p:cNvSpPr>
            <a:spLocks noChangeShapeType="1"/>
          </p:cNvSpPr>
          <p:nvPr/>
        </p:nvSpPr>
        <p:spPr bwMode="auto">
          <a:xfrm flipH="1" flipV="1">
            <a:off x="5661819" y="4752975"/>
            <a:ext cx="374650" cy="1793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mj-lt"/>
            </a:endParaRPr>
          </a:p>
        </p:txBody>
      </p:sp>
      <p:sp>
        <p:nvSpPr>
          <p:cNvPr id="35" name="Line 51"/>
          <p:cNvSpPr>
            <a:spLocks noChangeShapeType="1"/>
          </p:cNvSpPr>
          <p:nvPr/>
        </p:nvSpPr>
        <p:spPr bwMode="auto">
          <a:xfrm flipH="1" flipV="1">
            <a:off x="5287169" y="5127625"/>
            <a:ext cx="300037" cy="3444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mj-lt"/>
            </a:endParaRPr>
          </a:p>
        </p:txBody>
      </p:sp>
      <p:sp>
        <p:nvSpPr>
          <p:cNvPr id="36" name="Line 52"/>
          <p:cNvSpPr>
            <a:spLocks noChangeShapeType="1"/>
          </p:cNvSpPr>
          <p:nvPr/>
        </p:nvSpPr>
        <p:spPr bwMode="auto">
          <a:xfrm flipH="1" flipV="1">
            <a:off x="4837906" y="5308600"/>
            <a:ext cx="344488" cy="538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mj-lt"/>
            </a:endParaRPr>
          </a:p>
        </p:txBody>
      </p:sp>
      <p:sp>
        <p:nvSpPr>
          <p:cNvPr id="38" name="Rectangle 37"/>
          <p:cNvSpPr/>
          <p:nvPr/>
        </p:nvSpPr>
        <p:spPr>
          <a:xfrm>
            <a:off x="0" y="0"/>
            <a:ext cx="7052636" cy="461665"/>
          </a:xfrm>
          <a:prstGeom prst="rect">
            <a:avLst/>
          </a:prstGeom>
        </p:spPr>
        <p:txBody>
          <a:bodyPr wrap="none">
            <a:spAutoFit/>
          </a:bodyPr>
          <a:lstStyle/>
          <a:p>
            <a:r>
              <a:rPr lang="fr-FR" sz="2400" b="1" dirty="0"/>
              <a:t>1 – Le processus de conception d'un produit industriel</a:t>
            </a:r>
          </a:p>
        </p:txBody>
      </p:sp>
      <p:sp>
        <p:nvSpPr>
          <p:cNvPr id="39" name="Rectangle 38"/>
          <p:cNvSpPr/>
          <p:nvPr/>
        </p:nvSpPr>
        <p:spPr>
          <a:xfrm>
            <a:off x="101724" y="461665"/>
            <a:ext cx="1512850" cy="400110"/>
          </a:xfrm>
          <a:prstGeom prst="rect">
            <a:avLst/>
          </a:prstGeom>
        </p:spPr>
        <p:txBody>
          <a:bodyPr wrap="none">
            <a:spAutoFit/>
          </a:bodyPr>
          <a:lstStyle/>
          <a:p>
            <a:r>
              <a:rPr lang="fr-FR" sz="2000" b="1" dirty="0">
                <a:solidFill>
                  <a:schemeClr val="tx2">
                    <a:lumMod val="60000"/>
                    <a:lumOff val="40000"/>
                  </a:schemeClr>
                </a:solidFill>
              </a:rPr>
              <a:t>Introduction</a:t>
            </a:r>
          </a:p>
        </p:txBody>
      </p:sp>
      <p:sp>
        <p:nvSpPr>
          <p:cNvPr id="2" name="Espace réservé du numéro de diapositive 1">
            <a:extLst>
              <a:ext uri="{FF2B5EF4-FFF2-40B4-BE49-F238E27FC236}">
                <a16:creationId xmlns:a16="http://schemas.microsoft.com/office/drawing/2014/main" id="{4771AC24-0330-4FBD-8B1D-CE73E1E8E33B}"/>
              </a:ext>
            </a:extLst>
          </p:cNvPr>
          <p:cNvSpPr>
            <a:spLocks noGrp="1"/>
          </p:cNvSpPr>
          <p:nvPr>
            <p:ph type="sldNum" sz="quarter" idx="12"/>
          </p:nvPr>
        </p:nvSpPr>
        <p:spPr/>
        <p:txBody>
          <a:bodyPr/>
          <a:lstStyle/>
          <a:p>
            <a:fld id="{F1E29388-C2A6-42F4-8376-DF2F821CBB61}" type="slidenum">
              <a:rPr lang="fr-FR" smtClean="0"/>
              <a:t>5</a:t>
            </a:fld>
            <a:endParaRPr lang="fr-FR"/>
          </a:p>
        </p:txBody>
      </p:sp>
    </p:spTree>
    <p:extLst>
      <p:ext uri="{BB962C8B-B14F-4D97-AF65-F5344CB8AC3E}">
        <p14:creationId xmlns:p14="http://schemas.microsoft.com/office/powerpoint/2010/main" val="55723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P spid="14" grpId="0"/>
      <p:bldP spid="15" grpId="0"/>
      <p:bldP spid="16" grpId="0"/>
      <p:bldP spid="17" grpId="0"/>
      <p:bldP spid="18" grpId="0"/>
      <p:bldP spid="19" grpId="0"/>
      <p:bldP spid="20" grpId="0"/>
      <p:bldP spid="21" grpId="0"/>
      <p:bldP spid="22" grpId="0"/>
      <p:bldP spid="23" grpId="0"/>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au 20"/>
          <p:cNvGraphicFramePr>
            <a:graphicFrameLocks noGrp="1"/>
          </p:cNvGraphicFramePr>
          <p:nvPr/>
        </p:nvGraphicFramePr>
        <p:xfrm>
          <a:off x="3779838" y="1917700"/>
          <a:ext cx="3738564" cy="762000"/>
        </p:xfrm>
        <a:graphic>
          <a:graphicData uri="http://schemas.openxmlformats.org/drawingml/2006/table">
            <a:tbl>
              <a:tblPr firstRow="1" bandRow="1">
                <a:tableStyleId>{7DF18680-E054-41AD-8BC1-D1AEF772440D}</a:tableStyleId>
              </a:tblPr>
              <a:tblGrid>
                <a:gridCol w="825957">
                  <a:extLst>
                    <a:ext uri="{9D8B030D-6E8A-4147-A177-3AD203B41FA5}">
                      <a16:colId xmlns:a16="http://schemas.microsoft.com/office/drawing/2014/main" val="20000"/>
                    </a:ext>
                  </a:extLst>
                </a:gridCol>
                <a:gridCol w="406787">
                  <a:extLst>
                    <a:ext uri="{9D8B030D-6E8A-4147-A177-3AD203B41FA5}">
                      <a16:colId xmlns:a16="http://schemas.microsoft.com/office/drawing/2014/main" val="20001"/>
                    </a:ext>
                  </a:extLst>
                </a:gridCol>
                <a:gridCol w="406787">
                  <a:extLst>
                    <a:ext uri="{9D8B030D-6E8A-4147-A177-3AD203B41FA5}">
                      <a16:colId xmlns:a16="http://schemas.microsoft.com/office/drawing/2014/main" val="20002"/>
                    </a:ext>
                  </a:extLst>
                </a:gridCol>
                <a:gridCol w="406787">
                  <a:extLst>
                    <a:ext uri="{9D8B030D-6E8A-4147-A177-3AD203B41FA5}">
                      <a16:colId xmlns:a16="http://schemas.microsoft.com/office/drawing/2014/main" val="20003"/>
                    </a:ext>
                  </a:extLst>
                </a:gridCol>
                <a:gridCol w="406787">
                  <a:extLst>
                    <a:ext uri="{9D8B030D-6E8A-4147-A177-3AD203B41FA5}">
                      <a16:colId xmlns:a16="http://schemas.microsoft.com/office/drawing/2014/main" val="20004"/>
                    </a:ext>
                  </a:extLst>
                </a:gridCol>
                <a:gridCol w="406787">
                  <a:extLst>
                    <a:ext uri="{9D8B030D-6E8A-4147-A177-3AD203B41FA5}">
                      <a16:colId xmlns:a16="http://schemas.microsoft.com/office/drawing/2014/main" val="20005"/>
                    </a:ext>
                  </a:extLst>
                </a:gridCol>
                <a:gridCol w="406787">
                  <a:extLst>
                    <a:ext uri="{9D8B030D-6E8A-4147-A177-3AD203B41FA5}">
                      <a16:colId xmlns:a16="http://schemas.microsoft.com/office/drawing/2014/main" val="20006"/>
                    </a:ext>
                  </a:extLst>
                </a:gridCol>
                <a:gridCol w="471885">
                  <a:extLst>
                    <a:ext uri="{9D8B030D-6E8A-4147-A177-3AD203B41FA5}">
                      <a16:colId xmlns:a16="http://schemas.microsoft.com/office/drawing/2014/main" val="20007"/>
                    </a:ext>
                  </a:extLst>
                </a:gridCol>
              </a:tblGrid>
              <a:tr h="159792">
                <a:tc>
                  <a:txBody>
                    <a:bodyPr/>
                    <a:lstStyle/>
                    <a:p>
                      <a:r>
                        <a:rPr lang="fr-FR" sz="1200" dirty="0" err="1"/>
                        <a:t>MD_Type</a:t>
                      </a:r>
                      <a:endParaRPr lang="fr-FR" sz="1200" dirty="0"/>
                    </a:p>
                  </a:txBody>
                  <a:tcPr marL="91455" marR="91455"/>
                </a:tc>
                <a:tc>
                  <a:txBody>
                    <a:bodyPr/>
                    <a:lstStyle/>
                    <a:p>
                      <a:r>
                        <a:rPr lang="fr-FR" sz="1200" dirty="0"/>
                        <a:t>1</a:t>
                      </a:r>
                    </a:p>
                  </a:txBody>
                  <a:tcPr marL="91455" marR="91455"/>
                </a:tc>
                <a:tc>
                  <a:txBody>
                    <a:bodyPr/>
                    <a:lstStyle/>
                    <a:p>
                      <a:r>
                        <a:rPr lang="fr-FR" sz="1200" dirty="0"/>
                        <a:t>2</a:t>
                      </a:r>
                    </a:p>
                  </a:txBody>
                  <a:tcPr marL="91455" marR="91455"/>
                </a:tc>
                <a:tc>
                  <a:txBody>
                    <a:bodyPr/>
                    <a:lstStyle/>
                    <a:p>
                      <a:r>
                        <a:rPr lang="fr-FR" sz="1200" dirty="0"/>
                        <a:t>3</a:t>
                      </a:r>
                    </a:p>
                  </a:txBody>
                  <a:tcPr marL="91455" marR="91455"/>
                </a:tc>
                <a:tc>
                  <a:txBody>
                    <a:bodyPr/>
                    <a:lstStyle/>
                    <a:p>
                      <a:r>
                        <a:rPr lang="fr-FR" sz="1200" dirty="0"/>
                        <a:t>4</a:t>
                      </a:r>
                    </a:p>
                  </a:txBody>
                  <a:tcPr marL="91455" marR="91455"/>
                </a:tc>
                <a:tc>
                  <a:txBody>
                    <a:bodyPr/>
                    <a:lstStyle/>
                    <a:p>
                      <a:r>
                        <a:rPr lang="fr-FR" sz="1200" dirty="0"/>
                        <a:t>5</a:t>
                      </a:r>
                    </a:p>
                  </a:txBody>
                  <a:tcPr marL="91455" marR="91455"/>
                </a:tc>
                <a:tc>
                  <a:txBody>
                    <a:bodyPr/>
                    <a:lstStyle/>
                    <a:p>
                      <a:r>
                        <a:rPr lang="fr-FR" sz="1200" dirty="0"/>
                        <a:t>6</a:t>
                      </a:r>
                    </a:p>
                  </a:txBody>
                  <a:tcPr marL="91455" marR="91455"/>
                </a:tc>
                <a:tc>
                  <a:txBody>
                    <a:bodyPr/>
                    <a:lstStyle/>
                    <a:p>
                      <a:r>
                        <a:rPr lang="fr-FR" sz="1200" dirty="0"/>
                        <a:t>7</a:t>
                      </a:r>
                    </a:p>
                  </a:txBody>
                  <a:tcPr marL="91455" marR="91455"/>
                </a:tc>
                <a:extLst>
                  <a:ext uri="{0D108BD9-81ED-4DB2-BD59-A6C34878D82A}">
                    <a16:rowId xmlns:a16="http://schemas.microsoft.com/office/drawing/2014/main" val="10000"/>
                  </a:ext>
                </a:extLst>
              </a:tr>
              <a:tr h="0">
                <a:tc>
                  <a:txBody>
                    <a:bodyPr/>
                    <a:lstStyle/>
                    <a:p>
                      <a:r>
                        <a:rPr lang="fr-FR" sz="1000" dirty="0"/>
                        <a:t>Power</a:t>
                      </a:r>
                    </a:p>
                  </a:txBody>
                  <a:tcPr marL="91455" marR="91455"/>
                </a:tc>
                <a:tc>
                  <a:txBody>
                    <a:bodyPr/>
                    <a:lstStyle/>
                    <a:p>
                      <a:r>
                        <a:rPr lang="fr-FR" sz="1000" dirty="0"/>
                        <a:t>60</a:t>
                      </a:r>
                    </a:p>
                  </a:txBody>
                  <a:tcPr marL="91455" marR="91455"/>
                </a:tc>
                <a:tc>
                  <a:txBody>
                    <a:bodyPr/>
                    <a:lstStyle/>
                    <a:p>
                      <a:r>
                        <a:rPr lang="fr-FR" sz="1000" dirty="0"/>
                        <a:t>70</a:t>
                      </a:r>
                    </a:p>
                  </a:txBody>
                  <a:tcPr marL="91455" marR="91455"/>
                </a:tc>
                <a:tc>
                  <a:txBody>
                    <a:bodyPr/>
                    <a:lstStyle/>
                    <a:p>
                      <a:r>
                        <a:rPr lang="fr-FR" sz="1000" dirty="0"/>
                        <a:t>80</a:t>
                      </a:r>
                    </a:p>
                  </a:txBody>
                  <a:tcPr marL="91455" marR="91455"/>
                </a:tc>
                <a:tc>
                  <a:txBody>
                    <a:bodyPr/>
                    <a:lstStyle/>
                    <a:p>
                      <a:r>
                        <a:rPr lang="fr-FR" sz="1000" dirty="0"/>
                        <a:t>90</a:t>
                      </a:r>
                    </a:p>
                  </a:txBody>
                  <a:tcPr marL="91455" marR="91455"/>
                </a:tc>
                <a:tc>
                  <a:txBody>
                    <a:bodyPr/>
                    <a:lstStyle/>
                    <a:p>
                      <a:r>
                        <a:rPr lang="fr-FR" sz="1000" dirty="0"/>
                        <a:t>100</a:t>
                      </a:r>
                    </a:p>
                  </a:txBody>
                  <a:tcPr marL="91455" marR="91455"/>
                </a:tc>
                <a:tc>
                  <a:txBody>
                    <a:bodyPr/>
                    <a:lstStyle/>
                    <a:p>
                      <a:r>
                        <a:rPr lang="fr-FR" sz="1000" dirty="0"/>
                        <a:t>110</a:t>
                      </a:r>
                    </a:p>
                  </a:txBody>
                  <a:tcPr marL="91455" marR="91455"/>
                </a:tc>
                <a:tc>
                  <a:txBody>
                    <a:bodyPr/>
                    <a:lstStyle/>
                    <a:p>
                      <a:r>
                        <a:rPr lang="fr-FR" sz="1000" dirty="0"/>
                        <a:t>120</a:t>
                      </a:r>
                    </a:p>
                  </a:txBody>
                  <a:tcPr marL="91455" marR="91455"/>
                </a:tc>
                <a:extLst>
                  <a:ext uri="{0D108BD9-81ED-4DB2-BD59-A6C34878D82A}">
                    <a16:rowId xmlns:a16="http://schemas.microsoft.com/office/drawing/2014/main" val="10001"/>
                  </a:ext>
                </a:extLst>
              </a:tr>
              <a:tr h="129912">
                <a:tc>
                  <a:txBody>
                    <a:bodyPr/>
                    <a:lstStyle/>
                    <a:p>
                      <a:r>
                        <a:rPr lang="fr-FR" sz="1000" dirty="0" err="1"/>
                        <a:t>Weight</a:t>
                      </a:r>
                      <a:endParaRPr lang="fr-FR" sz="1000" dirty="0"/>
                    </a:p>
                  </a:txBody>
                  <a:tcPr marL="91455" marR="91455"/>
                </a:tc>
                <a:tc>
                  <a:txBody>
                    <a:bodyPr/>
                    <a:lstStyle/>
                    <a:p>
                      <a:r>
                        <a:rPr lang="fr-FR" sz="1000" dirty="0"/>
                        <a:t>700</a:t>
                      </a:r>
                    </a:p>
                  </a:txBody>
                  <a:tcPr marL="91455" marR="91455"/>
                </a:tc>
                <a:tc>
                  <a:txBody>
                    <a:bodyPr/>
                    <a:lstStyle/>
                    <a:p>
                      <a:r>
                        <a:rPr lang="fr-FR" sz="1000" dirty="0"/>
                        <a:t>750</a:t>
                      </a:r>
                    </a:p>
                  </a:txBody>
                  <a:tcPr marL="91455" marR="91455"/>
                </a:tc>
                <a:tc>
                  <a:txBody>
                    <a:bodyPr/>
                    <a:lstStyle/>
                    <a:p>
                      <a:r>
                        <a:rPr lang="fr-FR" sz="1000" dirty="0"/>
                        <a:t>800</a:t>
                      </a:r>
                    </a:p>
                  </a:txBody>
                  <a:tcPr marL="91455" marR="91455"/>
                </a:tc>
                <a:tc>
                  <a:txBody>
                    <a:bodyPr/>
                    <a:lstStyle/>
                    <a:p>
                      <a:r>
                        <a:rPr lang="fr-FR" sz="1000" dirty="0"/>
                        <a:t>850</a:t>
                      </a:r>
                    </a:p>
                  </a:txBody>
                  <a:tcPr marL="91455" marR="91455"/>
                </a:tc>
                <a:tc>
                  <a:txBody>
                    <a:bodyPr/>
                    <a:lstStyle/>
                    <a:p>
                      <a:r>
                        <a:rPr lang="fr-FR" sz="1000" dirty="0"/>
                        <a:t>900</a:t>
                      </a:r>
                    </a:p>
                  </a:txBody>
                  <a:tcPr marL="91455" marR="91455"/>
                </a:tc>
                <a:tc>
                  <a:txBody>
                    <a:bodyPr/>
                    <a:lstStyle/>
                    <a:p>
                      <a:r>
                        <a:rPr lang="fr-FR" sz="1000" dirty="0"/>
                        <a:t>950</a:t>
                      </a:r>
                    </a:p>
                  </a:txBody>
                  <a:tcPr marL="91455" marR="91455"/>
                </a:tc>
                <a:tc>
                  <a:txBody>
                    <a:bodyPr/>
                    <a:lstStyle/>
                    <a:p>
                      <a:r>
                        <a:rPr lang="fr-FR" sz="1000" dirty="0"/>
                        <a:t>1000</a:t>
                      </a:r>
                    </a:p>
                  </a:txBody>
                  <a:tcPr marL="91455" marR="91455"/>
                </a:tc>
                <a:extLst>
                  <a:ext uri="{0D108BD9-81ED-4DB2-BD59-A6C34878D82A}">
                    <a16:rowId xmlns:a16="http://schemas.microsoft.com/office/drawing/2014/main" val="10002"/>
                  </a:ext>
                </a:extLst>
              </a:tr>
            </a:tbl>
          </a:graphicData>
        </a:graphic>
      </p:graphicFrame>
      <p:graphicFrame>
        <p:nvGraphicFramePr>
          <p:cNvPr id="23" name="Tableau 22"/>
          <p:cNvGraphicFramePr>
            <a:graphicFrameLocks noGrp="1"/>
          </p:cNvGraphicFramePr>
          <p:nvPr/>
        </p:nvGraphicFramePr>
        <p:xfrm>
          <a:off x="3779838" y="2836863"/>
          <a:ext cx="3738564" cy="762000"/>
        </p:xfrm>
        <a:graphic>
          <a:graphicData uri="http://schemas.openxmlformats.org/drawingml/2006/table">
            <a:tbl>
              <a:tblPr firstRow="1" bandRow="1">
                <a:tableStyleId>{7DF18680-E054-41AD-8BC1-D1AEF772440D}</a:tableStyleId>
              </a:tblPr>
              <a:tblGrid>
                <a:gridCol w="825957">
                  <a:extLst>
                    <a:ext uri="{9D8B030D-6E8A-4147-A177-3AD203B41FA5}">
                      <a16:colId xmlns:a16="http://schemas.microsoft.com/office/drawing/2014/main" val="20000"/>
                    </a:ext>
                  </a:extLst>
                </a:gridCol>
                <a:gridCol w="406787">
                  <a:extLst>
                    <a:ext uri="{9D8B030D-6E8A-4147-A177-3AD203B41FA5}">
                      <a16:colId xmlns:a16="http://schemas.microsoft.com/office/drawing/2014/main" val="20001"/>
                    </a:ext>
                  </a:extLst>
                </a:gridCol>
                <a:gridCol w="406787">
                  <a:extLst>
                    <a:ext uri="{9D8B030D-6E8A-4147-A177-3AD203B41FA5}">
                      <a16:colId xmlns:a16="http://schemas.microsoft.com/office/drawing/2014/main" val="20002"/>
                    </a:ext>
                  </a:extLst>
                </a:gridCol>
                <a:gridCol w="406787">
                  <a:extLst>
                    <a:ext uri="{9D8B030D-6E8A-4147-A177-3AD203B41FA5}">
                      <a16:colId xmlns:a16="http://schemas.microsoft.com/office/drawing/2014/main" val="20003"/>
                    </a:ext>
                  </a:extLst>
                </a:gridCol>
                <a:gridCol w="406787">
                  <a:extLst>
                    <a:ext uri="{9D8B030D-6E8A-4147-A177-3AD203B41FA5}">
                      <a16:colId xmlns:a16="http://schemas.microsoft.com/office/drawing/2014/main" val="20004"/>
                    </a:ext>
                  </a:extLst>
                </a:gridCol>
                <a:gridCol w="406787">
                  <a:extLst>
                    <a:ext uri="{9D8B030D-6E8A-4147-A177-3AD203B41FA5}">
                      <a16:colId xmlns:a16="http://schemas.microsoft.com/office/drawing/2014/main" val="20005"/>
                    </a:ext>
                  </a:extLst>
                </a:gridCol>
                <a:gridCol w="406787">
                  <a:extLst>
                    <a:ext uri="{9D8B030D-6E8A-4147-A177-3AD203B41FA5}">
                      <a16:colId xmlns:a16="http://schemas.microsoft.com/office/drawing/2014/main" val="20006"/>
                    </a:ext>
                  </a:extLst>
                </a:gridCol>
                <a:gridCol w="471885">
                  <a:extLst>
                    <a:ext uri="{9D8B030D-6E8A-4147-A177-3AD203B41FA5}">
                      <a16:colId xmlns:a16="http://schemas.microsoft.com/office/drawing/2014/main" val="20007"/>
                    </a:ext>
                  </a:extLst>
                </a:gridCol>
              </a:tblGrid>
              <a:tr h="159792">
                <a:tc>
                  <a:txBody>
                    <a:bodyPr/>
                    <a:lstStyle/>
                    <a:p>
                      <a:r>
                        <a:rPr lang="fr-FR" sz="1200" dirty="0" err="1"/>
                        <a:t>ME_Type</a:t>
                      </a:r>
                      <a:endParaRPr lang="fr-FR" sz="1200" dirty="0"/>
                    </a:p>
                  </a:txBody>
                  <a:tcPr marL="91455" marR="91455"/>
                </a:tc>
                <a:tc>
                  <a:txBody>
                    <a:bodyPr/>
                    <a:lstStyle/>
                    <a:p>
                      <a:r>
                        <a:rPr lang="fr-FR" sz="1200" dirty="0"/>
                        <a:t>1</a:t>
                      </a:r>
                    </a:p>
                  </a:txBody>
                  <a:tcPr marL="91455" marR="91455"/>
                </a:tc>
                <a:tc>
                  <a:txBody>
                    <a:bodyPr/>
                    <a:lstStyle/>
                    <a:p>
                      <a:r>
                        <a:rPr lang="fr-FR" sz="1200" dirty="0"/>
                        <a:t>2</a:t>
                      </a:r>
                    </a:p>
                  </a:txBody>
                  <a:tcPr marL="91455" marR="91455"/>
                </a:tc>
                <a:tc>
                  <a:txBody>
                    <a:bodyPr/>
                    <a:lstStyle/>
                    <a:p>
                      <a:r>
                        <a:rPr lang="fr-FR" sz="1200" dirty="0"/>
                        <a:t>3</a:t>
                      </a:r>
                    </a:p>
                  </a:txBody>
                  <a:tcPr marL="91455" marR="91455"/>
                </a:tc>
                <a:tc>
                  <a:txBody>
                    <a:bodyPr/>
                    <a:lstStyle/>
                    <a:p>
                      <a:r>
                        <a:rPr lang="fr-FR" sz="1200" dirty="0"/>
                        <a:t>4</a:t>
                      </a:r>
                    </a:p>
                  </a:txBody>
                  <a:tcPr marL="91455" marR="91455"/>
                </a:tc>
                <a:tc>
                  <a:txBody>
                    <a:bodyPr/>
                    <a:lstStyle/>
                    <a:p>
                      <a:r>
                        <a:rPr lang="fr-FR" sz="1200" dirty="0"/>
                        <a:t>5</a:t>
                      </a:r>
                    </a:p>
                  </a:txBody>
                  <a:tcPr marL="91455" marR="91455"/>
                </a:tc>
                <a:tc>
                  <a:txBody>
                    <a:bodyPr/>
                    <a:lstStyle/>
                    <a:p>
                      <a:r>
                        <a:rPr lang="fr-FR" sz="1200" dirty="0"/>
                        <a:t>6</a:t>
                      </a:r>
                    </a:p>
                  </a:txBody>
                  <a:tcPr marL="91455" marR="91455"/>
                </a:tc>
                <a:tc>
                  <a:txBody>
                    <a:bodyPr/>
                    <a:lstStyle/>
                    <a:p>
                      <a:r>
                        <a:rPr lang="fr-FR" sz="1200" dirty="0"/>
                        <a:t>7</a:t>
                      </a:r>
                    </a:p>
                  </a:txBody>
                  <a:tcPr marL="91455" marR="91455"/>
                </a:tc>
                <a:extLst>
                  <a:ext uri="{0D108BD9-81ED-4DB2-BD59-A6C34878D82A}">
                    <a16:rowId xmlns:a16="http://schemas.microsoft.com/office/drawing/2014/main" val="10000"/>
                  </a:ext>
                </a:extLst>
              </a:tr>
              <a:tr h="0">
                <a:tc>
                  <a:txBody>
                    <a:bodyPr/>
                    <a:lstStyle/>
                    <a:p>
                      <a:r>
                        <a:rPr lang="fr-FR" sz="1000" dirty="0"/>
                        <a:t>Power</a:t>
                      </a:r>
                    </a:p>
                  </a:txBody>
                  <a:tcPr marL="91455" marR="91455"/>
                </a:tc>
                <a:tc>
                  <a:txBody>
                    <a:bodyPr/>
                    <a:lstStyle/>
                    <a:p>
                      <a:r>
                        <a:rPr lang="fr-FR" sz="1000" dirty="0"/>
                        <a:t>10</a:t>
                      </a:r>
                    </a:p>
                  </a:txBody>
                  <a:tcPr marL="91455" marR="91455"/>
                </a:tc>
                <a:tc>
                  <a:txBody>
                    <a:bodyPr/>
                    <a:lstStyle/>
                    <a:p>
                      <a:r>
                        <a:rPr lang="fr-FR" sz="1000" dirty="0"/>
                        <a:t>20</a:t>
                      </a:r>
                    </a:p>
                  </a:txBody>
                  <a:tcPr marL="91455" marR="91455"/>
                </a:tc>
                <a:tc>
                  <a:txBody>
                    <a:bodyPr/>
                    <a:lstStyle/>
                    <a:p>
                      <a:r>
                        <a:rPr lang="fr-FR" sz="1000" dirty="0"/>
                        <a:t>22</a:t>
                      </a:r>
                    </a:p>
                  </a:txBody>
                  <a:tcPr marL="91455" marR="91455"/>
                </a:tc>
                <a:tc>
                  <a:txBody>
                    <a:bodyPr/>
                    <a:lstStyle/>
                    <a:p>
                      <a:r>
                        <a:rPr lang="fr-FR" sz="1000" dirty="0"/>
                        <a:t>24</a:t>
                      </a:r>
                    </a:p>
                  </a:txBody>
                  <a:tcPr marL="91455" marR="91455"/>
                </a:tc>
                <a:tc>
                  <a:txBody>
                    <a:bodyPr/>
                    <a:lstStyle/>
                    <a:p>
                      <a:r>
                        <a:rPr lang="fr-FR" sz="1000" dirty="0"/>
                        <a:t>26</a:t>
                      </a:r>
                    </a:p>
                  </a:txBody>
                  <a:tcPr marL="91455" marR="91455"/>
                </a:tc>
                <a:tc>
                  <a:txBody>
                    <a:bodyPr/>
                    <a:lstStyle/>
                    <a:p>
                      <a:r>
                        <a:rPr lang="fr-FR" sz="1000" dirty="0"/>
                        <a:t>28</a:t>
                      </a:r>
                    </a:p>
                  </a:txBody>
                  <a:tcPr marL="91455" marR="91455"/>
                </a:tc>
                <a:tc>
                  <a:txBody>
                    <a:bodyPr/>
                    <a:lstStyle/>
                    <a:p>
                      <a:r>
                        <a:rPr lang="fr-FR" sz="1000" dirty="0"/>
                        <a:t>30</a:t>
                      </a:r>
                    </a:p>
                  </a:txBody>
                  <a:tcPr marL="91455" marR="91455"/>
                </a:tc>
                <a:extLst>
                  <a:ext uri="{0D108BD9-81ED-4DB2-BD59-A6C34878D82A}">
                    <a16:rowId xmlns:a16="http://schemas.microsoft.com/office/drawing/2014/main" val="10001"/>
                  </a:ext>
                </a:extLst>
              </a:tr>
              <a:tr h="129912">
                <a:tc>
                  <a:txBody>
                    <a:bodyPr/>
                    <a:lstStyle/>
                    <a:p>
                      <a:r>
                        <a:rPr lang="fr-FR" sz="1000" dirty="0" err="1"/>
                        <a:t>Weight</a:t>
                      </a:r>
                      <a:endParaRPr lang="fr-FR" sz="1000" dirty="0"/>
                    </a:p>
                  </a:txBody>
                  <a:tcPr marL="91455" marR="91455"/>
                </a:tc>
                <a:tc>
                  <a:txBody>
                    <a:bodyPr/>
                    <a:lstStyle/>
                    <a:p>
                      <a:r>
                        <a:rPr lang="fr-FR" sz="1000" dirty="0"/>
                        <a:t>49</a:t>
                      </a:r>
                    </a:p>
                  </a:txBody>
                  <a:tcPr marL="91455" marR="91455"/>
                </a:tc>
                <a:tc>
                  <a:txBody>
                    <a:bodyPr/>
                    <a:lstStyle/>
                    <a:p>
                      <a:r>
                        <a:rPr lang="fr-FR" sz="1000" dirty="0"/>
                        <a:t>79</a:t>
                      </a:r>
                    </a:p>
                  </a:txBody>
                  <a:tcPr marL="91455" marR="91455"/>
                </a:tc>
                <a:tc>
                  <a:txBody>
                    <a:bodyPr/>
                    <a:lstStyle/>
                    <a:p>
                      <a:r>
                        <a:rPr lang="fr-FR" sz="1000" dirty="0"/>
                        <a:t>85</a:t>
                      </a:r>
                    </a:p>
                  </a:txBody>
                  <a:tcPr marL="91455" marR="91455"/>
                </a:tc>
                <a:tc>
                  <a:txBody>
                    <a:bodyPr/>
                    <a:lstStyle/>
                    <a:p>
                      <a:r>
                        <a:rPr lang="fr-FR" sz="1000" dirty="0"/>
                        <a:t>94</a:t>
                      </a:r>
                    </a:p>
                  </a:txBody>
                  <a:tcPr marL="91455" marR="91455"/>
                </a:tc>
                <a:tc>
                  <a:txBody>
                    <a:bodyPr/>
                    <a:lstStyle/>
                    <a:p>
                      <a:r>
                        <a:rPr lang="fr-FR" sz="1000" dirty="0"/>
                        <a:t>103</a:t>
                      </a:r>
                    </a:p>
                  </a:txBody>
                  <a:tcPr marL="91455" marR="91455"/>
                </a:tc>
                <a:tc>
                  <a:txBody>
                    <a:bodyPr/>
                    <a:lstStyle/>
                    <a:p>
                      <a:r>
                        <a:rPr lang="fr-FR" sz="1000" dirty="0"/>
                        <a:t>112</a:t>
                      </a:r>
                    </a:p>
                  </a:txBody>
                  <a:tcPr marL="91455" marR="91455"/>
                </a:tc>
                <a:tc>
                  <a:txBody>
                    <a:bodyPr/>
                    <a:lstStyle/>
                    <a:p>
                      <a:r>
                        <a:rPr lang="fr-FR" sz="1000" dirty="0"/>
                        <a:t>120</a:t>
                      </a:r>
                    </a:p>
                  </a:txBody>
                  <a:tcPr marL="91455" marR="91455"/>
                </a:tc>
                <a:extLst>
                  <a:ext uri="{0D108BD9-81ED-4DB2-BD59-A6C34878D82A}">
                    <a16:rowId xmlns:a16="http://schemas.microsoft.com/office/drawing/2014/main" val="10002"/>
                  </a:ext>
                </a:extLst>
              </a:tr>
            </a:tbl>
          </a:graphicData>
        </a:graphic>
      </p:graphicFrame>
      <p:graphicFrame>
        <p:nvGraphicFramePr>
          <p:cNvPr id="24" name="Tableau 23"/>
          <p:cNvGraphicFramePr>
            <a:graphicFrameLocks noGrp="1"/>
          </p:cNvGraphicFramePr>
          <p:nvPr/>
        </p:nvGraphicFramePr>
        <p:xfrm>
          <a:off x="3779838" y="3746500"/>
          <a:ext cx="3803651" cy="762000"/>
        </p:xfrm>
        <a:graphic>
          <a:graphicData uri="http://schemas.openxmlformats.org/drawingml/2006/table">
            <a:tbl>
              <a:tblPr firstRow="1" bandRow="1">
                <a:tableStyleId>{7DF18680-E054-41AD-8BC1-D1AEF772440D}</a:tableStyleId>
              </a:tblPr>
              <a:tblGrid>
                <a:gridCol w="825966">
                  <a:extLst>
                    <a:ext uri="{9D8B030D-6E8A-4147-A177-3AD203B41FA5}">
                      <a16:colId xmlns:a16="http://schemas.microsoft.com/office/drawing/2014/main" val="20000"/>
                    </a:ext>
                  </a:extLst>
                </a:gridCol>
                <a:gridCol w="406791">
                  <a:extLst>
                    <a:ext uri="{9D8B030D-6E8A-4147-A177-3AD203B41FA5}">
                      <a16:colId xmlns:a16="http://schemas.microsoft.com/office/drawing/2014/main" val="20001"/>
                    </a:ext>
                  </a:extLst>
                </a:gridCol>
                <a:gridCol w="406791">
                  <a:extLst>
                    <a:ext uri="{9D8B030D-6E8A-4147-A177-3AD203B41FA5}">
                      <a16:colId xmlns:a16="http://schemas.microsoft.com/office/drawing/2014/main" val="20002"/>
                    </a:ext>
                  </a:extLst>
                </a:gridCol>
                <a:gridCol w="406791">
                  <a:extLst>
                    <a:ext uri="{9D8B030D-6E8A-4147-A177-3AD203B41FA5}">
                      <a16:colId xmlns:a16="http://schemas.microsoft.com/office/drawing/2014/main" val="20003"/>
                    </a:ext>
                  </a:extLst>
                </a:gridCol>
                <a:gridCol w="406791">
                  <a:extLst>
                    <a:ext uri="{9D8B030D-6E8A-4147-A177-3AD203B41FA5}">
                      <a16:colId xmlns:a16="http://schemas.microsoft.com/office/drawing/2014/main" val="20004"/>
                    </a:ext>
                  </a:extLst>
                </a:gridCol>
                <a:gridCol w="406791">
                  <a:extLst>
                    <a:ext uri="{9D8B030D-6E8A-4147-A177-3AD203B41FA5}">
                      <a16:colId xmlns:a16="http://schemas.microsoft.com/office/drawing/2014/main" val="20005"/>
                    </a:ext>
                  </a:extLst>
                </a:gridCol>
                <a:gridCol w="471840">
                  <a:extLst>
                    <a:ext uri="{9D8B030D-6E8A-4147-A177-3AD203B41FA5}">
                      <a16:colId xmlns:a16="http://schemas.microsoft.com/office/drawing/2014/main" val="20006"/>
                    </a:ext>
                  </a:extLst>
                </a:gridCol>
                <a:gridCol w="471890">
                  <a:extLst>
                    <a:ext uri="{9D8B030D-6E8A-4147-A177-3AD203B41FA5}">
                      <a16:colId xmlns:a16="http://schemas.microsoft.com/office/drawing/2014/main" val="20007"/>
                    </a:ext>
                  </a:extLst>
                </a:gridCol>
              </a:tblGrid>
              <a:tr h="159792">
                <a:tc>
                  <a:txBody>
                    <a:bodyPr/>
                    <a:lstStyle/>
                    <a:p>
                      <a:r>
                        <a:rPr lang="fr-FR" sz="1200" dirty="0" err="1"/>
                        <a:t>GE_Type</a:t>
                      </a:r>
                      <a:endParaRPr lang="fr-FR" sz="1200" dirty="0"/>
                    </a:p>
                  </a:txBody>
                  <a:tcPr marL="91456" marR="91456"/>
                </a:tc>
                <a:tc>
                  <a:txBody>
                    <a:bodyPr/>
                    <a:lstStyle/>
                    <a:p>
                      <a:r>
                        <a:rPr lang="fr-FR" sz="1200" dirty="0"/>
                        <a:t>1</a:t>
                      </a:r>
                    </a:p>
                  </a:txBody>
                  <a:tcPr marL="91456" marR="91456"/>
                </a:tc>
                <a:tc>
                  <a:txBody>
                    <a:bodyPr/>
                    <a:lstStyle/>
                    <a:p>
                      <a:r>
                        <a:rPr lang="fr-FR" sz="1200" dirty="0"/>
                        <a:t>2</a:t>
                      </a:r>
                    </a:p>
                  </a:txBody>
                  <a:tcPr marL="91456" marR="91456"/>
                </a:tc>
                <a:tc>
                  <a:txBody>
                    <a:bodyPr/>
                    <a:lstStyle/>
                    <a:p>
                      <a:r>
                        <a:rPr lang="fr-FR" sz="1200" dirty="0"/>
                        <a:t>3</a:t>
                      </a:r>
                    </a:p>
                  </a:txBody>
                  <a:tcPr marL="91456" marR="91456"/>
                </a:tc>
                <a:tc>
                  <a:txBody>
                    <a:bodyPr/>
                    <a:lstStyle/>
                    <a:p>
                      <a:r>
                        <a:rPr lang="fr-FR" sz="1200" dirty="0"/>
                        <a:t>4</a:t>
                      </a:r>
                    </a:p>
                  </a:txBody>
                  <a:tcPr marL="91456" marR="91456"/>
                </a:tc>
                <a:tc>
                  <a:txBody>
                    <a:bodyPr/>
                    <a:lstStyle/>
                    <a:p>
                      <a:r>
                        <a:rPr lang="fr-FR" sz="1200" dirty="0"/>
                        <a:t>5</a:t>
                      </a:r>
                    </a:p>
                  </a:txBody>
                  <a:tcPr marL="91456" marR="91456"/>
                </a:tc>
                <a:tc>
                  <a:txBody>
                    <a:bodyPr/>
                    <a:lstStyle/>
                    <a:p>
                      <a:r>
                        <a:rPr lang="fr-FR" sz="1200" dirty="0"/>
                        <a:t>6</a:t>
                      </a:r>
                    </a:p>
                  </a:txBody>
                  <a:tcPr marL="91456" marR="91456"/>
                </a:tc>
                <a:tc>
                  <a:txBody>
                    <a:bodyPr/>
                    <a:lstStyle/>
                    <a:p>
                      <a:r>
                        <a:rPr lang="fr-FR" sz="1200" dirty="0"/>
                        <a:t>7</a:t>
                      </a:r>
                    </a:p>
                  </a:txBody>
                  <a:tcPr marL="91456" marR="91456"/>
                </a:tc>
                <a:extLst>
                  <a:ext uri="{0D108BD9-81ED-4DB2-BD59-A6C34878D82A}">
                    <a16:rowId xmlns:a16="http://schemas.microsoft.com/office/drawing/2014/main" val="10000"/>
                  </a:ext>
                </a:extLst>
              </a:tr>
              <a:tr h="0">
                <a:tc>
                  <a:txBody>
                    <a:bodyPr/>
                    <a:lstStyle/>
                    <a:p>
                      <a:r>
                        <a:rPr lang="fr-FR" sz="1000" dirty="0"/>
                        <a:t>Power</a:t>
                      </a:r>
                    </a:p>
                  </a:txBody>
                  <a:tcPr marL="91456" marR="91456"/>
                </a:tc>
                <a:tc>
                  <a:txBody>
                    <a:bodyPr/>
                    <a:lstStyle/>
                    <a:p>
                      <a:r>
                        <a:rPr lang="fr-FR" sz="1000" dirty="0"/>
                        <a:t>10</a:t>
                      </a:r>
                    </a:p>
                  </a:txBody>
                  <a:tcPr marL="91456" marR="91456"/>
                </a:tc>
                <a:tc>
                  <a:txBody>
                    <a:bodyPr/>
                    <a:lstStyle/>
                    <a:p>
                      <a:r>
                        <a:rPr lang="fr-FR" sz="1000" dirty="0"/>
                        <a:t>20</a:t>
                      </a:r>
                    </a:p>
                  </a:txBody>
                  <a:tcPr marL="91456" marR="91456"/>
                </a:tc>
                <a:tc>
                  <a:txBody>
                    <a:bodyPr/>
                    <a:lstStyle/>
                    <a:p>
                      <a:r>
                        <a:rPr lang="fr-FR" sz="1000" dirty="0"/>
                        <a:t>30</a:t>
                      </a:r>
                    </a:p>
                  </a:txBody>
                  <a:tcPr marL="91456" marR="91456"/>
                </a:tc>
                <a:tc>
                  <a:txBody>
                    <a:bodyPr/>
                    <a:lstStyle/>
                    <a:p>
                      <a:r>
                        <a:rPr lang="fr-FR" sz="1000" dirty="0"/>
                        <a:t>40</a:t>
                      </a:r>
                    </a:p>
                  </a:txBody>
                  <a:tcPr marL="91456" marR="91456"/>
                </a:tc>
                <a:tc>
                  <a:txBody>
                    <a:bodyPr/>
                    <a:lstStyle/>
                    <a:p>
                      <a:r>
                        <a:rPr lang="fr-FR" sz="1000" dirty="0"/>
                        <a:t>50</a:t>
                      </a:r>
                    </a:p>
                  </a:txBody>
                  <a:tcPr marL="91456" marR="91456"/>
                </a:tc>
                <a:tc>
                  <a:txBody>
                    <a:bodyPr/>
                    <a:lstStyle/>
                    <a:p>
                      <a:r>
                        <a:rPr lang="fr-FR" sz="1000" dirty="0"/>
                        <a:t>80</a:t>
                      </a:r>
                    </a:p>
                  </a:txBody>
                  <a:tcPr marL="91456" marR="91456"/>
                </a:tc>
                <a:tc>
                  <a:txBody>
                    <a:bodyPr/>
                    <a:lstStyle/>
                    <a:p>
                      <a:r>
                        <a:rPr lang="fr-FR" sz="1000" dirty="0"/>
                        <a:t>100</a:t>
                      </a:r>
                    </a:p>
                  </a:txBody>
                  <a:tcPr marL="91456" marR="91456"/>
                </a:tc>
                <a:extLst>
                  <a:ext uri="{0D108BD9-81ED-4DB2-BD59-A6C34878D82A}">
                    <a16:rowId xmlns:a16="http://schemas.microsoft.com/office/drawing/2014/main" val="10001"/>
                  </a:ext>
                </a:extLst>
              </a:tr>
              <a:tr h="129912">
                <a:tc>
                  <a:txBody>
                    <a:bodyPr/>
                    <a:lstStyle/>
                    <a:p>
                      <a:r>
                        <a:rPr lang="fr-FR" sz="1000" dirty="0" err="1"/>
                        <a:t>Weight</a:t>
                      </a:r>
                      <a:endParaRPr lang="fr-FR" sz="1000" dirty="0"/>
                    </a:p>
                  </a:txBody>
                  <a:tcPr marL="91456" marR="91456"/>
                </a:tc>
                <a:tc>
                  <a:txBody>
                    <a:bodyPr/>
                    <a:lstStyle/>
                    <a:p>
                      <a:r>
                        <a:rPr lang="fr-FR" sz="1000" dirty="0"/>
                        <a:t>250</a:t>
                      </a:r>
                    </a:p>
                  </a:txBody>
                  <a:tcPr marL="91456" marR="91456"/>
                </a:tc>
                <a:tc>
                  <a:txBody>
                    <a:bodyPr/>
                    <a:lstStyle/>
                    <a:p>
                      <a:r>
                        <a:rPr lang="fr-FR" sz="1000" dirty="0"/>
                        <a:t>350</a:t>
                      </a:r>
                    </a:p>
                  </a:txBody>
                  <a:tcPr marL="91456" marR="91456"/>
                </a:tc>
                <a:tc>
                  <a:txBody>
                    <a:bodyPr/>
                    <a:lstStyle/>
                    <a:p>
                      <a:r>
                        <a:rPr lang="fr-FR" sz="1000" dirty="0"/>
                        <a:t>500</a:t>
                      </a:r>
                    </a:p>
                  </a:txBody>
                  <a:tcPr marL="91456" marR="91456"/>
                </a:tc>
                <a:tc>
                  <a:txBody>
                    <a:bodyPr/>
                    <a:lstStyle/>
                    <a:p>
                      <a:r>
                        <a:rPr lang="fr-FR" sz="1000" dirty="0"/>
                        <a:t>600</a:t>
                      </a:r>
                    </a:p>
                  </a:txBody>
                  <a:tcPr marL="91456" marR="91456"/>
                </a:tc>
                <a:tc>
                  <a:txBody>
                    <a:bodyPr/>
                    <a:lstStyle/>
                    <a:p>
                      <a:r>
                        <a:rPr lang="fr-FR" sz="1000" dirty="0"/>
                        <a:t>800</a:t>
                      </a:r>
                    </a:p>
                  </a:txBody>
                  <a:tcPr marL="91456" marR="91456"/>
                </a:tc>
                <a:tc>
                  <a:txBody>
                    <a:bodyPr/>
                    <a:lstStyle/>
                    <a:p>
                      <a:r>
                        <a:rPr lang="fr-FR" sz="1000" dirty="0"/>
                        <a:t>1300</a:t>
                      </a:r>
                    </a:p>
                  </a:txBody>
                  <a:tcPr marL="91456" marR="91456"/>
                </a:tc>
                <a:tc>
                  <a:txBody>
                    <a:bodyPr/>
                    <a:lstStyle/>
                    <a:p>
                      <a:r>
                        <a:rPr lang="fr-FR" sz="1000" dirty="0"/>
                        <a:t>1800</a:t>
                      </a:r>
                    </a:p>
                  </a:txBody>
                  <a:tcPr marL="91456" marR="91456"/>
                </a:tc>
                <a:extLst>
                  <a:ext uri="{0D108BD9-81ED-4DB2-BD59-A6C34878D82A}">
                    <a16:rowId xmlns:a16="http://schemas.microsoft.com/office/drawing/2014/main" val="10002"/>
                  </a:ext>
                </a:extLst>
              </a:tr>
            </a:tbl>
          </a:graphicData>
        </a:graphic>
      </p:graphicFrame>
      <p:sp>
        <p:nvSpPr>
          <p:cNvPr id="2" name="Ellipse 1"/>
          <p:cNvSpPr/>
          <p:nvPr/>
        </p:nvSpPr>
        <p:spPr>
          <a:xfrm>
            <a:off x="6156325" y="1844675"/>
            <a:ext cx="503238" cy="9921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5" name="Ellipse 14"/>
          <p:cNvSpPr/>
          <p:nvPr/>
        </p:nvSpPr>
        <p:spPr>
          <a:xfrm>
            <a:off x="5795963" y="3644900"/>
            <a:ext cx="504825" cy="9921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7" name="Ellipse 16"/>
          <p:cNvSpPr/>
          <p:nvPr/>
        </p:nvSpPr>
        <p:spPr>
          <a:xfrm>
            <a:off x="4932363" y="2740025"/>
            <a:ext cx="503237"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 name="Organigramme : Disque magnétique 2"/>
          <p:cNvSpPr/>
          <p:nvPr/>
        </p:nvSpPr>
        <p:spPr>
          <a:xfrm>
            <a:off x="8027988" y="2417763"/>
            <a:ext cx="936625" cy="1517650"/>
          </a:xfrm>
          <a:prstGeom prst="flowChartMagneticDisk">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400">
                <a:solidFill>
                  <a:srgbClr val="00B050"/>
                </a:solidFill>
                <a:ea typeface="MS PGothic" pitchFamily="34" charset="-128"/>
              </a:rPr>
              <a:t>Base de données</a:t>
            </a:r>
          </a:p>
          <a:p>
            <a:pPr algn="ctr" eaLnBrk="1" hangingPunct="1">
              <a:defRPr/>
            </a:pPr>
            <a:r>
              <a:rPr lang="fr-FR" sz="1400">
                <a:solidFill>
                  <a:srgbClr val="00B050"/>
                </a:solidFill>
                <a:ea typeface="MS PGothic" pitchFamily="34" charset="-128"/>
              </a:rPr>
              <a:t>Ecoinvent</a:t>
            </a:r>
          </a:p>
        </p:txBody>
      </p:sp>
      <p:cxnSp>
        <p:nvCxnSpPr>
          <p:cNvPr id="5" name="Connecteur en arc 4"/>
          <p:cNvCxnSpPr>
            <a:stCxn id="2" idx="7"/>
            <a:endCxn id="3" idx="1"/>
          </p:cNvCxnSpPr>
          <p:nvPr/>
        </p:nvCxnSpPr>
        <p:spPr>
          <a:xfrm rot="16200000" flipH="1">
            <a:off x="7327900" y="1249363"/>
            <a:ext cx="427038" cy="1909762"/>
          </a:xfrm>
          <a:prstGeom prst="curvedConnector3">
            <a:avLst>
              <a:gd name="adj1" fmla="val -8737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en arc 6"/>
          <p:cNvCxnSpPr>
            <a:stCxn id="17" idx="7"/>
            <a:endCxn id="3" idx="1"/>
          </p:cNvCxnSpPr>
          <p:nvPr/>
        </p:nvCxnSpPr>
        <p:spPr>
          <a:xfrm rot="5400000" flipH="1" flipV="1">
            <a:off x="6696075" y="1084263"/>
            <a:ext cx="466725" cy="3133725"/>
          </a:xfrm>
          <a:prstGeom prst="curvedConnector3">
            <a:avLst>
              <a:gd name="adj1" fmla="val 148977"/>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en arc 8"/>
          <p:cNvCxnSpPr>
            <a:stCxn id="15" idx="7"/>
            <a:endCxn id="3" idx="1"/>
          </p:cNvCxnSpPr>
          <p:nvPr/>
        </p:nvCxnSpPr>
        <p:spPr>
          <a:xfrm rot="5400000" flipH="1" flipV="1">
            <a:off x="6674644" y="1969294"/>
            <a:ext cx="1373187" cy="2270125"/>
          </a:xfrm>
          <a:prstGeom prst="curvedConnector3">
            <a:avLst>
              <a:gd name="adj1" fmla="val 116658"/>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en angle 24"/>
          <p:cNvCxnSpPr>
            <a:stCxn id="3" idx="3"/>
            <a:endCxn id="34941" idx="3"/>
          </p:cNvCxnSpPr>
          <p:nvPr/>
        </p:nvCxnSpPr>
        <p:spPr>
          <a:xfrm rot="5400000">
            <a:off x="6084887" y="3286126"/>
            <a:ext cx="1762125" cy="30607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pic>
        <p:nvPicPr>
          <p:cNvPr id="31870" name="Image 12"/>
          <p:cNvPicPr>
            <a:picLocks noChangeAspect="1"/>
          </p:cNvPicPr>
          <p:nvPr/>
        </p:nvPicPr>
        <p:blipFill>
          <a:blip r:embed="rId3" cstate="email">
            <a:extLst>
              <a:ext uri="{28A0092B-C50C-407E-A947-70E740481C1C}">
                <a14:useLocalDpi xmlns:a14="http://schemas.microsoft.com/office/drawing/2010/main" val="0"/>
              </a:ext>
            </a:extLst>
          </a:blip>
          <a:srcRect l="31216" t="1299" r="41132" b="6255"/>
          <a:stretch>
            <a:fillRect/>
          </a:stretch>
        </p:blipFill>
        <p:spPr bwMode="auto">
          <a:xfrm>
            <a:off x="107950" y="1439863"/>
            <a:ext cx="2143125" cy="48577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4941" name="Picture 125"/>
          <p:cNvPicPr>
            <a:picLocks noChangeAspect="1" noChangeArrowheads="1"/>
          </p:cNvPicPr>
          <p:nvPr/>
        </p:nvPicPr>
        <p:blipFill>
          <a:blip r:embed="rId4" cstate="email">
            <a:extLst>
              <a:ext uri="{28A0092B-C50C-407E-A947-70E740481C1C}">
                <a14:useLocalDpi xmlns:a14="http://schemas.microsoft.com/office/drawing/2010/main" val="0"/>
              </a:ext>
            </a:extLst>
          </a:blip>
          <a:srcRect r="27863"/>
          <a:stretch>
            <a:fillRect/>
          </a:stretch>
        </p:blipFill>
        <p:spPr bwMode="auto">
          <a:xfrm>
            <a:off x="2916238" y="4724400"/>
            <a:ext cx="2519362"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lèche vers le bas 17"/>
          <p:cNvSpPr/>
          <p:nvPr/>
        </p:nvSpPr>
        <p:spPr>
          <a:xfrm rot="16200000">
            <a:off x="2673351" y="3579812"/>
            <a:ext cx="252412" cy="436563"/>
          </a:xfrm>
          <a:prstGeom prst="downArrow">
            <a:avLst/>
          </a:prstGeom>
          <a:solidFill>
            <a:srgbClr val="92D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9" name="ZoneTexte 7"/>
          <p:cNvSpPr txBox="1">
            <a:spLocks noChangeArrowheads="1"/>
          </p:cNvSpPr>
          <p:nvPr/>
        </p:nvSpPr>
        <p:spPr bwMode="auto">
          <a:xfrm>
            <a:off x="2339975" y="3148013"/>
            <a:ext cx="1363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fr-FR" altLang="fr-FR" sz="1400" i="1"/>
              <a:t>Propagation de contraintes</a:t>
            </a:r>
            <a:endParaRPr lang="fr-FR" altLang="fr-FR" i="1"/>
          </a:p>
        </p:txBody>
      </p:sp>
      <p:sp>
        <p:nvSpPr>
          <p:cNvPr id="20" name="Rectangle 19"/>
          <p:cNvSpPr/>
          <p:nvPr/>
        </p:nvSpPr>
        <p:spPr>
          <a:xfrm>
            <a:off x="112812" y="475864"/>
            <a:ext cx="5080622" cy="400110"/>
          </a:xfrm>
          <a:prstGeom prst="rect">
            <a:avLst/>
          </a:prstGeom>
        </p:spPr>
        <p:txBody>
          <a:bodyPr wrap="none">
            <a:spAutoFit/>
          </a:bodyPr>
          <a:lstStyle/>
          <a:p>
            <a:r>
              <a:rPr lang="fr-FR" sz="2000" b="1" dirty="0">
                <a:solidFill>
                  <a:schemeClr val="tx2">
                    <a:lumMod val="60000"/>
                    <a:lumOff val="40000"/>
                  </a:schemeClr>
                </a:solidFill>
              </a:rPr>
              <a:t>CSP – Problème de Satisfaction de Contraintes</a:t>
            </a:r>
          </a:p>
        </p:txBody>
      </p:sp>
      <p:sp>
        <p:nvSpPr>
          <p:cNvPr id="22" name="Rectangle 21"/>
          <p:cNvSpPr/>
          <p:nvPr/>
        </p:nvSpPr>
        <p:spPr>
          <a:xfrm>
            <a:off x="101724" y="11847"/>
            <a:ext cx="5435719" cy="461665"/>
          </a:xfrm>
          <a:prstGeom prst="rect">
            <a:avLst/>
          </a:prstGeom>
        </p:spPr>
        <p:txBody>
          <a:bodyPr wrap="none">
            <a:spAutoFit/>
          </a:bodyPr>
          <a:lstStyle/>
          <a:p>
            <a:r>
              <a:rPr lang="fr-FR" sz="2400" b="1" dirty="0"/>
              <a:t>2 – Aperçu des techniques d’optimisation</a:t>
            </a:r>
          </a:p>
        </p:txBody>
      </p:sp>
      <p:sp>
        <p:nvSpPr>
          <p:cNvPr id="26" name="Rectangle 25"/>
          <p:cNvSpPr/>
          <p:nvPr/>
        </p:nvSpPr>
        <p:spPr>
          <a:xfrm>
            <a:off x="112812" y="977863"/>
            <a:ext cx="6986519" cy="369332"/>
          </a:xfrm>
          <a:prstGeom prst="rect">
            <a:avLst/>
          </a:prstGeom>
        </p:spPr>
        <p:txBody>
          <a:bodyPr wrap="square">
            <a:spAutoFit/>
          </a:bodyPr>
          <a:lstStyle/>
          <a:p>
            <a:r>
              <a:rPr lang="fr-FR" dirty="0"/>
              <a:t>2. Génération d’architecture de produits et de systèmes (5/5)</a:t>
            </a:r>
          </a:p>
        </p:txBody>
      </p:sp>
      <p:sp>
        <p:nvSpPr>
          <p:cNvPr id="4" name="Espace réservé du numéro de diapositive 3">
            <a:extLst>
              <a:ext uri="{FF2B5EF4-FFF2-40B4-BE49-F238E27FC236}">
                <a16:creationId xmlns:a16="http://schemas.microsoft.com/office/drawing/2014/main" id="{96ADCA76-67D4-49F6-AA8D-BDFD3ABD9519}"/>
              </a:ext>
            </a:extLst>
          </p:cNvPr>
          <p:cNvSpPr>
            <a:spLocks noGrp="1"/>
          </p:cNvSpPr>
          <p:nvPr>
            <p:ph type="sldNum" sz="quarter" idx="11"/>
          </p:nvPr>
        </p:nvSpPr>
        <p:spPr/>
        <p:txBody>
          <a:bodyPr/>
          <a:lstStyle/>
          <a:p>
            <a:fld id="{F1E29388-C2A6-42F4-8376-DF2F821CBB61}" type="slidenum">
              <a:rPr lang="fr-FR" smtClean="0"/>
              <a:t>50</a:t>
            </a:fld>
            <a:endParaRPr lang="fr-FR"/>
          </a:p>
        </p:txBody>
      </p:sp>
    </p:spTree>
    <p:extLst>
      <p:ext uri="{BB962C8B-B14F-4D97-AF65-F5344CB8AC3E}">
        <p14:creationId xmlns:p14="http://schemas.microsoft.com/office/powerpoint/2010/main" val="267112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animBg="1"/>
      <p:bldP spid="1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12812" y="475864"/>
            <a:ext cx="5080622" cy="400110"/>
          </a:xfrm>
          <a:prstGeom prst="rect">
            <a:avLst/>
          </a:prstGeom>
        </p:spPr>
        <p:txBody>
          <a:bodyPr wrap="none">
            <a:spAutoFit/>
          </a:bodyPr>
          <a:lstStyle/>
          <a:p>
            <a:r>
              <a:rPr lang="fr-FR" sz="2000" b="1" dirty="0">
                <a:solidFill>
                  <a:schemeClr val="tx2">
                    <a:lumMod val="60000"/>
                    <a:lumOff val="40000"/>
                  </a:schemeClr>
                </a:solidFill>
              </a:rPr>
              <a:t>CSP – Problème de Satisfaction de Contraintes</a:t>
            </a:r>
          </a:p>
        </p:txBody>
      </p:sp>
      <p:sp>
        <p:nvSpPr>
          <p:cNvPr id="22" name="Rectangle 21"/>
          <p:cNvSpPr/>
          <p:nvPr/>
        </p:nvSpPr>
        <p:spPr>
          <a:xfrm>
            <a:off x="101724" y="11847"/>
            <a:ext cx="5435719" cy="461665"/>
          </a:xfrm>
          <a:prstGeom prst="rect">
            <a:avLst/>
          </a:prstGeom>
        </p:spPr>
        <p:txBody>
          <a:bodyPr wrap="none">
            <a:spAutoFit/>
          </a:bodyPr>
          <a:lstStyle/>
          <a:p>
            <a:r>
              <a:rPr lang="fr-FR" sz="2400" b="1" dirty="0"/>
              <a:t>2 – Aperçu des techniques d’optimisation</a:t>
            </a:r>
          </a:p>
        </p:txBody>
      </p:sp>
      <p:sp>
        <p:nvSpPr>
          <p:cNvPr id="27" name="Text Box 2"/>
          <p:cNvSpPr txBox="1">
            <a:spLocks noChangeArrowheads="1"/>
          </p:cNvSpPr>
          <p:nvPr/>
        </p:nvSpPr>
        <p:spPr bwMode="auto">
          <a:xfrm>
            <a:off x="107505" y="1484784"/>
            <a:ext cx="9036496" cy="40677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defRPr sz="2000">
                <a:solidFill>
                  <a:schemeClr val="tx1"/>
                </a:solidFill>
                <a:latin typeface="Comic Sans MS" pitchFamily="66" charset="0"/>
              </a:defRPr>
            </a:lvl1pPr>
            <a:lvl2pPr marL="571500" defTabSz="762000">
              <a:defRPr sz="2000">
                <a:solidFill>
                  <a:schemeClr val="tx1"/>
                </a:solidFill>
                <a:latin typeface="Comic Sans MS" pitchFamily="66" charset="0"/>
              </a:defRPr>
            </a:lvl2pPr>
            <a:lvl3pPr marL="1143000" defTabSz="762000">
              <a:defRPr sz="2000">
                <a:solidFill>
                  <a:schemeClr val="tx1"/>
                </a:solidFill>
                <a:latin typeface="Comic Sans MS" pitchFamily="66" charset="0"/>
              </a:defRPr>
            </a:lvl3pPr>
            <a:lvl4pPr marL="1600200" indent="-228600" defTabSz="762000">
              <a:defRPr sz="2000">
                <a:solidFill>
                  <a:schemeClr val="tx1"/>
                </a:solidFill>
                <a:latin typeface="Comic Sans MS" pitchFamily="66" charset="0"/>
              </a:defRPr>
            </a:lvl4pPr>
            <a:lvl5pPr marL="2057400" indent="-228600" defTabSz="762000">
              <a:defRPr sz="2000">
                <a:solidFill>
                  <a:schemeClr val="tx1"/>
                </a:solidFill>
                <a:latin typeface="Comic Sans MS" pitchFamily="66" charset="0"/>
              </a:defRPr>
            </a:lvl5pPr>
            <a:lvl6pPr marL="2514600" indent="-228600" defTabSz="7620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defTabSz="7620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defTabSz="7620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defTabSz="762000" eaLnBrk="0" fontAlgn="base" hangingPunct="0">
              <a:lnSpc>
                <a:spcPct val="90000"/>
              </a:lnSpc>
              <a:spcBef>
                <a:spcPct val="0"/>
              </a:spcBef>
              <a:spcAft>
                <a:spcPct val="0"/>
              </a:spcAft>
              <a:defRPr sz="2000">
                <a:solidFill>
                  <a:schemeClr val="tx1"/>
                </a:solidFill>
                <a:latin typeface="Comic Sans MS" pitchFamily="66" charset="0"/>
              </a:defRPr>
            </a:lvl9pPr>
          </a:lstStyle>
          <a:p>
            <a:pPr>
              <a:lnSpc>
                <a:spcPct val="100000"/>
              </a:lnSpc>
              <a:spcBef>
                <a:spcPts val="500"/>
              </a:spcBef>
              <a:spcAft>
                <a:spcPts val="500"/>
              </a:spcAft>
            </a:pPr>
            <a:r>
              <a:rPr lang="fr-FR" altLang="fr-FR" dirty="0">
                <a:latin typeface="+mj-lt"/>
              </a:rPr>
              <a:t>Avantages</a:t>
            </a:r>
          </a:p>
          <a:p>
            <a:pPr lvl="1">
              <a:lnSpc>
                <a:spcPct val="100000"/>
              </a:lnSpc>
              <a:spcBef>
                <a:spcPts val="500"/>
              </a:spcBef>
              <a:spcAft>
                <a:spcPts val="500"/>
              </a:spcAft>
            </a:pPr>
            <a:r>
              <a:rPr lang="fr-FR" altLang="fr-FR" dirty="0">
                <a:latin typeface="+mj-lt"/>
              </a:rPr>
              <a:t>grande souplesse dans l'expression de la connaissance et la modification des modèles</a:t>
            </a:r>
          </a:p>
          <a:p>
            <a:pPr lvl="1">
              <a:lnSpc>
                <a:spcPct val="100000"/>
              </a:lnSpc>
              <a:spcBef>
                <a:spcPts val="500"/>
              </a:spcBef>
              <a:spcAft>
                <a:spcPts val="500"/>
              </a:spcAft>
            </a:pPr>
            <a:r>
              <a:rPr lang="fr-FR" altLang="fr-FR" dirty="0">
                <a:latin typeface="+mj-lt"/>
              </a:rPr>
              <a:t>permet de résoudre des problèmes génériques, </a:t>
            </a:r>
          </a:p>
          <a:p>
            <a:pPr lvl="1">
              <a:spcBef>
                <a:spcPts val="500"/>
              </a:spcBef>
              <a:spcAft>
                <a:spcPts val="500"/>
              </a:spcAft>
            </a:pPr>
            <a:r>
              <a:rPr lang="fr-FR" dirty="0">
                <a:latin typeface="+mj-lt"/>
              </a:rPr>
              <a:t>garantit un ensemble complet de solutions</a:t>
            </a:r>
          </a:p>
          <a:p>
            <a:pPr lvl="1">
              <a:spcBef>
                <a:spcPts val="500"/>
              </a:spcBef>
              <a:spcAft>
                <a:spcPts val="500"/>
              </a:spcAft>
            </a:pPr>
            <a:r>
              <a:rPr lang="fr-FR" altLang="fr-FR" dirty="0">
                <a:latin typeface="+mj-lt"/>
              </a:rPr>
              <a:t>Exploration du champ des solutions</a:t>
            </a:r>
          </a:p>
          <a:p>
            <a:pPr>
              <a:lnSpc>
                <a:spcPct val="100000"/>
              </a:lnSpc>
              <a:spcBef>
                <a:spcPts val="500"/>
              </a:spcBef>
              <a:spcAft>
                <a:spcPts val="500"/>
              </a:spcAft>
            </a:pPr>
            <a:endParaRPr lang="fr-FR" altLang="fr-FR" dirty="0">
              <a:latin typeface="+mj-lt"/>
            </a:endParaRPr>
          </a:p>
          <a:p>
            <a:pPr>
              <a:lnSpc>
                <a:spcPct val="100000"/>
              </a:lnSpc>
              <a:spcBef>
                <a:spcPts val="500"/>
              </a:spcBef>
              <a:spcAft>
                <a:spcPts val="500"/>
              </a:spcAft>
            </a:pPr>
            <a:r>
              <a:rPr lang="fr-FR" altLang="fr-FR" dirty="0">
                <a:latin typeface="+mj-lt"/>
              </a:rPr>
              <a:t>Inconvénients :</a:t>
            </a:r>
          </a:p>
          <a:p>
            <a:pPr lvl="1">
              <a:spcBef>
                <a:spcPts val="500"/>
              </a:spcBef>
              <a:spcAft>
                <a:spcPts val="500"/>
              </a:spcAft>
            </a:pPr>
            <a:r>
              <a:rPr lang="fr-FR" dirty="0">
                <a:latin typeface="+mj-lt"/>
              </a:rPr>
              <a:t>outils d’informaticiens. Ils sont généralement mal adaptés au langage des concepteurs de produits.</a:t>
            </a:r>
            <a:endParaRPr lang="fr-FR" altLang="fr-FR" dirty="0">
              <a:latin typeface="+mj-lt"/>
            </a:endParaRPr>
          </a:p>
        </p:txBody>
      </p:sp>
      <p:sp>
        <p:nvSpPr>
          <p:cNvPr id="2" name="Espace réservé du numéro de diapositive 1">
            <a:extLst>
              <a:ext uri="{FF2B5EF4-FFF2-40B4-BE49-F238E27FC236}">
                <a16:creationId xmlns:a16="http://schemas.microsoft.com/office/drawing/2014/main" id="{30070CD2-A24A-48F5-9CF3-360CE2053452}"/>
              </a:ext>
            </a:extLst>
          </p:cNvPr>
          <p:cNvSpPr>
            <a:spLocks noGrp="1"/>
          </p:cNvSpPr>
          <p:nvPr>
            <p:ph type="sldNum" sz="quarter" idx="11"/>
          </p:nvPr>
        </p:nvSpPr>
        <p:spPr/>
        <p:txBody>
          <a:bodyPr/>
          <a:lstStyle/>
          <a:p>
            <a:fld id="{F1E29388-C2A6-42F4-8376-DF2F821CBB61}" type="slidenum">
              <a:rPr lang="fr-FR" smtClean="0"/>
              <a:t>51</a:t>
            </a:fld>
            <a:endParaRPr lang="fr-FR"/>
          </a:p>
        </p:txBody>
      </p:sp>
    </p:spTree>
    <p:extLst>
      <p:ext uri="{BB962C8B-B14F-4D97-AF65-F5344CB8AC3E}">
        <p14:creationId xmlns:p14="http://schemas.microsoft.com/office/powerpoint/2010/main" val="207141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332" y="116632"/>
            <a:ext cx="9144000" cy="830971"/>
          </a:xfrm>
        </p:spPr>
        <p:txBody>
          <a:bodyPr>
            <a:normAutofit fontScale="90000"/>
          </a:bodyPr>
          <a:lstStyle/>
          <a:p>
            <a:pPr algn="ctr"/>
            <a:r>
              <a:rPr lang="fr-FR" dirty="0"/>
              <a:t>Conception mécanique </a:t>
            </a:r>
            <a:br>
              <a:rPr lang="fr-FR" dirty="0"/>
            </a:br>
            <a:r>
              <a:rPr lang="fr-FR" dirty="0"/>
              <a:t>et utilisation de l’approche CSP</a:t>
            </a:r>
          </a:p>
        </p:txBody>
      </p:sp>
      <p:sp>
        <p:nvSpPr>
          <p:cNvPr id="2" name="Espace réservé du numéro de diapositive 1"/>
          <p:cNvSpPr>
            <a:spLocks noGrp="1"/>
          </p:cNvSpPr>
          <p:nvPr>
            <p:ph type="sldNum" sz="quarter" idx="12"/>
          </p:nvPr>
        </p:nvSpPr>
        <p:spPr/>
        <p:txBody>
          <a:bodyPr/>
          <a:lstStyle/>
          <a:p>
            <a:fld id="{89933CE5-736D-460C-B90C-48EE46EBC032}" type="slidenum">
              <a:rPr lang="fr-FR" smtClean="0"/>
              <a:pPr/>
              <a:t>52</a:t>
            </a:fld>
            <a:endParaRPr lang="fr-FR"/>
          </a:p>
        </p:txBody>
      </p:sp>
    </p:spTree>
    <p:extLst>
      <p:ext uri="{BB962C8B-B14F-4D97-AF65-F5344CB8AC3E}">
        <p14:creationId xmlns:p14="http://schemas.microsoft.com/office/powerpoint/2010/main" val="3685455302"/>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1724" y="461665"/>
            <a:ext cx="3796873" cy="400110"/>
          </a:xfrm>
          <a:prstGeom prst="rect">
            <a:avLst/>
          </a:prstGeom>
        </p:spPr>
        <p:txBody>
          <a:bodyPr wrap="none">
            <a:spAutoFit/>
          </a:bodyPr>
          <a:lstStyle/>
          <a:p>
            <a:r>
              <a:rPr lang="fr-FR" sz="2000" b="1" dirty="0">
                <a:solidFill>
                  <a:schemeClr val="tx2">
                    <a:lumMod val="60000"/>
                    <a:lumOff val="40000"/>
                  </a:schemeClr>
                </a:solidFill>
              </a:rPr>
              <a:t>Conception Inversée Intégrée (CII)</a:t>
            </a:r>
          </a:p>
        </p:txBody>
      </p:sp>
      <p:sp>
        <p:nvSpPr>
          <p:cNvPr id="6" name="Rectangle 5"/>
          <p:cNvSpPr/>
          <p:nvPr/>
        </p:nvSpPr>
        <p:spPr>
          <a:xfrm>
            <a:off x="0" y="0"/>
            <a:ext cx="7052636" cy="461665"/>
          </a:xfrm>
          <a:prstGeom prst="rect">
            <a:avLst/>
          </a:prstGeom>
        </p:spPr>
        <p:txBody>
          <a:bodyPr wrap="none">
            <a:spAutoFit/>
          </a:bodyPr>
          <a:lstStyle/>
          <a:p>
            <a:r>
              <a:rPr lang="fr-FR" sz="2400" b="1" dirty="0"/>
              <a:t>1 – Le processus de conception d'un produit industriel</a:t>
            </a:r>
          </a:p>
        </p:txBody>
      </p:sp>
      <p:sp>
        <p:nvSpPr>
          <p:cNvPr id="7" name="Rectangle 6"/>
          <p:cNvSpPr/>
          <p:nvPr/>
        </p:nvSpPr>
        <p:spPr>
          <a:xfrm>
            <a:off x="36647" y="1269009"/>
            <a:ext cx="9087446" cy="102417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51520" y="1412776"/>
            <a:ext cx="8136904" cy="646331"/>
          </a:xfrm>
          <a:prstGeom prst="rect">
            <a:avLst/>
          </a:prstGeom>
        </p:spPr>
        <p:txBody>
          <a:bodyPr wrap="square">
            <a:spAutoFit/>
          </a:bodyPr>
          <a:lstStyle/>
          <a:p>
            <a:pPr algn="just"/>
            <a:r>
              <a:rPr lang="fr-FR" dirty="0"/>
              <a:t>La Conception Inversée Intégrée est une démarche originale qui suppose une modélisation des différents aspects du problème sous forme de contraintes</a:t>
            </a:r>
          </a:p>
        </p:txBody>
      </p:sp>
      <p:sp>
        <p:nvSpPr>
          <p:cNvPr id="10" name="Rectangle 9"/>
          <p:cNvSpPr/>
          <p:nvPr/>
        </p:nvSpPr>
        <p:spPr>
          <a:xfrm>
            <a:off x="251942" y="2996952"/>
            <a:ext cx="8136904" cy="923330"/>
          </a:xfrm>
          <a:prstGeom prst="rect">
            <a:avLst/>
          </a:prstGeom>
        </p:spPr>
        <p:txBody>
          <a:bodyPr wrap="square">
            <a:spAutoFit/>
          </a:bodyPr>
          <a:lstStyle/>
          <a:p>
            <a:r>
              <a:rPr lang="fr-FR" dirty="0"/>
              <a:t>Cette modélisation permet d’intégrer </a:t>
            </a:r>
            <a:r>
              <a:rPr lang="fr-FR" b="1" dirty="0">
                <a:solidFill>
                  <a:srgbClr val="FF0000"/>
                </a:solidFill>
              </a:rPr>
              <a:t>les contraintes</a:t>
            </a:r>
            <a:r>
              <a:rPr lang="fr-FR" dirty="0"/>
              <a:t> lors de la recherche de solutions comme des </a:t>
            </a:r>
            <a:r>
              <a:rPr lang="fr-FR" b="1" dirty="0">
                <a:solidFill>
                  <a:srgbClr val="FF0000"/>
                </a:solidFill>
              </a:rPr>
              <a:t>éléments générateurs de choix</a:t>
            </a:r>
            <a:r>
              <a:rPr lang="fr-FR" dirty="0"/>
              <a:t> et non comme des critères de validation une fois le choix du concept effectué.</a:t>
            </a:r>
          </a:p>
        </p:txBody>
      </p:sp>
      <p:sp>
        <p:nvSpPr>
          <p:cNvPr id="2" name="Espace réservé du numéro de diapositive 1">
            <a:extLst>
              <a:ext uri="{FF2B5EF4-FFF2-40B4-BE49-F238E27FC236}">
                <a16:creationId xmlns:a16="http://schemas.microsoft.com/office/drawing/2014/main" id="{D9A465F4-AA10-458F-9D80-5631544E7A17}"/>
              </a:ext>
            </a:extLst>
          </p:cNvPr>
          <p:cNvSpPr>
            <a:spLocks noGrp="1"/>
          </p:cNvSpPr>
          <p:nvPr>
            <p:ph type="sldNum" sz="quarter" idx="12"/>
          </p:nvPr>
        </p:nvSpPr>
        <p:spPr/>
        <p:txBody>
          <a:bodyPr/>
          <a:lstStyle/>
          <a:p>
            <a:fld id="{F1E29388-C2A6-42F4-8376-DF2F821CBB61}" type="slidenum">
              <a:rPr lang="fr-FR" smtClean="0"/>
              <a:t>53</a:t>
            </a:fld>
            <a:endParaRPr lang="fr-FR"/>
          </a:p>
        </p:txBody>
      </p:sp>
    </p:spTree>
    <p:extLst>
      <p:ext uri="{BB962C8B-B14F-4D97-AF65-F5344CB8AC3E}">
        <p14:creationId xmlns:p14="http://schemas.microsoft.com/office/powerpoint/2010/main" val="32115532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1724" y="461665"/>
            <a:ext cx="3796873" cy="400110"/>
          </a:xfrm>
          <a:prstGeom prst="rect">
            <a:avLst/>
          </a:prstGeom>
        </p:spPr>
        <p:txBody>
          <a:bodyPr wrap="none">
            <a:spAutoFit/>
          </a:bodyPr>
          <a:lstStyle/>
          <a:p>
            <a:r>
              <a:rPr lang="fr-FR" sz="2000" b="1" dirty="0">
                <a:solidFill>
                  <a:schemeClr val="tx2">
                    <a:lumMod val="60000"/>
                    <a:lumOff val="40000"/>
                  </a:schemeClr>
                </a:solidFill>
              </a:rPr>
              <a:t>Conception Inversée Intégrée (CII)</a:t>
            </a:r>
          </a:p>
        </p:txBody>
      </p:sp>
      <p:sp>
        <p:nvSpPr>
          <p:cNvPr id="6" name="Rectangle 5"/>
          <p:cNvSpPr/>
          <p:nvPr/>
        </p:nvSpPr>
        <p:spPr>
          <a:xfrm>
            <a:off x="0" y="0"/>
            <a:ext cx="6260047" cy="461665"/>
          </a:xfrm>
          <a:prstGeom prst="rect">
            <a:avLst/>
          </a:prstGeom>
        </p:spPr>
        <p:txBody>
          <a:bodyPr wrap="none">
            <a:spAutoFit/>
          </a:bodyPr>
          <a:lstStyle/>
          <a:p>
            <a:r>
              <a:rPr lang="fr-FR" sz="2400" b="1" dirty="0"/>
              <a:t>3 – Intégration de l’approche CSP en conception</a:t>
            </a:r>
          </a:p>
        </p:txBody>
      </p:sp>
      <p:sp>
        <p:nvSpPr>
          <p:cNvPr id="2" name="Espace réservé du numéro de diapositive 1">
            <a:extLst>
              <a:ext uri="{FF2B5EF4-FFF2-40B4-BE49-F238E27FC236}">
                <a16:creationId xmlns:a16="http://schemas.microsoft.com/office/drawing/2014/main" id="{9B5E4617-B806-48C8-98F5-7FA4A504A499}"/>
              </a:ext>
            </a:extLst>
          </p:cNvPr>
          <p:cNvSpPr>
            <a:spLocks noGrp="1"/>
          </p:cNvSpPr>
          <p:nvPr>
            <p:ph type="sldNum" sz="quarter" idx="12"/>
          </p:nvPr>
        </p:nvSpPr>
        <p:spPr/>
        <p:txBody>
          <a:bodyPr/>
          <a:lstStyle/>
          <a:p>
            <a:fld id="{F1E29388-C2A6-42F4-8376-DF2F821CBB61}" type="slidenum">
              <a:rPr lang="fr-FR" smtClean="0"/>
              <a:t>54</a:t>
            </a:fld>
            <a:endParaRPr lang="fr-FR"/>
          </a:p>
        </p:txBody>
      </p:sp>
      <p:sp>
        <p:nvSpPr>
          <p:cNvPr id="3" name="Rectangle 2">
            <a:extLst>
              <a:ext uri="{FF2B5EF4-FFF2-40B4-BE49-F238E27FC236}">
                <a16:creationId xmlns:a16="http://schemas.microsoft.com/office/drawing/2014/main" id="{6890898D-FFD1-4FA3-A3C4-127511B0C9AB}"/>
              </a:ext>
            </a:extLst>
          </p:cNvPr>
          <p:cNvSpPr/>
          <p:nvPr/>
        </p:nvSpPr>
        <p:spPr>
          <a:xfrm>
            <a:off x="1921501" y="1052736"/>
            <a:ext cx="5386804" cy="5688632"/>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 name="ZoneTexte 3">
            <a:extLst>
              <a:ext uri="{FF2B5EF4-FFF2-40B4-BE49-F238E27FC236}">
                <a16:creationId xmlns:a16="http://schemas.microsoft.com/office/drawing/2014/main" id="{78ABF089-DABA-4BF0-AB7F-1568D73DEDCF}"/>
              </a:ext>
            </a:extLst>
          </p:cNvPr>
          <p:cNvSpPr txBox="1"/>
          <p:nvPr/>
        </p:nvSpPr>
        <p:spPr>
          <a:xfrm>
            <a:off x="2987824" y="1142182"/>
            <a:ext cx="3272223" cy="369332"/>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fr-FR" dirty="0"/>
              <a:t>Cahier des charges</a:t>
            </a:r>
          </a:p>
        </p:txBody>
      </p:sp>
      <p:sp>
        <p:nvSpPr>
          <p:cNvPr id="9" name="ZoneTexte 8">
            <a:extLst>
              <a:ext uri="{FF2B5EF4-FFF2-40B4-BE49-F238E27FC236}">
                <a16:creationId xmlns:a16="http://schemas.microsoft.com/office/drawing/2014/main" id="{6A6EAA7F-0528-4AAA-AED1-C5266B6D64BB}"/>
              </a:ext>
            </a:extLst>
          </p:cNvPr>
          <p:cNvSpPr txBox="1"/>
          <p:nvPr/>
        </p:nvSpPr>
        <p:spPr>
          <a:xfrm>
            <a:off x="2987824" y="1808352"/>
            <a:ext cx="3272223" cy="369332"/>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fr-FR" dirty="0"/>
              <a:t>Créativité technique</a:t>
            </a:r>
          </a:p>
        </p:txBody>
      </p:sp>
      <p:sp>
        <p:nvSpPr>
          <p:cNvPr id="10" name="Rectangle 9">
            <a:extLst>
              <a:ext uri="{FF2B5EF4-FFF2-40B4-BE49-F238E27FC236}">
                <a16:creationId xmlns:a16="http://schemas.microsoft.com/office/drawing/2014/main" id="{CB67FF0C-6723-4DCC-8A82-D36E64235AFD}"/>
              </a:ext>
            </a:extLst>
          </p:cNvPr>
          <p:cNvSpPr/>
          <p:nvPr/>
        </p:nvSpPr>
        <p:spPr>
          <a:xfrm>
            <a:off x="2048272" y="2657696"/>
            <a:ext cx="2168624" cy="1433160"/>
          </a:xfrm>
          <a:prstGeom prst="rect">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2" name="ZoneTexte 11">
            <a:extLst>
              <a:ext uri="{FF2B5EF4-FFF2-40B4-BE49-F238E27FC236}">
                <a16:creationId xmlns:a16="http://schemas.microsoft.com/office/drawing/2014/main" id="{92D43CF7-8798-4098-B832-218774E4285B}"/>
              </a:ext>
            </a:extLst>
          </p:cNvPr>
          <p:cNvSpPr txBox="1"/>
          <p:nvPr/>
        </p:nvSpPr>
        <p:spPr>
          <a:xfrm>
            <a:off x="2226648" y="2917639"/>
            <a:ext cx="1811872" cy="307777"/>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fr-FR" sz="1400" dirty="0"/>
              <a:t>Lois de la physique</a:t>
            </a:r>
          </a:p>
        </p:txBody>
      </p:sp>
      <p:sp>
        <p:nvSpPr>
          <p:cNvPr id="13" name="ZoneTexte 12">
            <a:extLst>
              <a:ext uri="{FF2B5EF4-FFF2-40B4-BE49-F238E27FC236}">
                <a16:creationId xmlns:a16="http://schemas.microsoft.com/office/drawing/2014/main" id="{93B2E3B8-A585-4B6B-995A-5D5777BA423A}"/>
              </a:ext>
            </a:extLst>
          </p:cNvPr>
          <p:cNvSpPr txBox="1"/>
          <p:nvPr/>
        </p:nvSpPr>
        <p:spPr>
          <a:xfrm>
            <a:off x="2240762" y="3694909"/>
            <a:ext cx="1811872" cy="307777"/>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fr-FR" sz="1400" dirty="0"/>
              <a:t>Règles métier</a:t>
            </a:r>
          </a:p>
        </p:txBody>
      </p:sp>
      <p:sp>
        <p:nvSpPr>
          <p:cNvPr id="14" name="ZoneTexte 13">
            <a:extLst>
              <a:ext uri="{FF2B5EF4-FFF2-40B4-BE49-F238E27FC236}">
                <a16:creationId xmlns:a16="http://schemas.microsoft.com/office/drawing/2014/main" id="{18D46BA9-C35A-4EB3-A970-EF614A1D183B}"/>
              </a:ext>
            </a:extLst>
          </p:cNvPr>
          <p:cNvSpPr txBox="1"/>
          <p:nvPr/>
        </p:nvSpPr>
        <p:spPr>
          <a:xfrm>
            <a:off x="2453097" y="2705162"/>
            <a:ext cx="1368152" cy="276999"/>
          </a:xfrm>
          <a:prstGeom prst="rect">
            <a:avLst/>
          </a:prstGeom>
          <a:noFill/>
        </p:spPr>
        <p:txBody>
          <a:bodyPr wrap="square" rtlCol="0">
            <a:spAutoFit/>
          </a:bodyPr>
          <a:lstStyle/>
          <a:p>
            <a:pPr algn="ctr"/>
            <a:r>
              <a:rPr lang="fr-FR" sz="1200" i="1" dirty="0"/>
              <a:t>Traduction</a:t>
            </a:r>
          </a:p>
        </p:txBody>
      </p:sp>
      <p:sp>
        <p:nvSpPr>
          <p:cNvPr id="15" name="ZoneTexte 14">
            <a:extLst>
              <a:ext uri="{FF2B5EF4-FFF2-40B4-BE49-F238E27FC236}">
                <a16:creationId xmlns:a16="http://schemas.microsoft.com/office/drawing/2014/main" id="{7D709764-C401-472E-B77C-004A9875FF85}"/>
              </a:ext>
            </a:extLst>
          </p:cNvPr>
          <p:cNvSpPr txBox="1"/>
          <p:nvPr/>
        </p:nvSpPr>
        <p:spPr>
          <a:xfrm>
            <a:off x="2414042" y="3471726"/>
            <a:ext cx="1368152" cy="276999"/>
          </a:xfrm>
          <a:prstGeom prst="rect">
            <a:avLst/>
          </a:prstGeom>
          <a:noFill/>
        </p:spPr>
        <p:txBody>
          <a:bodyPr wrap="square" rtlCol="0">
            <a:spAutoFit/>
          </a:bodyPr>
          <a:lstStyle/>
          <a:p>
            <a:pPr algn="ctr"/>
            <a:r>
              <a:rPr lang="fr-FR" sz="1200" i="1" dirty="0"/>
              <a:t>Capitalisation</a:t>
            </a:r>
          </a:p>
        </p:txBody>
      </p:sp>
      <p:sp>
        <p:nvSpPr>
          <p:cNvPr id="16" name="Rectangle 15">
            <a:extLst>
              <a:ext uri="{FF2B5EF4-FFF2-40B4-BE49-F238E27FC236}">
                <a16:creationId xmlns:a16="http://schemas.microsoft.com/office/drawing/2014/main" id="{010EC4F6-5B4D-4C8D-BF53-E86411DF29A8}"/>
              </a:ext>
            </a:extLst>
          </p:cNvPr>
          <p:cNvSpPr/>
          <p:nvPr/>
        </p:nvSpPr>
        <p:spPr>
          <a:xfrm>
            <a:off x="5053875" y="2644644"/>
            <a:ext cx="2168624" cy="1433160"/>
          </a:xfrm>
          <a:prstGeom prst="rect">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7" name="ZoneTexte 16">
            <a:extLst>
              <a:ext uri="{FF2B5EF4-FFF2-40B4-BE49-F238E27FC236}">
                <a16:creationId xmlns:a16="http://schemas.microsoft.com/office/drawing/2014/main" id="{F6C04BC3-A060-4A07-98FF-F5BC0CF04541}"/>
              </a:ext>
            </a:extLst>
          </p:cNvPr>
          <p:cNvSpPr txBox="1"/>
          <p:nvPr/>
        </p:nvSpPr>
        <p:spPr>
          <a:xfrm>
            <a:off x="5232251" y="2904587"/>
            <a:ext cx="1811872" cy="523220"/>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fr-FR" sz="1400" dirty="0"/>
              <a:t>Objectifs de conception</a:t>
            </a:r>
          </a:p>
        </p:txBody>
      </p:sp>
      <p:sp>
        <p:nvSpPr>
          <p:cNvPr id="18" name="ZoneTexte 17">
            <a:extLst>
              <a:ext uri="{FF2B5EF4-FFF2-40B4-BE49-F238E27FC236}">
                <a16:creationId xmlns:a16="http://schemas.microsoft.com/office/drawing/2014/main" id="{1322D7D1-BFA8-4376-A65F-62F3D5B6A5E2}"/>
              </a:ext>
            </a:extLst>
          </p:cNvPr>
          <p:cNvSpPr txBox="1"/>
          <p:nvPr/>
        </p:nvSpPr>
        <p:spPr>
          <a:xfrm>
            <a:off x="5246365" y="3681857"/>
            <a:ext cx="1811872" cy="307777"/>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fr-FR" sz="1400" dirty="0"/>
              <a:t>Critères de qualité</a:t>
            </a:r>
          </a:p>
        </p:txBody>
      </p:sp>
      <p:sp>
        <p:nvSpPr>
          <p:cNvPr id="19" name="ZoneTexte 18">
            <a:extLst>
              <a:ext uri="{FF2B5EF4-FFF2-40B4-BE49-F238E27FC236}">
                <a16:creationId xmlns:a16="http://schemas.microsoft.com/office/drawing/2014/main" id="{E513E7A9-C69C-49FE-AC2A-3B975DFBB05E}"/>
              </a:ext>
            </a:extLst>
          </p:cNvPr>
          <p:cNvSpPr txBox="1"/>
          <p:nvPr/>
        </p:nvSpPr>
        <p:spPr>
          <a:xfrm>
            <a:off x="5458700" y="2692110"/>
            <a:ext cx="1368152" cy="276999"/>
          </a:xfrm>
          <a:prstGeom prst="rect">
            <a:avLst/>
          </a:prstGeom>
          <a:noFill/>
        </p:spPr>
        <p:txBody>
          <a:bodyPr wrap="square" rtlCol="0">
            <a:spAutoFit/>
          </a:bodyPr>
          <a:lstStyle/>
          <a:p>
            <a:pPr algn="ctr"/>
            <a:r>
              <a:rPr lang="fr-FR" sz="1200" i="1" dirty="0"/>
              <a:t>Traduction</a:t>
            </a:r>
          </a:p>
        </p:txBody>
      </p:sp>
      <p:sp>
        <p:nvSpPr>
          <p:cNvPr id="20" name="ZoneTexte 19">
            <a:extLst>
              <a:ext uri="{FF2B5EF4-FFF2-40B4-BE49-F238E27FC236}">
                <a16:creationId xmlns:a16="http://schemas.microsoft.com/office/drawing/2014/main" id="{77C76AAF-3D22-4585-A85D-9C9905FEC5BA}"/>
              </a:ext>
            </a:extLst>
          </p:cNvPr>
          <p:cNvSpPr txBox="1"/>
          <p:nvPr/>
        </p:nvSpPr>
        <p:spPr>
          <a:xfrm>
            <a:off x="5202615" y="3458674"/>
            <a:ext cx="1855622" cy="276999"/>
          </a:xfrm>
          <a:prstGeom prst="rect">
            <a:avLst/>
          </a:prstGeom>
          <a:noFill/>
        </p:spPr>
        <p:txBody>
          <a:bodyPr wrap="square" rtlCol="0">
            <a:spAutoFit/>
          </a:bodyPr>
          <a:lstStyle/>
          <a:p>
            <a:pPr algn="ctr"/>
            <a:r>
              <a:rPr lang="fr-FR" sz="1200" i="1" dirty="0"/>
              <a:t>Fonction d’optimisation</a:t>
            </a:r>
          </a:p>
        </p:txBody>
      </p:sp>
      <p:sp>
        <p:nvSpPr>
          <p:cNvPr id="21" name="ZoneTexte 20">
            <a:extLst>
              <a:ext uri="{FF2B5EF4-FFF2-40B4-BE49-F238E27FC236}">
                <a16:creationId xmlns:a16="http://schemas.microsoft.com/office/drawing/2014/main" id="{0EEC71A5-E195-43C2-A33B-6C1050F106F2}"/>
              </a:ext>
            </a:extLst>
          </p:cNvPr>
          <p:cNvSpPr txBox="1"/>
          <p:nvPr/>
        </p:nvSpPr>
        <p:spPr>
          <a:xfrm>
            <a:off x="3579819" y="2390701"/>
            <a:ext cx="2088232" cy="276999"/>
          </a:xfrm>
          <a:prstGeom prst="rect">
            <a:avLst/>
          </a:prstGeom>
          <a:noFill/>
        </p:spPr>
        <p:txBody>
          <a:bodyPr wrap="square" rtlCol="0">
            <a:spAutoFit/>
          </a:bodyPr>
          <a:lstStyle/>
          <a:p>
            <a:pPr algn="ctr"/>
            <a:r>
              <a:rPr lang="fr-FR" sz="1200" b="1" dirty="0"/>
              <a:t>Expression des modèles</a:t>
            </a:r>
          </a:p>
        </p:txBody>
      </p:sp>
      <p:cxnSp>
        <p:nvCxnSpPr>
          <p:cNvPr id="23" name="Connecteur droit avec flèche 22">
            <a:extLst>
              <a:ext uri="{FF2B5EF4-FFF2-40B4-BE49-F238E27FC236}">
                <a16:creationId xmlns:a16="http://schemas.microsoft.com/office/drawing/2014/main" id="{82F2B987-D55C-45E4-A073-CCA8231AD14B}"/>
              </a:ext>
            </a:extLst>
          </p:cNvPr>
          <p:cNvCxnSpPr>
            <a:stCxn id="4" idx="2"/>
            <a:endCxn id="9" idx="0"/>
          </p:cNvCxnSpPr>
          <p:nvPr/>
        </p:nvCxnSpPr>
        <p:spPr>
          <a:xfrm>
            <a:off x="4623936" y="1511514"/>
            <a:ext cx="0" cy="296838"/>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Connecteur droit avec flèche 23">
            <a:extLst>
              <a:ext uri="{FF2B5EF4-FFF2-40B4-BE49-F238E27FC236}">
                <a16:creationId xmlns:a16="http://schemas.microsoft.com/office/drawing/2014/main" id="{8FE14D94-CE46-4283-85FF-77CC72322A28}"/>
              </a:ext>
            </a:extLst>
          </p:cNvPr>
          <p:cNvCxnSpPr>
            <a:cxnSpLocks/>
            <a:stCxn id="9" idx="2"/>
          </p:cNvCxnSpPr>
          <p:nvPr/>
        </p:nvCxnSpPr>
        <p:spPr>
          <a:xfrm flipH="1">
            <a:off x="4618722" y="2177684"/>
            <a:ext cx="5214" cy="271308"/>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68B73749-576C-4338-9581-AE88761AA362}"/>
              </a:ext>
            </a:extLst>
          </p:cNvPr>
          <p:cNvSpPr/>
          <p:nvPr/>
        </p:nvSpPr>
        <p:spPr>
          <a:xfrm>
            <a:off x="3912493" y="4204397"/>
            <a:ext cx="1372343" cy="1049254"/>
          </a:xfrm>
          <a:prstGeom prst="rect">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Résolution de Problèmes de Satisfaction de Contraintes (PSC)</a:t>
            </a:r>
          </a:p>
        </p:txBody>
      </p:sp>
      <p:cxnSp>
        <p:nvCxnSpPr>
          <p:cNvPr id="29" name="Connecteur : en angle 28">
            <a:extLst>
              <a:ext uri="{FF2B5EF4-FFF2-40B4-BE49-F238E27FC236}">
                <a16:creationId xmlns:a16="http://schemas.microsoft.com/office/drawing/2014/main" id="{BCEA2A93-56E7-478E-A4AF-C9E44BBAA69F}"/>
              </a:ext>
            </a:extLst>
          </p:cNvPr>
          <p:cNvCxnSpPr>
            <a:cxnSpLocks/>
            <a:stCxn id="10" idx="2"/>
            <a:endCxn id="27" idx="1"/>
          </p:cNvCxnSpPr>
          <p:nvPr/>
        </p:nvCxnSpPr>
        <p:spPr>
          <a:xfrm rot="16200000" flipH="1">
            <a:off x="3203454" y="4019985"/>
            <a:ext cx="638168" cy="779909"/>
          </a:xfrm>
          <a:prstGeom prst="bentConnector2">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Connecteur : en angle 29">
            <a:extLst>
              <a:ext uri="{FF2B5EF4-FFF2-40B4-BE49-F238E27FC236}">
                <a16:creationId xmlns:a16="http://schemas.microsoft.com/office/drawing/2014/main" id="{127AA5A9-CF00-4506-9AE1-897597931299}"/>
              </a:ext>
            </a:extLst>
          </p:cNvPr>
          <p:cNvCxnSpPr>
            <a:cxnSpLocks/>
            <a:stCxn id="16" idx="2"/>
            <a:endCxn id="27" idx="3"/>
          </p:cNvCxnSpPr>
          <p:nvPr/>
        </p:nvCxnSpPr>
        <p:spPr>
          <a:xfrm rot="5400000">
            <a:off x="5385902" y="3976739"/>
            <a:ext cx="651220" cy="853351"/>
          </a:xfrm>
          <a:prstGeom prst="bentConnector2">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Connecteur droit avec flèche 35">
            <a:extLst>
              <a:ext uri="{FF2B5EF4-FFF2-40B4-BE49-F238E27FC236}">
                <a16:creationId xmlns:a16="http://schemas.microsoft.com/office/drawing/2014/main" id="{C2CB606A-4158-4914-BC51-C56B1AE177B5}"/>
              </a:ext>
            </a:extLst>
          </p:cNvPr>
          <p:cNvCxnSpPr>
            <a:cxnSpLocks/>
          </p:cNvCxnSpPr>
          <p:nvPr/>
        </p:nvCxnSpPr>
        <p:spPr>
          <a:xfrm>
            <a:off x="4593450" y="5263860"/>
            <a:ext cx="0" cy="261099"/>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7" name="ZoneTexte 36">
            <a:extLst>
              <a:ext uri="{FF2B5EF4-FFF2-40B4-BE49-F238E27FC236}">
                <a16:creationId xmlns:a16="http://schemas.microsoft.com/office/drawing/2014/main" id="{1D497E54-BC5C-431E-88BA-59C6B21682E2}"/>
              </a:ext>
            </a:extLst>
          </p:cNvPr>
          <p:cNvSpPr txBox="1"/>
          <p:nvPr/>
        </p:nvSpPr>
        <p:spPr>
          <a:xfrm>
            <a:off x="3996520" y="5489062"/>
            <a:ext cx="2656811" cy="276999"/>
          </a:xfrm>
          <a:prstGeom prst="rect">
            <a:avLst/>
          </a:prstGeom>
          <a:noFill/>
        </p:spPr>
        <p:txBody>
          <a:bodyPr wrap="square" rtlCol="0">
            <a:spAutoFit/>
          </a:bodyPr>
          <a:lstStyle/>
          <a:p>
            <a:pPr algn="ctr"/>
            <a:r>
              <a:rPr lang="fr-FR" sz="1200" b="1" dirty="0"/>
              <a:t>Solution 1       …          Solution n</a:t>
            </a:r>
          </a:p>
        </p:txBody>
      </p:sp>
      <p:sp>
        <p:nvSpPr>
          <p:cNvPr id="39" name="ZoneTexte 38">
            <a:extLst>
              <a:ext uri="{FF2B5EF4-FFF2-40B4-BE49-F238E27FC236}">
                <a16:creationId xmlns:a16="http://schemas.microsoft.com/office/drawing/2014/main" id="{29EDB339-9165-42F1-A176-090E34F037A2}"/>
              </a:ext>
            </a:extLst>
          </p:cNvPr>
          <p:cNvSpPr txBox="1"/>
          <p:nvPr/>
        </p:nvSpPr>
        <p:spPr>
          <a:xfrm>
            <a:off x="2021978" y="5458284"/>
            <a:ext cx="1811872" cy="307777"/>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fr-FR" sz="1400" dirty="0" err="1"/>
              <a:t>Pré-conception</a:t>
            </a:r>
            <a:endParaRPr lang="fr-FR" sz="1400" dirty="0"/>
          </a:p>
        </p:txBody>
      </p:sp>
      <p:sp>
        <p:nvSpPr>
          <p:cNvPr id="40" name="ZoneTexte 39">
            <a:extLst>
              <a:ext uri="{FF2B5EF4-FFF2-40B4-BE49-F238E27FC236}">
                <a16:creationId xmlns:a16="http://schemas.microsoft.com/office/drawing/2014/main" id="{D463AED6-494F-4293-8F32-1D5A4CA79D94}"/>
              </a:ext>
            </a:extLst>
          </p:cNvPr>
          <p:cNvSpPr txBox="1"/>
          <p:nvPr/>
        </p:nvSpPr>
        <p:spPr>
          <a:xfrm>
            <a:off x="4228766" y="5980655"/>
            <a:ext cx="779911" cy="307777"/>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fr-FR" sz="1400" dirty="0"/>
              <a:t>Choix</a:t>
            </a:r>
          </a:p>
        </p:txBody>
      </p:sp>
      <p:cxnSp>
        <p:nvCxnSpPr>
          <p:cNvPr id="41" name="Connecteur droit avec flèche 40">
            <a:extLst>
              <a:ext uri="{FF2B5EF4-FFF2-40B4-BE49-F238E27FC236}">
                <a16:creationId xmlns:a16="http://schemas.microsoft.com/office/drawing/2014/main" id="{E595A57E-D8B3-457E-96F7-E7AF42A19DD6}"/>
              </a:ext>
            </a:extLst>
          </p:cNvPr>
          <p:cNvCxnSpPr>
            <a:cxnSpLocks/>
          </p:cNvCxnSpPr>
          <p:nvPr/>
        </p:nvCxnSpPr>
        <p:spPr>
          <a:xfrm>
            <a:off x="4593450" y="5737225"/>
            <a:ext cx="0" cy="24343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3" name="ZoneTexte 42">
            <a:extLst>
              <a:ext uri="{FF2B5EF4-FFF2-40B4-BE49-F238E27FC236}">
                <a16:creationId xmlns:a16="http://schemas.microsoft.com/office/drawing/2014/main" id="{05EC3742-3D8F-4970-9FB7-DC8EC693B2F6}"/>
              </a:ext>
            </a:extLst>
          </p:cNvPr>
          <p:cNvSpPr txBox="1"/>
          <p:nvPr/>
        </p:nvSpPr>
        <p:spPr>
          <a:xfrm>
            <a:off x="2987824" y="6505544"/>
            <a:ext cx="3272223" cy="276999"/>
          </a:xfrm>
          <a:prstGeom prst="rect">
            <a:avLst/>
          </a:prstGeom>
          <a:noFill/>
        </p:spPr>
        <p:txBody>
          <a:bodyPr wrap="square" rtlCol="0">
            <a:spAutoFit/>
          </a:bodyPr>
          <a:lstStyle/>
          <a:p>
            <a:pPr algn="ctr"/>
            <a:r>
              <a:rPr lang="fr-FR" sz="1200" b="1" dirty="0"/>
              <a:t>Solution de Conception Optimisée</a:t>
            </a:r>
          </a:p>
        </p:txBody>
      </p:sp>
      <p:sp>
        <p:nvSpPr>
          <p:cNvPr id="44" name="ZoneTexte 43">
            <a:extLst>
              <a:ext uri="{FF2B5EF4-FFF2-40B4-BE49-F238E27FC236}">
                <a16:creationId xmlns:a16="http://schemas.microsoft.com/office/drawing/2014/main" id="{E23EDC36-D7D3-4088-AFA1-2E0D3864A70E}"/>
              </a:ext>
            </a:extLst>
          </p:cNvPr>
          <p:cNvSpPr txBox="1"/>
          <p:nvPr/>
        </p:nvSpPr>
        <p:spPr>
          <a:xfrm>
            <a:off x="2384724" y="4752446"/>
            <a:ext cx="1557841" cy="276999"/>
          </a:xfrm>
          <a:prstGeom prst="rect">
            <a:avLst/>
          </a:prstGeom>
          <a:noFill/>
        </p:spPr>
        <p:txBody>
          <a:bodyPr wrap="square" rtlCol="0">
            <a:spAutoFit/>
          </a:bodyPr>
          <a:lstStyle/>
          <a:p>
            <a:r>
              <a:rPr lang="fr-FR" sz="1200" dirty="0"/>
              <a:t>Conception intégrée</a:t>
            </a:r>
          </a:p>
        </p:txBody>
      </p:sp>
      <p:sp>
        <p:nvSpPr>
          <p:cNvPr id="45" name="ZoneTexte 44">
            <a:extLst>
              <a:ext uri="{FF2B5EF4-FFF2-40B4-BE49-F238E27FC236}">
                <a16:creationId xmlns:a16="http://schemas.microsoft.com/office/drawing/2014/main" id="{1CC2EE81-9BB9-4878-816B-798802E9AD46}"/>
              </a:ext>
            </a:extLst>
          </p:cNvPr>
          <p:cNvSpPr txBox="1"/>
          <p:nvPr/>
        </p:nvSpPr>
        <p:spPr>
          <a:xfrm>
            <a:off x="5359266" y="4729534"/>
            <a:ext cx="1557841" cy="276999"/>
          </a:xfrm>
          <a:prstGeom prst="rect">
            <a:avLst/>
          </a:prstGeom>
          <a:noFill/>
        </p:spPr>
        <p:txBody>
          <a:bodyPr wrap="square" rtlCol="0">
            <a:spAutoFit/>
          </a:bodyPr>
          <a:lstStyle/>
          <a:p>
            <a:r>
              <a:rPr lang="fr-FR" sz="1200" dirty="0"/>
              <a:t>Conception inversée</a:t>
            </a:r>
          </a:p>
        </p:txBody>
      </p:sp>
    </p:spTree>
    <p:extLst>
      <p:ext uri="{BB962C8B-B14F-4D97-AF65-F5344CB8AC3E}">
        <p14:creationId xmlns:p14="http://schemas.microsoft.com/office/powerpoint/2010/main" val="14876552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6260047" cy="461665"/>
          </a:xfrm>
          <a:prstGeom prst="rect">
            <a:avLst/>
          </a:prstGeom>
        </p:spPr>
        <p:txBody>
          <a:bodyPr wrap="none">
            <a:spAutoFit/>
          </a:bodyPr>
          <a:lstStyle/>
          <a:p>
            <a:r>
              <a:rPr lang="fr-FR" sz="2400" b="1" dirty="0"/>
              <a:t>3 – Intégration de l’approche CSP en conception</a:t>
            </a:r>
          </a:p>
        </p:txBody>
      </p:sp>
      <p:sp>
        <p:nvSpPr>
          <p:cNvPr id="23" name="Rectangle 22"/>
          <p:cNvSpPr/>
          <p:nvPr/>
        </p:nvSpPr>
        <p:spPr>
          <a:xfrm>
            <a:off x="101724" y="461665"/>
            <a:ext cx="4260141" cy="400110"/>
          </a:xfrm>
          <a:prstGeom prst="rect">
            <a:avLst/>
          </a:prstGeom>
        </p:spPr>
        <p:txBody>
          <a:bodyPr wrap="none">
            <a:spAutoFit/>
          </a:bodyPr>
          <a:lstStyle/>
          <a:p>
            <a:r>
              <a:rPr lang="fr-FR" sz="2000" b="1" dirty="0">
                <a:solidFill>
                  <a:schemeClr val="tx2">
                    <a:lumMod val="60000"/>
                    <a:lumOff val="40000"/>
                  </a:schemeClr>
                </a:solidFill>
              </a:rPr>
              <a:t>Processus de Conception enrichie + CII</a:t>
            </a:r>
          </a:p>
        </p:txBody>
      </p:sp>
      <p:sp>
        <p:nvSpPr>
          <p:cNvPr id="5" name="Rectangle 4"/>
          <p:cNvSpPr/>
          <p:nvPr/>
        </p:nvSpPr>
        <p:spPr>
          <a:xfrm>
            <a:off x="618456" y="3573016"/>
            <a:ext cx="1440160" cy="8640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Expression du Besoin</a:t>
            </a:r>
          </a:p>
          <a:p>
            <a:pPr algn="ctr"/>
            <a:r>
              <a:rPr lang="fr-FR" dirty="0">
                <a:solidFill>
                  <a:schemeClr val="tx1"/>
                </a:solidFill>
              </a:rPr>
              <a:t>(AF)</a:t>
            </a:r>
          </a:p>
        </p:txBody>
      </p:sp>
      <p:sp>
        <p:nvSpPr>
          <p:cNvPr id="27" name="Rectangle 26"/>
          <p:cNvSpPr/>
          <p:nvPr/>
        </p:nvSpPr>
        <p:spPr>
          <a:xfrm>
            <a:off x="2676073" y="3503252"/>
            <a:ext cx="1600358" cy="107787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Processus de conception architecturale</a:t>
            </a:r>
          </a:p>
          <a:p>
            <a:pPr algn="ctr"/>
            <a:r>
              <a:rPr lang="fr-FR" dirty="0">
                <a:solidFill>
                  <a:schemeClr val="tx1"/>
                </a:solidFill>
              </a:rPr>
              <a:t>‘enrichie’ +CII</a:t>
            </a:r>
          </a:p>
        </p:txBody>
      </p:sp>
      <p:sp>
        <p:nvSpPr>
          <p:cNvPr id="28" name="Rectangle 27"/>
          <p:cNvSpPr/>
          <p:nvPr/>
        </p:nvSpPr>
        <p:spPr>
          <a:xfrm>
            <a:off x="4902324" y="3560836"/>
            <a:ext cx="1600358" cy="8640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Processus de conception détaillée</a:t>
            </a:r>
          </a:p>
        </p:txBody>
      </p:sp>
      <p:sp>
        <p:nvSpPr>
          <p:cNvPr id="6" name="ZoneTexte 5"/>
          <p:cNvSpPr txBox="1"/>
          <p:nvPr/>
        </p:nvSpPr>
        <p:spPr>
          <a:xfrm>
            <a:off x="2044163" y="2276872"/>
            <a:ext cx="2830838" cy="276999"/>
          </a:xfrm>
          <a:prstGeom prst="rect">
            <a:avLst/>
          </a:prstGeom>
          <a:noFill/>
        </p:spPr>
        <p:txBody>
          <a:bodyPr wrap="square" rtlCol="0">
            <a:spAutoFit/>
          </a:bodyPr>
          <a:lstStyle/>
          <a:p>
            <a:r>
              <a:rPr lang="fr-FR" sz="1200" dirty="0"/>
              <a:t>Spécification Techniques du Besoin</a:t>
            </a:r>
          </a:p>
        </p:txBody>
      </p:sp>
      <p:sp>
        <p:nvSpPr>
          <p:cNvPr id="29" name="ZoneTexte 28"/>
          <p:cNvSpPr txBox="1"/>
          <p:nvPr/>
        </p:nvSpPr>
        <p:spPr>
          <a:xfrm>
            <a:off x="1498154" y="2996952"/>
            <a:ext cx="1805319" cy="461665"/>
          </a:xfrm>
          <a:prstGeom prst="rect">
            <a:avLst/>
          </a:prstGeom>
          <a:noFill/>
        </p:spPr>
        <p:txBody>
          <a:bodyPr wrap="square" rtlCol="0">
            <a:spAutoFit/>
          </a:bodyPr>
          <a:lstStyle/>
          <a:p>
            <a:pPr algn="ctr"/>
            <a:r>
              <a:rPr lang="fr-FR" sz="1200" dirty="0"/>
              <a:t>Cahier des Charges Fonctionnel</a:t>
            </a:r>
          </a:p>
        </p:txBody>
      </p:sp>
      <p:sp>
        <p:nvSpPr>
          <p:cNvPr id="30" name="ZoneTexte 29"/>
          <p:cNvSpPr txBox="1"/>
          <p:nvPr/>
        </p:nvSpPr>
        <p:spPr>
          <a:xfrm>
            <a:off x="6502681" y="3089284"/>
            <a:ext cx="1940335" cy="276999"/>
          </a:xfrm>
          <a:prstGeom prst="rect">
            <a:avLst/>
          </a:prstGeom>
          <a:noFill/>
        </p:spPr>
        <p:txBody>
          <a:bodyPr wrap="square" rtlCol="0">
            <a:spAutoFit/>
          </a:bodyPr>
          <a:lstStyle/>
          <a:p>
            <a:r>
              <a:rPr lang="fr-FR" sz="1200" dirty="0"/>
              <a:t>Dossier de Définition</a:t>
            </a:r>
          </a:p>
        </p:txBody>
      </p:sp>
      <p:sp>
        <p:nvSpPr>
          <p:cNvPr id="32" name="ZoneTexte 31"/>
          <p:cNvSpPr txBox="1"/>
          <p:nvPr/>
        </p:nvSpPr>
        <p:spPr>
          <a:xfrm>
            <a:off x="3839025" y="3068382"/>
            <a:ext cx="1743820" cy="461665"/>
          </a:xfrm>
          <a:prstGeom prst="rect">
            <a:avLst/>
          </a:prstGeom>
          <a:noFill/>
        </p:spPr>
        <p:txBody>
          <a:bodyPr wrap="square" rtlCol="0">
            <a:spAutoFit/>
          </a:bodyPr>
          <a:lstStyle/>
          <a:p>
            <a:pPr algn="ctr"/>
            <a:r>
              <a:rPr lang="fr-FR" sz="1200" dirty="0"/>
              <a:t>Dossier de Concept Produit</a:t>
            </a:r>
          </a:p>
        </p:txBody>
      </p:sp>
      <p:sp>
        <p:nvSpPr>
          <p:cNvPr id="33" name="Rectangle 32"/>
          <p:cNvSpPr/>
          <p:nvPr/>
        </p:nvSpPr>
        <p:spPr>
          <a:xfrm>
            <a:off x="7063705" y="3538134"/>
            <a:ext cx="1728192" cy="8640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Développement</a:t>
            </a:r>
          </a:p>
        </p:txBody>
      </p:sp>
      <p:sp>
        <p:nvSpPr>
          <p:cNvPr id="7" name="Flèche vers le bas 6"/>
          <p:cNvSpPr/>
          <p:nvPr/>
        </p:nvSpPr>
        <p:spPr>
          <a:xfrm rot="16200000">
            <a:off x="1879756" y="3814397"/>
            <a:ext cx="933861" cy="4320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Flèche vers le bas 33"/>
          <p:cNvSpPr/>
          <p:nvPr/>
        </p:nvSpPr>
        <p:spPr>
          <a:xfrm rot="16200000">
            <a:off x="4125711" y="3823924"/>
            <a:ext cx="933861" cy="4320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Flèche vers le bas 34"/>
          <p:cNvSpPr/>
          <p:nvPr/>
        </p:nvSpPr>
        <p:spPr>
          <a:xfrm rot="16200000">
            <a:off x="6344643" y="3754158"/>
            <a:ext cx="933861" cy="4320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Flèche vers le bas 35"/>
          <p:cNvSpPr/>
          <p:nvPr/>
        </p:nvSpPr>
        <p:spPr>
          <a:xfrm rot="16200000">
            <a:off x="-80012" y="3768245"/>
            <a:ext cx="933861" cy="4320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7" name="ZoneTexte 36"/>
          <p:cNvSpPr txBox="1"/>
          <p:nvPr/>
        </p:nvSpPr>
        <p:spPr>
          <a:xfrm>
            <a:off x="1265" y="2858452"/>
            <a:ext cx="617191" cy="276999"/>
          </a:xfrm>
          <a:prstGeom prst="rect">
            <a:avLst/>
          </a:prstGeom>
          <a:noFill/>
        </p:spPr>
        <p:txBody>
          <a:bodyPr wrap="square" rtlCol="0">
            <a:spAutoFit/>
          </a:bodyPr>
          <a:lstStyle/>
          <a:p>
            <a:r>
              <a:rPr lang="fr-FR" sz="1200" dirty="0"/>
              <a:t>Besoin</a:t>
            </a:r>
          </a:p>
        </p:txBody>
      </p:sp>
      <p:cxnSp>
        <p:nvCxnSpPr>
          <p:cNvPr id="9" name="Connecteur en angle 8"/>
          <p:cNvCxnSpPr>
            <a:stCxn id="5" idx="0"/>
            <a:endCxn id="28" idx="0"/>
          </p:cNvCxnSpPr>
          <p:nvPr/>
        </p:nvCxnSpPr>
        <p:spPr>
          <a:xfrm rot="5400000" flipH="1" flipV="1">
            <a:off x="3514429" y="1384943"/>
            <a:ext cx="12180" cy="4363967"/>
          </a:xfrm>
          <a:prstGeom prst="bentConnector3">
            <a:avLst>
              <a:gd name="adj1" fmla="val 7647323"/>
            </a:avLst>
          </a:prstGeom>
          <a:ln>
            <a:tailEnd type="arrow"/>
          </a:ln>
        </p:spPr>
        <p:style>
          <a:lnRef idx="2">
            <a:schemeClr val="accent1"/>
          </a:lnRef>
          <a:fillRef idx="0">
            <a:schemeClr val="accent1"/>
          </a:fillRef>
          <a:effectRef idx="1">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29AEFB48-8E46-41EF-B306-A7FDD2A38006}"/>
              </a:ext>
            </a:extLst>
          </p:cNvPr>
          <p:cNvSpPr>
            <a:spLocks noGrp="1"/>
          </p:cNvSpPr>
          <p:nvPr>
            <p:ph type="sldNum" sz="quarter" idx="12"/>
          </p:nvPr>
        </p:nvSpPr>
        <p:spPr/>
        <p:txBody>
          <a:bodyPr/>
          <a:lstStyle/>
          <a:p>
            <a:fld id="{F1E29388-C2A6-42F4-8376-DF2F821CBB61}" type="slidenum">
              <a:rPr lang="fr-FR" smtClean="0"/>
              <a:t>55</a:t>
            </a:fld>
            <a:endParaRPr lang="fr-FR"/>
          </a:p>
        </p:txBody>
      </p:sp>
      <p:sp>
        <p:nvSpPr>
          <p:cNvPr id="19" name="Rectangle 18">
            <a:extLst>
              <a:ext uri="{FF2B5EF4-FFF2-40B4-BE49-F238E27FC236}">
                <a16:creationId xmlns:a16="http://schemas.microsoft.com/office/drawing/2014/main" id="{CD07C36E-EC70-42A8-AB2A-DEB6DDE9622C}"/>
              </a:ext>
            </a:extLst>
          </p:cNvPr>
          <p:cNvSpPr/>
          <p:nvPr/>
        </p:nvSpPr>
        <p:spPr>
          <a:xfrm>
            <a:off x="2623217" y="3451855"/>
            <a:ext cx="1692959" cy="117628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8972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724" y="461665"/>
            <a:ext cx="4983416" cy="400110"/>
          </a:xfrm>
          <a:prstGeom prst="rect">
            <a:avLst/>
          </a:prstGeom>
        </p:spPr>
        <p:txBody>
          <a:bodyPr wrap="none">
            <a:spAutoFit/>
          </a:bodyPr>
          <a:lstStyle/>
          <a:p>
            <a:r>
              <a:rPr lang="fr-FR" sz="2000" b="1" dirty="0">
                <a:solidFill>
                  <a:schemeClr val="tx2">
                    <a:lumMod val="60000"/>
                    <a:lumOff val="40000"/>
                  </a:schemeClr>
                </a:solidFill>
              </a:rPr>
              <a:t>Conception architecturale enrichie par « CII »</a:t>
            </a:r>
          </a:p>
        </p:txBody>
      </p:sp>
      <p:sp>
        <p:nvSpPr>
          <p:cNvPr id="6" name="Rectangle 5"/>
          <p:cNvSpPr/>
          <p:nvPr/>
        </p:nvSpPr>
        <p:spPr>
          <a:xfrm>
            <a:off x="0" y="0"/>
            <a:ext cx="6260047" cy="461665"/>
          </a:xfrm>
          <a:prstGeom prst="rect">
            <a:avLst/>
          </a:prstGeom>
        </p:spPr>
        <p:txBody>
          <a:bodyPr wrap="none">
            <a:spAutoFit/>
          </a:bodyPr>
          <a:lstStyle/>
          <a:p>
            <a:r>
              <a:rPr lang="fr-FR" sz="2400" b="1" dirty="0"/>
              <a:t>3 – Intégration de l’approche CSP en conception</a:t>
            </a:r>
          </a:p>
        </p:txBody>
      </p:sp>
      <p:sp>
        <p:nvSpPr>
          <p:cNvPr id="12" name="Rectangle 11"/>
          <p:cNvSpPr/>
          <p:nvPr/>
        </p:nvSpPr>
        <p:spPr>
          <a:xfrm>
            <a:off x="618456" y="3338004"/>
            <a:ext cx="1289248" cy="8640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Créativité Recherche de concept</a:t>
            </a:r>
          </a:p>
        </p:txBody>
      </p:sp>
      <p:sp>
        <p:nvSpPr>
          <p:cNvPr id="13" name="Rectangle 12"/>
          <p:cNvSpPr/>
          <p:nvPr/>
        </p:nvSpPr>
        <p:spPr>
          <a:xfrm>
            <a:off x="2610488" y="2969952"/>
            <a:ext cx="1766121" cy="161117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Recherche de solutions satisfaisant </a:t>
            </a:r>
            <a:r>
              <a:rPr lang="fr-FR" dirty="0" err="1">
                <a:solidFill>
                  <a:schemeClr val="tx1"/>
                </a:solidFill>
              </a:rPr>
              <a:t>CdC</a:t>
            </a:r>
            <a:r>
              <a:rPr lang="fr-FR" dirty="0">
                <a:solidFill>
                  <a:schemeClr val="tx1"/>
                </a:solidFill>
              </a:rPr>
              <a:t>, règles et comportements</a:t>
            </a:r>
          </a:p>
        </p:txBody>
      </p:sp>
      <p:sp>
        <p:nvSpPr>
          <p:cNvPr id="14" name="Rectangle 13"/>
          <p:cNvSpPr/>
          <p:nvPr/>
        </p:nvSpPr>
        <p:spPr>
          <a:xfrm>
            <a:off x="5335316" y="3341016"/>
            <a:ext cx="785411" cy="8640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Choix</a:t>
            </a:r>
          </a:p>
        </p:txBody>
      </p:sp>
      <p:sp>
        <p:nvSpPr>
          <p:cNvPr id="17" name="Rectangle 16"/>
          <p:cNvSpPr/>
          <p:nvPr/>
        </p:nvSpPr>
        <p:spPr>
          <a:xfrm>
            <a:off x="6861398" y="3344106"/>
            <a:ext cx="1821531" cy="8640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Elaboration du Dossier de Concept Produit</a:t>
            </a:r>
          </a:p>
        </p:txBody>
      </p:sp>
      <p:sp>
        <p:nvSpPr>
          <p:cNvPr id="18" name="ZoneTexte 17"/>
          <p:cNvSpPr txBox="1"/>
          <p:nvPr/>
        </p:nvSpPr>
        <p:spPr>
          <a:xfrm>
            <a:off x="21058" y="2772119"/>
            <a:ext cx="1363439" cy="646331"/>
          </a:xfrm>
          <a:prstGeom prst="rect">
            <a:avLst/>
          </a:prstGeom>
          <a:noFill/>
        </p:spPr>
        <p:txBody>
          <a:bodyPr wrap="square" rtlCol="0">
            <a:spAutoFit/>
          </a:bodyPr>
          <a:lstStyle/>
          <a:p>
            <a:pPr algn="ctr"/>
            <a:r>
              <a:rPr lang="fr-FR" sz="1200" b="1" dirty="0"/>
              <a:t>Cahier des Charges Fonctionnel</a:t>
            </a:r>
          </a:p>
        </p:txBody>
      </p:sp>
      <p:sp>
        <p:nvSpPr>
          <p:cNvPr id="19" name="Flèche vers le bas 18"/>
          <p:cNvSpPr/>
          <p:nvPr/>
        </p:nvSpPr>
        <p:spPr>
          <a:xfrm rot="16200000">
            <a:off x="-92399" y="3553822"/>
            <a:ext cx="933861" cy="4320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ZoneTexte 19"/>
          <p:cNvSpPr txBox="1"/>
          <p:nvPr/>
        </p:nvSpPr>
        <p:spPr>
          <a:xfrm>
            <a:off x="7828340" y="2736377"/>
            <a:ext cx="1743820" cy="461665"/>
          </a:xfrm>
          <a:prstGeom prst="rect">
            <a:avLst/>
          </a:prstGeom>
          <a:noFill/>
        </p:spPr>
        <p:txBody>
          <a:bodyPr wrap="square" rtlCol="0">
            <a:spAutoFit/>
          </a:bodyPr>
          <a:lstStyle/>
          <a:p>
            <a:pPr algn="ctr"/>
            <a:r>
              <a:rPr lang="fr-FR" sz="1200" b="1" dirty="0"/>
              <a:t>Dossier de Concept Produit</a:t>
            </a:r>
          </a:p>
        </p:txBody>
      </p:sp>
      <p:sp>
        <p:nvSpPr>
          <p:cNvPr id="21" name="Flèche vers le bas 20"/>
          <p:cNvSpPr/>
          <p:nvPr/>
        </p:nvSpPr>
        <p:spPr>
          <a:xfrm rot="16200000">
            <a:off x="8460921" y="3588704"/>
            <a:ext cx="933861" cy="4320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2" name="Connecteur en angle 21"/>
          <p:cNvCxnSpPr>
            <a:stCxn id="12" idx="3"/>
            <a:endCxn id="13" idx="1"/>
          </p:cNvCxnSpPr>
          <p:nvPr/>
        </p:nvCxnSpPr>
        <p:spPr>
          <a:xfrm>
            <a:off x="1907704" y="3770052"/>
            <a:ext cx="702784" cy="5488"/>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Connecteur en angle 26"/>
          <p:cNvCxnSpPr>
            <a:stCxn id="13" idx="3"/>
            <a:endCxn id="14" idx="1"/>
          </p:cNvCxnSpPr>
          <p:nvPr/>
        </p:nvCxnSpPr>
        <p:spPr>
          <a:xfrm flipV="1">
            <a:off x="4376609" y="3773064"/>
            <a:ext cx="958707" cy="2476"/>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Connecteur en angle 31"/>
          <p:cNvCxnSpPr>
            <a:stCxn id="14" idx="3"/>
            <a:endCxn id="17" idx="1"/>
          </p:cNvCxnSpPr>
          <p:nvPr/>
        </p:nvCxnSpPr>
        <p:spPr>
          <a:xfrm>
            <a:off x="6120727" y="3773064"/>
            <a:ext cx="740671" cy="309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Connecteur en angle 38"/>
          <p:cNvCxnSpPr/>
          <p:nvPr/>
        </p:nvCxnSpPr>
        <p:spPr>
          <a:xfrm>
            <a:off x="6120727" y="4018711"/>
            <a:ext cx="2579523" cy="1282497"/>
          </a:xfrm>
          <a:prstGeom prst="bentConnector3">
            <a:avLst>
              <a:gd name="adj1" fmla="val 18613"/>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ZoneTexte 43"/>
          <p:cNvSpPr txBox="1"/>
          <p:nvPr/>
        </p:nvSpPr>
        <p:spPr>
          <a:xfrm>
            <a:off x="7596336" y="4725144"/>
            <a:ext cx="1743820" cy="461665"/>
          </a:xfrm>
          <a:prstGeom prst="rect">
            <a:avLst/>
          </a:prstGeom>
          <a:noFill/>
        </p:spPr>
        <p:txBody>
          <a:bodyPr wrap="square" rtlCol="0">
            <a:spAutoFit/>
          </a:bodyPr>
          <a:lstStyle/>
          <a:p>
            <a:pPr algn="ctr"/>
            <a:r>
              <a:rPr lang="fr-FR" sz="1200" dirty="0"/>
              <a:t>Dossier Justificatif des Choix de Concept</a:t>
            </a:r>
          </a:p>
        </p:txBody>
      </p:sp>
      <p:cxnSp>
        <p:nvCxnSpPr>
          <p:cNvPr id="34" name="Connecteur en angle 33"/>
          <p:cNvCxnSpPr/>
          <p:nvPr/>
        </p:nvCxnSpPr>
        <p:spPr>
          <a:xfrm>
            <a:off x="158507" y="2492896"/>
            <a:ext cx="2451981" cy="705146"/>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ZoneTexte 39"/>
          <p:cNvSpPr txBox="1"/>
          <p:nvPr/>
        </p:nvSpPr>
        <p:spPr>
          <a:xfrm>
            <a:off x="95570" y="1700808"/>
            <a:ext cx="1363439" cy="646331"/>
          </a:xfrm>
          <a:prstGeom prst="rect">
            <a:avLst/>
          </a:prstGeom>
          <a:noFill/>
        </p:spPr>
        <p:txBody>
          <a:bodyPr wrap="square" rtlCol="0">
            <a:spAutoFit/>
          </a:bodyPr>
          <a:lstStyle/>
          <a:p>
            <a:r>
              <a:rPr lang="fr-FR" sz="1200" dirty="0"/>
              <a:t>-règles métier </a:t>
            </a:r>
          </a:p>
          <a:p>
            <a:r>
              <a:rPr lang="fr-FR" sz="1200" dirty="0"/>
              <a:t>-Comportements physiques</a:t>
            </a:r>
          </a:p>
        </p:txBody>
      </p:sp>
      <p:sp>
        <p:nvSpPr>
          <p:cNvPr id="3" name="Espace réservé du numéro de diapositive 2">
            <a:extLst>
              <a:ext uri="{FF2B5EF4-FFF2-40B4-BE49-F238E27FC236}">
                <a16:creationId xmlns:a16="http://schemas.microsoft.com/office/drawing/2014/main" id="{5F3D86DA-C9ED-4572-B9D3-ECC1C1D7C75B}"/>
              </a:ext>
            </a:extLst>
          </p:cNvPr>
          <p:cNvSpPr>
            <a:spLocks noGrp="1"/>
          </p:cNvSpPr>
          <p:nvPr>
            <p:ph type="sldNum" sz="quarter" idx="12"/>
          </p:nvPr>
        </p:nvSpPr>
        <p:spPr/>
        <p:txBody>
          <a:bodyPr/>
          <a:lstStyle/>
          <a:p>
            <a:fld id="{F1E29388-C2A6-42F4-8376-DF2F821CBB61}" type="slidenum">
              <a:rPr lang="fr-FR" smtClean="0"/>
              <a:t>56</a:t>
            </a:fld>
            <a:endParaRPr lang="fr-FR"/>
          </a:p>
        </p:txBody>
      </p:sp>
    </p:spTree>
    <p:extLst>
      <p:ext uri="{BB962C8B-B14F-4D97-AF65-F5344CB8AC3E}">
        <p14:creationId xmlns:p14="http://schemas.microsoft.com/office/powerpoint/2010/main" val="5037454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6647" y="1361878"/>
            <a:ext cx="9087446" cy="102417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323528" y="908720"/>
            <a:ext cx="8208912" cy="1477328"/>
          </a:xfrm>
          <a:prstGeom prst="rect">
            <a:avLst/>
          </a:prstGeom>
        </p:spPr>
        <p:txBody>
          <a:bodyPr wrap="square">
            <a:spAutoFit/>
          </a:bodyPr>
          <a:lstStyle/>
          <a:p>
            <a:r>
              <a:rPr lang="fr-FR" dirty="0"/>
              <a:t>Rappel:</a:t>
            </a:r>
          </a:p>
          <a:p>
            <a:endParaRPr lang="fr-FR" dirty="0"/>
          </a:p>
          <a:p>
            <a:r>
              <a:rPr lang="fr-FR" dirty="0"/>
              <a:t>Un problème de satisfaction de contrainte (CSP) est un problème modélisé sous la forme d'un ensemble de contraintes appliquées à des variables évoluant dans un domaine de variation</a:t>
            </a:r>
          </a:p>
        </p:txBody>
      </p:sp>
      <p:sp>
        <p:nvSpPr>
          <p:cNvPr id="5" name="Rectangle 4"/>
          <p:cNvSpPr/>
          <p:nvPr/>
        </p:nvSpPr>
        <p:spPr>
          <a:xfrm>
            <a:off x="323528" y="2828836"/>
            <a:ext cx="8208912" cy="2585323"/>
          </a:xfrm>
          <a:prstGeom prst="rect">
            <a:avLst/>
          </a:prstGeom>
        </p:spPr>
        <p:txBody>
          <a:bodyPr wrap="square">
            <a:spAutoFit/>
          </a:bodyPr>
          <a:lstStyle/>
          <a:p>
            <a:r>
              <a:rPr lang="fr-FR" dirty="0"/>
              <a:t>Une résolution basée sur les techniques de satisfaction de contraintes </a:t>
            </a:r>
          </a:p>
          <a:p>
            <a:pPr marL="285750" indent="-285750">
              <a:buFont typeface="Arial" panose="020B0604020202020204" pitchFamily="34" charset="0"/>
              <a:buChar char="•"/>
            </a:pPr>
            <a:r>
              <a:rPr lang="fr-FR" dirty="0"/>
              <a:t>permet de calculer </a:t>
            </a:r>
            <a:r>
              <a:rPr lang="fr-FR" b="1" dirty="0">
                <a:solidFill>
                  <a:srgbClr val="FF0000"/>
                </a:solidFill>
              </a:rPr>
              <a:t>l'ensemble complet des solutions</a:t>
            </a:r>
            <a:r>
              <a:rPr lang="fr-FR" dirty="0"/>
              <a:t> d'un problème sur un domaine d’approximation</a:t>
            </a:r>
          </a:p>
          <a:p>
            <a:pPr marL="285750" indent="-285750">
              <a:buFont typeface="Arial" panose="020B0604020202020204" pitchFamily="34" charset="0"/>
              <a:buChar char="•"/>
            </a:pPr>
            <a:r>
              <a:rPr lang="fr-FR" dirty="0"/>
              <a:t>Fournie des garanties sur </a:t>
            </a:r>
            <a:r>
              <a:rPr lang="fr-FR" b="1" dirty="0">
                <a:solidFill>
                  <a:srgbClr val="FF0000"/>
                </a:solidFill>
              </a:rPr>
              <a:t>la non-existence de solutions</a:t>
            </a:r>
          </a:p>
          <a:p>
            <a:pPr marL="285750" indent="-285750">
              <a:buFont typeface="Arial" panose="020B0604020202020204" pitchFamily="34" charset="0"/>
              <a:buChar char="•"/>
            </a:pPr>
            <a:r>
              <a:rPr lang="fr-FR" dirty="0"/>
              <a:t>Permet de </a:t>
            </a:r>
            <a:r>
              <a:rPr lang="fr-FR" b="1" dirty="0">
                <a:solidFill>
                  <a:srgbClr val="FF0000"/>
                </a:solidFill>
              </a:rPr>
              <a:t>modifier</a:t>
            </a:r>
            <a:r>
              <a:rPr lang="fr-FR" dirty="0"/>
              <a:t> facilement le modèle (fréquent en phase de préconception)</a:t>
            </a:r>
          </a:p>
          <a:p>
            <a:pPr marL="285750" indent="-285750">
              <a:buFont typeface="Arial" panose="020B0604020202020204" pitchFamily="34" charset="0"/>
              <a:buChar char="•"/>
            </a:pPr>
            <a:r>
              <a:rPr lang="fr-FR" dirty="0"/>
              <a:t>Permet de rapprocher </a:t>
            </a:r>
            <a:r>
              <a:rPr lang="fr-FR" b="1" dirty="0">
                <a:solidFill>
                  <a:srgbClr val="FF0000"/>
                </a:solidFill>
              </a:rPr>
              <a:t>contraintes et variables</a:t>
            </a:r>
            <a:r>
              <a:rPr lang="fr-FR" dirty="0"/>
              <a:t> des </a:t>
            </a:r>
            <a:r>
              <a:rPr lang="fr-FR" b="1" dirty="0">
                <a:solidFill>
                  <a:srgbClr val="FF0000"/>
                </a:solidFill>
              </a:rPr>
              <a:t>caractéristiques de composants</a:t>
            </a:r>
            <a:r>
              <a:rPr lang="fr-FR" dirty="0"/>
              <a:t> ou d’interaction entre composants</a:t>
            </a:r>
          </a:p>
          <a:p>
            <a:pPr marL="285750" indent="-285750">
              <a:buFont typeface="Arial" panose="020B0604020202020204" pitchFamily="34" charset="0"/>
              <a:buChar char="•"/>
            </a:pPr>
            <a:r>
              <a:rPr lang="fr-FR" dirty="0"/>
              <a:t>Permet de séparer la modélisation de la résolution</a:t>
            </a:r>
          </a:p>
          <a:p>
            <a:pPr marL="285750" indent="-285750">
              <a:buFont typeface="Arial" panose="020B0604020202020204" pitchFamily="34" charset="0"/>
              <a:buChar char="•"/>
            </a:pPr>
            <a:r>
              <a:rPr lang="fr-FR" dirty="0"/>
              <a:t>Permet de </a:t>
            </a:r>
            <a:r>
              <a:rPr lang="fr-FR" b="1" dirty="0">
                <a:solidFill>
                  <a:srgbClr val="FF0000"/>
                </a:solidFill>
              </a:rPr>
              <a:t>capitaliser la connaissance </a:t>
            </a:r>
            <a:r>
              <a:rPr lang="fr-FR" dirty="0"/>
              <a:t>formalisée</a:t>
            </a:r>
          </a:p>
        </p:txBody>
      </p:sp>
      <p:sp>
        <p:nvSpPr>
          <p:cNvPr id="6" name="Rectangle 5"/>
          <p:cNvSpPr/>
          <p:nvPr/>
        </p:nvSpPr>
        <p:spPr>
          <a:xfrm>
            <a:off x="112812" y="475864"/>
            <a:ext cx="4395691" cy="400110"/>
          </a:xfrm>
          <a:prstGeom prst="rect">
            <a:avLst/>
          </a:prstGeom>
        </p:spPr>
        <p:txBody>
          <a:bodyPr wrap="none">
            <a:spAutoFit/>
          </a:bodyPr>
          <a:lstStyle/>
          <a:p>
            <a:r>
              <a:rPr lang="fr-FR" sz="2000" b="1" dirty="0">
                <a:solidFill>
                  <a:schemeClr val="tx2">
                    <a:lumMod val="60000"/>
                    <a:lumOff val="40000"/>
                  </a:schemeClr>
                </a:solidFill>
              </a:rPr>
              <a:t>Pourquoi utiliser le paradigme des CSP?</a:t>
            </a:r>
          </a:p>
        </p:txBody>
      </p:sp>
      <p:sp>
        <p:nvSpPr>
          <p:cNvPr id="7" name="Rectangle 6"/>
          <p:cNvSpPr/>
          <p:nvPr/>
        </p:nvSpPr>
        <p:spPr>
          <a:xfrm>
            <a:off x="101724" y="11847"/>
            <a:ext cx="6260047" cy="461665"/>
          </a:xfrm>
          <a:prstGeom prst="rect">
            <a:avLst/>
          </a:prstGeom>
        </p:spPr>
        <p:txBody>
          <a:bodyPr wrap="none">
            <a:spAutoFit/>
          </a:bodyPr>
          <a:lstStyle/>
          <a:p>
            <a:r>
              <a:rPr lang="fr-FR" sz="2400" b="1" dirty="0"/>
              <a:t>3 – Intégration de l’approche CSP en conception</a:t>
            </a:r>
          </a:p>
        </p:txBody>
      </p:sp>
      <p:sp>
        <p:nvSpPr>
          <p:cNvPr id="2" name="Espace réservé du numéro de diapositive 1">
            <a:extLst>
              <a:ext uri="{FF2B5EF4-FFF2-40B4-BE49-F238E27FC236}">
                <a16:creationId xmlns:a16="http://schemas.microsoft.com/office/drawing/2014/main" id="{A46BFD01-2860-4818-8407-A2E077395E94}"/>
              </a:ext>
            </a:extLst>
          </p:cNvPr>
          <p:cNvSpPr>
            <a:spLocks noGrp="1"/>
          </p:cNvSpPr>
          <p:nvPr>
            <p:ph type="sldNum" sz="quarter" idx="12"/>
          </p:nvPr>
        </p:nvSpPr>
        <p:spPr/>
        <p:txBody>
          <a:bodyPr/>
          <a:lstStyle/>
          <a:p>
            <a:fld id="{F1E29388-C2A6-42F4-8376-DF2F821CBB61}" type="slidenum">
              <a:rPr lang="fr-FR" smtClean="0"/>
              <a:t>57</a:t>
            </a:fld>
            <a:endParaRPr lang="fr-FR"/>
          </a:p>
        </p:txBody>
      </p:sp>
    </p:spTree>
    <p:extLst>
      <p:ext uri="{BB962C8B-B14F-4D97-AF65-F5344CB8AC3E}">
        <p14:creationId xmlns:p14="http://schemas.microsoft.com/office/powerpoint/2010/main" val="2894996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sz="quarter" idx="1"/>
          </p:nvPr>
        </p:nvSpPr>
        <p:spPr>
          <a:xfrm>
            <a:off x="395536" y="1052736"/>
            <a:ext cx="8229600" cy="4018451"/>
          </a:xfrm>
        </p:spPr>
        <p:txBody>
          <a:bodyPr/>
          <a:lstStyle/>
          <a:p>
            <a:pPr marL="109728" indent="0">
              <a:buNone/>
            </a:pPr>
            <a:r>
              <a:rPr lang="fr-FR" dirty="0"/>
              <a:t>Etape complexe:</a:t>
            </a:r>
          </a:p>
          <a:p>
            <a:r>
              <a:rPr lang="fr-FR" dirty="0"/>
              <a:t>Décisions prises à priori</a:t>
            </a:r>
          </a:p>
          <a:p>
            <a:r>
              <a:rPr lang="fr-FR" dirty="0"/>
              <a:t>Espace de recherche important</a:t>
            </a:r>
          </a:p>
          <a:p>
            <a:r>
              <a:rPr lang="fr-FR" dirty="0"/>
              <a:t>Ensembles vastes de composants</a:t>
            </a:r>
          </a:p>
          <a:p>
            <a:r>
              <a:rPr lang="fr-FR" dirty="0"/>
              <a:t>Approche nécessairement pluridisciplinaire</a:t>
            </a:r>
          </a:p>
          <a:p>
            <a:r>
              <a:rPr lang="fr-FR" dirty="0"/>
              <a:t>Choix optimaux à faire</a:t>
            </a:r>
          </a:p>
          <a:p>
            <a:endParaRPr lang="fr-FR" dirty="0"/>
          </a:p>
        </p:txBody>
      </p:sp>
      <p:sp>
        <p:nvSpPr>
          <p:cNvPr id="10" name="Espace réservé du numéro de diapositive 9"/>
          <p:cNvSpPr>
            <a:spLocks noGrp="1"/>
          </p:cNvSpPr>
          <p:nvPr>
            <p:ph type="sldNum" sz="quarter" idx="11"/>
          </p:nvPr>
        </p:nvSpPr>
        <p:spPr/>
        <p:txBody>
          <a:bodyPr/>
          <a:lstStyle/>
          <a:p>
            <a:fld id="{89933CE5-736D-460C-B90C-48EE46EBC032}" type="slidenum">
              <a:rPr lang="fr-FR" smtClean="0"/>
              <a:pPr/>
              <a:t>58</a:t>
            </a:fld>
            <a:endParaRPr lang="fr-FR"/>
          </a:p>
        </p:txBody>
      </p:sp>
      <p:sp>
        <p:nvSpPr>
          <p:cNvPr id="6" name="Rectangle 5"/>
          <p:cNvSpPr/>
          <p:nvPr/>
        </p:nvSpPr>
        <p:spPr>
          <a:xfrm>
            <a:off x="101724" y="11847"/>
            <a:ext cx="6260047" cy="461665"/>
          </a:xfrm>
          <a:prstGeom prst="rect">
            <a:avLst/>
          </a:prstGeom>
        </p:spPr>
        <p:txBody>
          <a:bodyPr wrap="none">
            <a:spAutoFit/>
          </a:bodyPr>
          <a:lstStyle/>
          <a:p>
            <a:r>
              <a:rPr lang="fr-FR" sz="2400" b="1" dirty="0"/>
              <a:t>3 – Intégration de l’approche CSP en conception</a:t>
            </a:r>
          </a:p>
        </p:txBody>
      </p:sp>
      <p:sp>
        <p:nvSpPr>
          <p:cNvPr id="9" name="Rectangle 8"/>
          <p:cNvSpPr/>
          <p:nvPr/>
        </p:nvSpPr>
        <p:spPr>
          <a:xfrm>
            <a:off x="112812" y="475864"/>
            <a:ext cx="2929969" cy="400110"/>
          </a:xfrm>
          <a:prstGeom prst="rect">
            <a:avLst/>
          </a:prstGeom>
        </p:spPr>
        <p:txBody>
          <a:bodyPr wrap="none">
            <a:spAutoFit/>
          </a:bodyPr>
          <a:lstStyle/>
          <a:p>
            <a:r>
              <a:rPr lang="fr-FR" sz="2000" b="1" dirty="0">
                <a:solidFill>
                  <a:schemeClr val="tx2">
                    <a:lumMod val="60000"/>
                    <a:lumOff val="40000"/>
                  </a:schemeClr>
                </a:solidFill>
              </a:rPr>
              <a:t>Conception architecturale</a:t>
            </a:r>
          </a:p>
        </p:txBody>
      </p:sp>
    </p:spTree>
    <p:extLst>
      <p:ext uri="{BB962C8B-B14F-4D97-AF65-F5344CB8AC3E}">
        <p14:creationId xmlns:p14="http://schemas.microsoft.com/office/powerpoint/2010/main" val="79533876"/>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1"/>
          </p:nvPr>
        </p:nvSpPr>
        <p:spPr/>
        <p:txBody>
          <a:bodyPr/>
          <a:lstStyle/>
          <a:p>
            <a:fld id="{89933CE5-736D-460C-B90C-48EE46EBC032}" type="slidenum">
              <a:rPr lang="fr-FR" smtClean="0"/>
              <a:pPr/>
              <a:t>59</a:t>
            </a:fld>
            <a:endParaRPr lang="fr-FR"/>
          </a:p>
        </p:txBody>
      </p:sp>
      <p:sp>
        <p:nvSpPr>
          <p:cNvPr id="6" name="Rectangle 5"/>
          <p:cNvSpPr/>
          <p:nvPr/>
        </p:nvSpPr>
        <p:spPr>
          <a:xfrm>
            <a:off x="101724" y="11847"/>
            <a:ext cx="6260047" cy="461665"/>
          </a:xfrm>
          <a:prstGeom prst="rect">
            <a:avLst/>
          </a:prstGeom>
        </p:spPr>
        <p:txBody>
          <a:bodyPr wrap="none">
            <a:spAutoFit/>
          </a:bodyPr>
          <a:lstStyle/>
          <a:p>
            <a:r>
              <a:rPr lang="fr-FR" sz="2400" b="1" dirty="0"/>
              <a:t>3 – Intégration de l’approche CSP en conception</a:t>
            </a:r>
          </a:p>
        </p:txBody>
      </p:sp>
      <p:sp>
        <p:nvSpPr>
          <p:cNvPr id="9" name="Rectangle 8"/>
          <p:cNvSpPr/>
          <p:nvPr/>
        </p:nvSpPr>
        <p:spPr>
          <a:xfrm>
            <a:off x="112812" y="475864"/>
            <a:ext cx="7269811" cy="400110"/>
          </a:xfrm>
          <a:prstGeom prst="rect">
            <a:avLst/>
          </a:prstGeom>
        </p:spPr>
        <p:txBody>
          <a:bodyPr wrap="none">
            <a:spAutoFit/>
          </a:bodyPr>
          <a:lstStyle/>
          <a:p>
            <a:r>
              <a:rPr lang="fr-FR" sz="2000" b="1" dirty="0">
                <a:solidFill>
                  <a:schemeClr val="tx2">
                    <a:lumMod val="60000"/>
                    <a:lumOff val="40000"/>
                  </a:schemeClr>
                </a:solidFill>
              </a:rPr>
              <a:t>Démarche de formalisation des modèles – Analyse et structuration</a:t>
            </a:r>
          </a:p>
        </p:txBody>
      </p:sp>
      <p:sp>
        <p:nvSpPr>
          <p:cNvPr id="7" name="Espace réservé du contenu 7"/>
          <p:cNvSpPr>
            <a:spLocks noGrp="1"/>
          </p:cNvSpPr>
          <p:nvPr>
            <p:ph idx="1"/>
          </p:nvPr>
        </p:nvSpPr>
        <p:spPr>
          <a:xfrm>
            <a:off x="336707" y="1124744"/>
            <a:ext cx="8579296" cy="3712416"/>
          </a:xfrm>
        </p:spPr>
        <p:txBody>
          <a:bodyPr>
            <a:normAutofit/>
          </a:bodyPr>
          <a:lstStyle/>
          <a:p>
            <a:pPr marL="109728" indent="0">
              <a:buNone/>
            </a:pPr>
            <a:r>
              <a:rPr lang="fr-FR" dirty="0"/>
              <a:t>Différentes variables:</a:t>
            </a:r>
          </a:p>
          <a:p>
            <a:r>
              <a:rPr lang="fr-FR" b="1" dirty="0"/>
              <a:t>Variables de conception (</a:t>
            </a:r>
            <a:r>
              <a:rPr lang="fr-FR" b="1" dirty="0" err="1"/>
              <a:t>VCo</a:t>
            </a:r>
            <a:r>
              <a:rPr lang="fr-FR" b="1" dirty="0"/>
              <a:t>)</a:t>
            </a:r>
            <a:r>
              <a:rPr lang="fr-FR" dirty="0"/>
              <a:t> </a:t>
            </a:r>
            <a:r>
              <a:rPr lang="fr-FR" sz="1800" dirty="0"/>
              <a:t>:</a:t>
            </a:r>
            <a:r>
              <a:rPr lang="fr-FR" dirty="0"/>
              <a:t> </a:t>
            </a:r>
            <a:r>
              <a:rPr lang="fr-FR" sz="1800" dirty="0"/>
              <a:t>définissent le système</a:t>
            </a:r>
            <a:endParaRPr lang="fr-FR" dirty="0"/>
          </a:p>
          <a:p>
            <a:r>
              <a:rPr lang="fr-FR" b="1" dirty="0"/>
              <a:t>Variables critères (</a:t>
            </a:r>
            <a:r>
              <a:rPr lang="fr-FR" b="1" dirty="0" err="1"/>
              <a:t>VCr</a:t>
            </a:r>
            <a:r>
              <a:rPr lang="fr-FR" b="1" dirty="0"/>
              <a:t>) </a:t>
            </a:r>
            <a:r>
              <a:rPr lang="fr-FR" sz="1800" dirty="0"/>
              <a:t>: traduisent son état ou ses propriétés</a:t>
            </a:r>
            <a:endParaRPr lang="fr-FR" dirty="0"/>
          </a:p>
          <a:p>
            <a:r>
              <a:rPr lang="fr-FR" b="1" dirty="0"/>
              <a:t>Variables intermédiaires (VI)</a:t>
            </a:r>
            <a:r>
              <a:rPr lang="fr-FR" dirty="0"/>
              <a:t>  </a:t>
            </a:r>
            <a:r>
              <a:rPr lang="fr-FR" sz="1800" dirty="0"/>
              <a:t>: participent à la cohérence du modèle</a:t>
            </a:r>
          </a:p>
          <a:p>
            <a:endParaRPr lang="fr-FR" dirty="0"/>
          </a:p>
          <a:p>
            <a:pPr marL="109728" indent="0">
              <a:buNone/>
            </a:pPr>
            <a:r>
              <a:rPr lang="fr-FR" dirty="0"/>
              <a:t>Modèle global décomposé en blocs fonctionnels</a:t>
            </a:r>
          </a:p>
          <a:p>
            <a:r>
              <a:rPr lang="fr-FR" dirty="0"/>
              <a:t>Modèles de composants (MC)</a:t>
            </a:r>
          </a:p>
          <a:p>
            <a:r>
              <a:rPr lang="fr-FR" dirty="0"/>
              <a:t>Modèles d’interaction (MI)</a:t>
            </a:r>
          </a:p>
          <a:p>
            <a:endParaRPr lang="fr-FR" dirty="0"/>
          </a:p>
          <a:p>
            <a:endParaRPr lang="fr-FR" dirty="0"/>
          </a:p>
        </p:txBody>
      </p:sp>
      <p:grpSp>
        <p:nvGrpSpPr>
          <p:cNvPr id="11" name="Groupe 10"/>
          <p:cNvGrpSpPr/>
          <p:nvPr/>
        </p:nvGrpSpPr>
        <p:grpSpPr>
          <a:xfrm>
            <a:off x="683568" y="5121081"/>
            <a:ext cx="6479704" cy="1224136"/>
            <a:chOff x="2664296" y="5733256"/>
            <a:chExt cx="6479704" cy="1224136"/>
          </a:xfrm>
        </p:grpSpPr>
        <p:sp>
          <p:nvSpPr>
            <p:cNvPr id="12" name="Rectangle 11"/>
            <p:cNvSpPr/>
            <p:nvPr/>
          </p:nvSpPr>
          <p:spPr>
            <a:xfrm>
              <a:off x="2664296" y="5877272"/>
              <a:ext cx="6479704"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descr="P:\JoFerreira\Méthode CSP et conception mécanique\MC et MI.png"/>
            <p:cNvPicPr/>
            <p:nvPr/>
          </p:nvPicPr>
          <p:blipFill rotWithShape="1">
            <a:blip r:embed="rId3" cstate="print">
              <a:extLst>
                <a:ext uri="{28A0092B-C50C-407E-A947-70E740481C1C}">
                  <a14:useLocalDpi xmlns:a14="http://schemas.microsoft.com/office/drawing/2010/main" val="0"/>
                </a:ext>
              </a:extLst>
            </a:blip>
            <a:srcRect t="4763" b="5689"/>
            <a:stretch/>
          </p:blipFill>
          <p:spPr bwMode="auto">
            <a:xfrm>
              <a:off x="2664296" y="5733256"/>
              <a:ext cx="6444208" cy="1124744"/>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57195637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8149" y="1340768"/>
            <a:ext cx="6552728" cy="923330"/>
          </a:xfrm>
          <a:prstGeom prst="rect">
            <a:avLst/>
          </a:prstGeom>
        </p:spPr>
        <p:txBody>
          <a:bodyPr wrap="square">
            <a:spAutoFit/>
          </a:bodyPr>
          <a:lstStyle/>
          <a:p>
            <a:r>
              <a:rPr lang="fr-FR" b="1" dirty="0"/>
              <a:t>Résoudre un problème de </a:t>
            </a:r>
            <a:r>
              <a:rPr lang="fr-FR" b="1" dirty="0">
                <a:solidFill>
                  <a:srgbClr val="FF0000"/>
                </a:solidFill>
              </a:rPr>
              <a:t>conception</a:t>
            </a:r>
            <a:r>
              <a:rPr lang="fr-FR" b="1" dirty="0"/>
              <a:t> c’est rechercher les concepts qui permettent d’atteindre les spécifications fonctionnelles d’un produit et en construire une représentation </a:t>
            </a:r>
            <a:r>
              <a:rPr lang="fr-FR" sz="1200" i="1" u="sng" dirty="0"/>
              <a:t>[Jan90,Sca04a] </a:t>
            </a:r>
            <a:endParaRPr lang="fr-FR" sz="1200" b="1" i="1" u="sng" dirty="0"/>
          </a:p>
        </p:txBody>
      </p:sp>
      <p:sp>
        <p:nvSpPr>
          <p:cNvPr id="6" name="Rectangle 5"/>
          <p:cNvSpPr/>
          <p:nvPr/>
        </p:nvSpPr>
        <p:spPr>
          <a:xfrm>
            <a:off x="0" y="0"/>
            <a:ext cx="7052636" cy="461665"/>
          </a:xfrm>
          <a:prstGeom prst="rect">
            <a:avLst/>
          </a:prstGeom>
        </p:spPr>
        <p:txBody>
          <a:bodyPr wrap="none">
            <a:spAutoFit/>
          </a:bodyPr>
          <a:lstStyle/>
          <a:p>
            <a:r>
              <a:rPr lang="fr-FR" sz="2400" b="1" dirty="0"/>
              <a:t>1 – Le processus de conception d'un produit industriel</a:t>
            </a:r>
          </a:p>
        </p:txBody>
      </p:sp>
      <p:sp>
        <p:nvSpPr>
          <p:cNvPr id="7" name="Rectangle 6"/>
          <p:cNvSpPr/>
          <p:nvPr/>
        </p:nvSpPr>
        <p:spPr>
          <a:xfrm>
            <a:off x="101724" y="461665"/>
            <a:ext cx="1512850" cy="400110"/>
          </a:xfrm>
          <a:prstGeom prst="rect">
            <a:avLst/>
          </a:prstGeom>
        </p:spPr>
        <p:txBody>
          <a:bodyPr wrap="none">
            <a:spAutoFit/>
          </a:bodyPr>
          <a:lstStyle/>
          <a:p>
            <a:r>
              <a:rPr lang="fr-FR" sz="2000" b="1" dirty="0">
                <a:solidFill>
                  <a:schemeClr val="tx2">
                    <a:lumMod val="60000"/>
                    <a:lumOff val="40000"/>
                  </a:schemeClr>
                </a:solidFill>
              </a:rPr>
              <a:t>Introduction</a:t>
            </a:r>
          </a:p>
        </p:txBody>
      </p:sp>
      <p:sp>
        <p:nvSpPr>
          <p:cNvPr id="8" name="Rectangle 7"/>
          <p:cNvSpPr>
            <a:spLocks noChangeArrowheads="1"/>
          </p:cNvSpPr>
          <p:nvPr/>
        </p:nvSpPr>
        <p:spPr bwMode="auto">
          <a:xfrm>
            <a:off x="839824" y="3501008"/>
            <a:ext cx="54578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eaLnBrk="0" fontAlgn="base" hangingPunct="0">
              <a:lnSpc>
                <a:spcPct val="90000"/>
              </a:lnSpc>
              <a:spcBef>
                <a:spcPct val="0"/>
              </a:spcBef>
              <a:spcAft>
                <a:spcPct val="0"/>
              </a:spcAft>
              <a:defRPr sz="2000">
                <a:solidFill>
                  <a:schemeClr val="tx1"/>
                </a:solidFill>
                <a:latin typeface="Comic Sans MS" pitchFamily="66" charset="0"/>
              </a:defRPr>
            </a:lvl6pPr>
            <a:lvl7pPr marL="2971800" indent="-228600" eaLnBrk="0" fontAlgn="base" hangingPunct="0">
              <a:lnSpc>
                <a:spcPct val="90000"/>
              </a:lnSpc>
              <a:spcBef>
                <a:spcPct val="0"/>
              </a:spcBef>
              <a:spcAft>
                <a:spcPct val="0"/>
              </a:spcAft>
              <a:defRPr sz="2000">
                <a:solidFill>
                  <a:schemeClr val="tx1"/>
                </a:solidFill>
                <a:latin typeface="Comic Sans MS" pitchFamily="66" charset="0"/>
              </a:defRPr>
            </a:lvl7pPr>
            <a:lvl8pPr marL="3429000" indent="-228600" eaLnBrk="0" fontAlgn="base" hangingPunct="0">
              <a:lnSpc>
                <a:spcPct val="90000"/>
              </a:lnSpc>
              <a:spcBef>
                <a:spcPct val="0"/>
              </a:spcBef>
              <a:spcAft>
                <a:spcPct val="0"/>
              </a:spcAft>
              <a:defRPr sz="2000">
                <a:solidFill>
                  <a:schemeClr val="tx1"/>
                </a:solidFill>
                <a:latin typeface="Comic Sans MS" pitchFamily="66" charset="0"/>
              </a:defRPr>
            </a:lvl8pPr>
            <a:lvl9pPr marL="3886200" indent="-228600" eaLnBrk="0" fontAlgn="base" hangingPunct="0">
              <a:lnSpc>
                <a:spcPct val="90000"/>
              </a:lnSpc>
              <a:spcBef>
                <a:spcPct val="0"/>
              </a:spcBef>
              <a:spcAft>
                <a:spcPct val="0"/>
              </a:spcAft>
              <a:defRPr sz="2000">
                <a:solidFill>
                  <a:schemeClr val="tx1"/>
                </a:solidFill>
                <a:latin typeface="Comic Sans MS" pitchFamily="66" charset="0"/>
              </a:defRPr>
            </a:lvl9pPr>
          </a:lstStyle>
          <a:p>
            <a:r>
              <a:rPr lang="fr-FR" altLang="fr-FR" sz="1800" dirty="0">
                <a:latin typeface="+mj-lt"/>
              </a:rPr>
              <a:t>Aide à la conception =&gt;</a:t>
            </a:r>
          </a:p>
          <a:p>
            <a:r>
              <a:rPr lang="fr-FR" altLang="fr-FR" sz="1800" dirty="0">
                <a:latin typeface="+mj-lt"/>
              </a:rPr>
              <a:t>Optimisation automatique avec simulation du comportement par des méthodes numériques</a:t>
            </a:r>
          </a:p>
        </p:txBody>
      </p:sp>
      <p:sp>
        <p:nvSpPr>
          <p:cNvPr id="2" name="Rectangle 1"/>
          <p:cNvSpPr/>
          <p:nvPr/>
        </p:nvSpPr>
        <p:spPr>
          <a:xfrm>
            <a:off x="105172" y="5920358"/>
            <a:ext cx="8643292" cy="1228952"/>
          </a:xfrm>
          <a:prstGeom prst="rect">
            <a:avLst/>
          </a:prstGeom>
        </p:spPr>
        <p:txBody>
          <a:bodyPr wrap="square">
            <a:spAutoFit/>
          </a:bodyPr>
          <a:lstStyle/>
          <a:p>
            <a:r>
              <a:rPr lang="fr-FR" sz="1200" dirty="0" err="1"/>
              <a:t>Ref</a:t>
            </a:r>
            <a:r>
              <a:rPr lang="fr-FR" sz="1200" dirty="0"/>
              <a:t>:</a:t>
            </a:r>
          </a:p>
          <a:p>
            <a:r>
              <a:rPr lang="fr-FR" sz="1200" dirty="0"/>
              <a:t>[Sca04a] SCARAVETTI D., "Formalisation préalable d'un problème de conception pour l'aide à la décision en conception préliminaire ", Thèse de doctorat. Université de Bordeaux I. 2004.</a:t>
            </a:r>
          </a:p>
          <a:p>
            <a:r>
              <a:rPr lang="fr-FR" sz="1200" dirty="0"/>
              <a:t>[Jan90] JANSSEN P., "Aide à la conception : Une approche basée sur la satisfaction de contraintes", Thèse de doctorat, Université de Montpellier, février 1990</a:t>
            </a:r>
          </a:p>
        </p:txBody>
      </p:sp>
      <p:sp>
        <p:nvSpPr>
          <p:cNvPr id="3" name="Espace réservé du numéro de diapositive 2">
            <a:extLst>
              <a:ext uri="{FF2B5EF4-FFF2-40B4-BE49-F238E27FC236}">
                <a16:creationId xmlns:a16="http://schemas.microsoft.com/office/drawing/2014/main" id="{E0A93D80-9205-439C-B26B-805661C3B609}"/>
              </a:ext>
            </a:extLst>
          </p:cNvPr>
          <p:cNvSpPr>
            <a:spLocks noGrp="1"/>
          </p:cNvSpPr>
          <p:nvPr>
            <p:ph type="sldNum" sz="quarter" idx="12"/>
          </p:nvPr>
        </p:nvSpPr>
        <p:spPr/>
        <p:txBody>
          <a:bodyPr/>
          <a:lstStyle/>
          <a:p>
            <a:fld id="{F1E29388-C2A6-42F4-8376-DF2F821CBB61}" type="slidenum">
              <a:rPr lang="fr-FR" smtClean="0"/>
              <a:t>6</a:t>
            </a:fld>
            <a:endParaRPr lang="fr-FR"/>
          </a:p>
        </p:txBody>
      </p:sp>
    </p:spTree>
    <p:extLst>
      <p:ext uri="{BB962C8B-B14F-4D97-AF65-F5344CB8AC3E}">
        <p14:creationId xmlns:p14="http://schemas.microsoft.com/office/powerpoint/2010/main" val="31679066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1"/>
          </p:nvPr>
        </p:nvSpPr>
        <p:spPr/>
        <p:txBody>
          <a:bodyPr/>
          <a:lstStyle/>
          <a:p>
            <a:fld id="{89933CE5-736D-460C-B90C-48EE46EBC032}" type="slidenum">
              <a:rPr lang="fr-FR" smtClean="0"/>
              <a:pPr/>
              <a:t>60</a:t>
            </a:fld>
            <a:endParaRPr lang="fr-FR"/>
          </a:p>
        </p:txBody>
      </p:sp>
      <p:sp>
        <p:nvSpPr>
          <p:cNvPr id="6" name="Rectangle 5"/>
          <p:cNvSpPr/>
          <p:nvPr/>
        </p:nvSpPr>
        <p:spPr>
          <a:xfrm>
            <a:off x="101724" y="11847"/>
            <a:ext cx="6260047" cy="461665"/>
          </a:xfrm>
          <a:prstGeom prst="rect">
            <a:avLst/>
          </a:prstGeom>
        </p:spPr>
        <p:txBody>
          <a:bodyPr wrap="none">
            <a:spAutoFit/>
          </a:bodyPr>
          <a:lstStyle/>
          <a:p>
            <a:r>
              <a:rPr lang="fr-FR" sz="2400" b="1" dirty="0"/>
              <a:t>3 – Intégration de l’approche CSP en conception</a:t>
            </a:r>
          </a:p>
        </p:txBody>
      </p:sp>
      <p:sp>
        <p:nvSpPr>
          <p:cNvPr id="9" name="Rectangle 8"/>
          <p:cNvSpPr/>
          <p:nvPr/>
        </p:nvSpPr>
        <p:spPr>
          <a:xfrm>
            <a:off x="112812" y="475864"/>
            <a:ext cx="7269811" cy="400110"/>
          </a:xfrm>
          <a:prstGeom prst="rect">
            <a:avLst/>
          </a:prstGeom>
        </p:spPr>
        <p:txBody>
          <a:bodyPr wrap="none">
            <a:spAutoFit/>
          </a:bodyPr>
          <a:lstStyle/>
          <a:p>
            <a:r>
              <a:rPr lang="fr-FR" sz="2000" b="1" dirty="0">
                <a:solidFill>
                  <a:schemeClr val="tx2">
                    <a:lumMod val="60000"/>
                    <a:lumOff val="40000"/>
                  </a:schemeClr>
                </a:solidFill>
              </a:rPr>
              <a:t>Démarche de formalisation des modèles – Analyse et structuration</a:t>
            </a:r>
          </a:p>
        </p:txBody>
      </p:sp>
      <p:pic>
        <p:nvPicPr>
          <p:cNvPr id="14" name="Image 13">
            <a:extLst>
              <a:ext uri="{FF2B5EF4-FFF2-40B4-BE49-F238E27FC236}">
                <a16:creationId xmlns:a16="http://schemas.microsoft.com/office/drawing/2014/main" id="{638D85E9-BCD5-4544-A126-67889465CA40}"/>
              </a:ext>
            </a:extLst>
          </p:cNvPr>
          <p:cNvPicPr/>
          <p:nvPr/>
        </p:nvPicPr>
        <p:blipFill rotWithShape="1">
          <a:blip r:embed="rId3"/>
          <a:srcRect l="39773" t="66135" r="34877" b="16704"/>
          <a:stretch/>
        </p:blipFill>
        <p:spPr bwMode="auto">
          <a:xfrm>
            <a:off x="2843808" y="872816"/>
            <a:ext cx="2981325" cy="1135380"/>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EF384474-F933-4045-B07D-F5AD0BB24B70}"/>
              </a:ext>
            </a:extLst>
          </p:cNvPr>
          <p:cNvSpPr/>
          <p:nvPr/>
        </p:nvSpPr>
        <p:spPr>
          <a:xfrm>
            <a:off x="247082" y="1757739"/>
            <a:ext cx="3091616" cy="369332"/>
          </a:xfrm>
          <a:prstGeom prst="rect">
            <a:avLst/>
          </a:prstGeom>
        </p:spPr>
        <p:txBody>
          <a:bodyPr wrap="none">
            <a:spAutoFit/>
          </a:bodyPr>
          <a:lstStyle/>
          <a:p>
            <a:r>
              <a:rPr lang="fr-FR" b="1" dirty="0"/>
              <a:t>Variables de conception (</a:t>
            </a:r>
            <a:r>
              <a:rPr lang="fr-FR" b="1" dirty="0" err="1"/>
              <a:t>VCo</a:t>
            </a:r>
            <a:r>
              <a:rPr lang="fr-FR" b="1" dirty="0"/>
              <a:t>)</a:t>
            </a:r>
            <a:r>
              <a:rPr lang="fr-FR" dirty="0"/>
              <a:t> </a:t>
            </a:r>
          </a:p>
        </p:txBody>
      </p:sp>
      <p:graphicFrame>
        <p:nvGraphicFramePr>
          <p:cNvPr id="8" name="Tableau 7">
            <a:extLst>
              <a:ext uri="{FF2B5EF4-FFF2-40B4-BE49-F238E27FC236}">
                <a16:creationId xmlns:a16="http://schemas.microsoft.com/office/drawing/2014/main" id="{C3FF63D5-5207-41D3-9459-512D1A4A1A19}"/>
              </a:ext>
            </a:extLst>
          </p:cNvPr>
          <p:cNvGraphicFramePr>
            <a:graphicFrameLocks noGrp="1"/>
          </p:cNvGraphicFramePr>
          <p:nvPr>
            <p:extLst>
              <p:ext uri="{D42A27DB-BD31-4B8C-83A1-F6EECF244321}">
                <p14:modId xmlns:p14="http://schemas.microsoft.com/office/powerpoint/2010/main" val="321930875"/>
              </p:ext>
            </p:extLst>
          </p:nvPr>
        </p:nvGraphicFramePr>
        <p:xfrm>
          <a:off x="1475656" y="2272843"/>
          <a:ext cx="5332730" cy="1000125"/>
        </p:xfrm>
        <a:graphic>
          <a:graphicData uri="http://schemas.openxmlformats.org/drawingml/2006/table">
            <a:tbl>
              <a:tblPr firstRow="1" firstCol="1" bandRow="1"/>
              <a:tblGrid>
                <a:gridCol w="1811655">
                  <a:extLst>
                    <a:ext uri="{9D8B030D-6E8A-4147-A177-3AD203B41FA5}">
                      <a16:colId xmlns:a16="http://schemas.microsoft.com/office/drawing/2014/main" val="2481852694"/>
                    </a:ext>
                  </a:extLst>
                </a:gridCol>
                <a:gridCol w="1811655">
                  <a:extLst>
                    <a:ext uri="{9D8B030D-6E8A-4147-A177-3AD203B41FA5}">
                      <a16:colId xmlns:a16="http://schemas.microsoft.com/office/drawing/2014/main" val="3175428818"/>
                    </a:ext>
                  </a:extLst>
                </a:gridCol>
                <a:gridCol w="1709420">
                  <a:extLst>
                    <a:ext uri="{9D8B030D-6E8A-4147-A177-3AD203B41FA5}">
                      <a16:colId xmlns:a16="http://schemas.microsoft.com/office/drawing/2014/main" val="408758982"/>
                    </a:ext>
                  </a:extLst>
                </a:gridCol>
              </a:tblGrid>
              <a:tr h="0">
                <a:tc rowSpan="5">
                  <a:txBody>
                    <a:bodyPr/>
                    <a:lstStyle/>
                    <a:p>
                      <a:pPr algn="just">
                        <a:lnSpc>
                          <a:spcPct val="115000"/>
                        </a:lnSpc>
                        <a:spcAft>
                          <a:spcPts val="0"/>
                        </a:spcAft>
                      </a:pPr>
                      <a:r>
                        <a:rPr lang="fr-FR" sz="800">
                          <a:effectLst/>
                          <a:latin typeface="Calibri" panose="020F0502020204030204" pitchFamily="34" charset="0"/>
                          <a:ea typeface="Calibri" panose="020F0502020204030204" pitchFamily="34" charset="0"/>
                          <a:cs typeface="Times New Roman" panose="02020603050405020304" pitchFamily="18" charset="0"/>
                        </a:rPr>
                        <a:t>Paramètres géométriques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i="1">
                          <a:effectLst/>
                          <a:latin typeface="Calibri" panose="020F0502020204030204" pitchFamily="34" charset="0"/>
                          <a:ea typeface="Calibri" panose="020F0502020204030204" pitchFamily="34" charset="0"/>
                          <a:cs typeface="Times New Roman" panose="02020603050405020304" pitchFamily="18" charset="0"/>
                        </a:rPr>
                        <a:t>Longueur de la déviation axiale du ressort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000" i="1">
                          <a:effectLst/>
                          <a:latin typeface="Calibri" panose="020F0502020204030204" pitchFamily="34" charset="0"/>
                          <a:ea typeface="Calibri" panose="020F0502020204030204" pitchFamily="34" charset="0"/>
                          <a:cs typeface="Times New Roman" panose="02020603050405020304" pitchFamily="18" charset="0"/>
                        </a:rPr>
                        <a:t>δ, mm</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9647629"/>
                  </a:ext>
                </a:extLst>
              </a:tr>
              <a:tr h="0">
                <a:tc vMerge="1">
                  <a:txBody>
                    <a:bodyPr/>
                    <a:lstStyle/>
                    <a:p>
                      <a:endParaRPr lang="fr-FR"/>
                    </a:p>
                  </a:txBody>
                  <a:tcPr/>
                </a:tc>
                <a:tc>
                  <a:txBody>
                    <a:bodyPr/>
                    <a:lstStyle/>
                    <a:p>
                      <a:pPr algn="ctr">
                        <a:lnSpc>
                          <a:spcPct val="115000"/>
                        </a:lnSpc>
                        <a:spcAft>
                          <a:spcPts val="0"/>
                        </a:spcAft>
                      </a:pPr>
                      <a:r>
                        <a:rPr lang="fr-FR" sz="1000" i="1">
                          <a:effectLst/>
                          <a:latin typeface="Calibri" panose="020F0502020204030204" pitchFamily="34" charset="0"/>
                          <a:ea typeface="Calibri" panose="020F0502020204030204" pitchFamily="34" charset="0"/>
                          <a:cs typeface="Times New Roman" panose="02020603050405020304" pitchFamily="18" charset="0"/>
                        </a:rPr>
                        <a:t>Diamètre moyen du ressort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000" i="1">
                          <a:effectLst/>
                          <a:latin typeface="Calibri" panose="020F0502020204030204" pitchFamily="34" charset="0"/>
                          <a:ea typeface="Calibri" panose="020F0502020204030204" pitchFamily="34" charset="0"/>
                          <a:cs typeface="Times New Roman" panose="02020603050405020304" pitchFamily="18" charset="0"/>
                        </a:rPr>
                        <a:t>D, mm</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810293"/>
                  </a:ext>
                </a:extLst>
              </a:tr>
              <a:tr h="0">
                <a:tc vMerge="1">
                  <a:txBody>
                    <a:bodyPr/>
                    <a:lstStyle/>
                    <a:p>
                      <a:endParaRPr lang="fr-FR"/>
                    </a:p>
                  </a:txBody>
                  <a:tcPr/>
                </a:tc>
                <a:tc>
                  <a:txBody>
                    <a:bodyPr/>
                    <a:lstStyle/>
                    <a:p>
                      <a:pPr algn="ctr">
                        <a:lnSpc>
                          <a:spcPct val="115000"/>
                        </a:lnSpc>
                        <a:spcAft>
                          <a:spcPts val="0"/>
                        </a:spcAft>
                      </a:pPr>
                      <a:r>
                        <a:rPr lang="fr-FR" sz="1000" i="1" dirty="0">
                          <a:effectLst/>
                          <a:latin typeface="Calibri" panose="020F0502020204030204" pitchFamily="34" charset="0"/>
                          <a:ea typeface="Calibri" panose="020F0502020204030204" pitchFamily="34" charset="0"/>
                          <a:cs typeface="Times New Roman" panose="02020603050405020304" pitchFamily="18" charset="0"/>
                        </a:rPr>
                        <a:t>Diamètre des spires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000" i="1">
                          <a:effectLst/>
                          <a:latin typeface="Calibri" panose="020F0502020204030204" pitchFamily="34" charset="0"/>
                          <a:ea typeface="Calibri" panose="020F0502020204030204" pitchFamily="34" charset="0"/>
                          <a:cs typeface="Times New Roman" panose="02020603050405020304" pitchFamily="18" charset="0"/>
                        </a:rPr>
                        <a:t>d, mm</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063301"/>
                  </a:ext>
                </a:extLst>
              </a:tr>
              <a:tr h="0">
                <a:tc vMerge="1">
                  <a:txBody>
                    <a:bodyPr/>
                    <a:lstStyle/>
                    <a:p>
                      <a:endParaRPr lang="fr-FR"/>
                    </a:p>
                  </a:txBody>
                  <a:tcPr/>
                </a:tc>
                <a:tc>
                  <a:txBody>
                    <a:bodyPr/>
                    <a:lstStyle/>
                    <a:p>
                      <a:pPr algn="ctr">
                        <a:lnSpc>
                          <a:spcPct val="115000"/>
                        </a:lnSpc>
                        <a:spcAft>
                          <a:spcPts val="0"/>
                        </a:spcAft>
                      </a:pPr>
                      <a:r>
                        <a:rPr lang="fr-FR" sz="1000" i="1">
                          <a:effectLst/>
                          <a:latin typeface="Calibri" panose="020F0502020204030204" pitchFamily="34" charset="0"/>
                          <a:ea typeface="Calibri" panose="020F0502020204030204" pitchFamily="34" charset="0"/>
                          <a:cs typeface="Times New Roman" panose="02020603050405020304" pitchFamily="18" charset="0"/>
                        </a:rPr>
                        <a:t>Nombre de spires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000" i="1">
                          <a:effectLst/>
                          <a:latin typeface="Calibri" panose="020F0502020204030204" pitchFamily="34" charset="0"/>
                          <a:ea typeface="Calibri" panose="020F0502020204030204" pitchFamily="34" charset="0"/>
                          <a:cs typeface="Times New Roman" panose="02020603050405020304" pitchFamily="18" charset="0"/>
                        </a:rPr>
                        <a:t>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3001728"/>
                  </a:ext>
                </a:extLst>
              </a:tr>
              <a:tr h="0">
                <a:tc vMerge="1">
                  <a:txBody>
                    <a:bodyPr/>
                    <a:lstStyle/>
                    <a:p>
                      <a:endParaRPr lang="fr-FR"/>
                    </a:p>
                  </a:txBody>
                  <a:tcPr/>
                </a:tc>
                <a:tc>
                  <a:txBody>
                    <a:bodyPr/>
                    <a:lstStyle/>
                    <a:p>
                      <a:pPr algn="ctr">
                        <a:lnSpc>
                          <a:spcPct val="115000"/>
                        </a:lnSpc>
                        <a:spcAft>
                          <a:spcPts val="0"/>
                        </a:spcAft>
                      </a:pPr>
                      <a:r>
                        <a:rPr lang="fr-FR" sz="1000" i="1">
                          <a:effectLst/>
                          <a:latin typeface="Calibri" panose="020F0502020204030204" pitchFamily="34" charset="0"/>
                          <a:ea typeface="Calibri" panose="020F0502020204030204" pitchFamily="34" charset="0"/>
                          <a:cs typeface="Times New Roman" panose="02020603050405020304" pitchFamily="18" charset="0"/>
                        </a:rPr>
                        <a:t>Nombre de spires inactives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000" i="1" dirty="0">
                          <a:effectLst/>
                          <a:latin typeface="Calibri" panose="020F0502020204030204" pitchFamily="34" charset="0"/>
                          <a:ea typeface="Calibri" panose="020F0502020204030204" pitchFamily="34" charset="0"/>
                          <a:cs typeface="Times New Roman" panose="02020603050405020304" pitchFamily="18" charset="0"/>
                        </a:rPr>
                        <a:t>Q=2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0265950"/>
                  </a:ext>
                </a:extLst>
              </a:tr>
            </a:tbl>
          </a:graphicData>
        </a:graphic>
      </p:graphicFrame>
      <p:sp>
        <p:nvSpPr>
          <p:cNvPr id="15" name="Rectangle 14">
            <a:extLst>
              <a:ext uri="{FF2B5EF4-FFF2-40B4-BE49-F238E27FC236}">
                <a16:creationId xmlns:a16="http://schemas.microsoft.com/office/drawing/2014/main" id="{38ED92D9-46E0-4404-94B2-47D2D465AB3A}"/>
              </a:ext>
            </a:extLst>
          </p:cNvPr>
          <p:cNvSpPr/>
          <p:nvPr/>
        </p:nvSpPr>
        <p:spPr>
          <a:xfrm>
            <a:off x="247082" y="3384804"/>
            <a:ext cx="4572000" cy="1531188"/>
          </a:xfrm>
          <a:prstGeom prst="rect">
            <a:avLst/>
          </a:prstGeom>
        </p:spPr>
        <p:txBody>
          <a:bodyPr>
            <a:spAutoFit/>
          </a:bodyPr>
          <a:lstStyle/>
          <a:p>
            <a:r>
              <a:rPr lang="fr-FR" b="1" dirty="0"/>
              <a:t>Variables critères (</a:t>
            </a:r>
            <a:r>
              <a:rPr lang="fr-FR" b="1" dirty="0" err="1"/>
              <a:t>VCr</a:t>
            </a:r>
            <a:r>
              <a:rPr lang="fr-FR" b="1" dirty="0"/>
              <a:t>)</a:t>
            </a:r>
          </a:p>
          <a:p>
            <a:pPr indent="-285750">
              <a:lnSpc>
                <a:spcPct val="115000"/>
              </a:lnSpc>
              <a:buFontTx/>
              <a:buChar char="-"/>
            </a:pPr>
            <a:r>
              <a:rPr lang="fr-FR" sz="1000" i="1" dirty="0">
                <a:latin typeface="Calibri" panose="020F0502020204030204" pitchFamily="34" charset="0"/>
                <a:cs typeface="Times New Roman" panose="02020603050405020304" pitchFamily="18" charset="0"/>
              </a:rPr>
              <a:t>Masse du ressort </a:t>
            </a:r>
          </a:p>
          <a:p>
            <a:pPr indent="-285750">
              <a:lnSpc>
                <a:spcPct val="115000"/>
              </a:lnSpc>
              <a:buFontTx/>
              <a:buChar char="-"/>
            </a:pPr>
            <a:r>
              <a:rPr lang="fr-FR" sz="1000" i="1" dirty="0">
                <a:latin typeface="Calibri" panose="020F0502020204030204" pitchFamily="34" charset="0"/>
                <a:cs typeface="Times New Roman" panose="02020603050405020304" pitchFamily="18" charset="0"/>
              </a:rPr>
              <a:t>Fréquence de fonctionnement</a:t>
            </a:r>
          </a:p>
          <a:p>
            <a:pPr indent="-285750">
              <a:lnSpc>
                <a:spcPct val="115000"/>
              </a:lnSpc>
              <a:buFontTx/>
              <a:buChar char="-"/>
            </a:pPr>
            <a:r>
              <a:rPr lang="fr-FR" sz="1000" i="1" dirty="0">
                <a:latin typeface="Calibri" panose="020F0502020204030204" pitchFamily="34" charset="0"/>
                <a:cs typeface="Times New Roman" panose="02020603050405020304" pitchFamily="18" charset="0"/>
              </a:rPr>
              <a:t>Contrainte admissible</a:t>
            </a:r>
          </a:p>
          <a:p>
            <a:pPr indent="-285750">
              <a:lnSpc>
                <a:spcPct val="115000"/>
              </a:lnSpc>
              <a:buFontTx/>
              <a:buChar char="-"/>
            </a:pPr>
            <a:r>
              <a:rPr lang="fr-FR" sz="1000" i="1" dirty="0">
                <a:latin typeface="Calibri" panose="020F0502020204030204" pitchFamily="34" charset="0"/>
                <a:cs typeface="Times New Roman" panose="02020603050405020304" pitchFamily="18" charset="0"/>
              </a:rPr>
              <a:t>Cout </a:t>
            </a:r>
          </a:p>
          <a:p>
            <a:pPr indent="-285750">
              <a:lnSpc>
                <a:spcPct val="115000"/>
              </a:lnSpc>
              <a:buFontTx/>
              <a:buChar char="-"/>
            </a:pPr>
            <a:r>
              <a:rPr lang="fr-FR" sz="1000" i="1" dirty="0">
                <a:latin typeface="Calibri" panose="020F0502020204030204" pitchFamily="34" charset="0"/>
                <a:cs typeface="Times New Roman" panose="02020603050405020304" pitchFamily="18" charset="0"/>
              </a:rPr>
              <a:t>Impact</a:t>
            </a:r>
          </a:p>
          <a:p>
            <a:endParaRPr lang="fr-FR" dirty="0"/>
          </a:p>
        </p:txBody>
      </p:sp>
      <p:sp>
        <p:nvSpPr>
          <p:cNvPr id="17" name="Rectangle 16">
            <a:extLst>
              <a:ext uri="{FF2B5EF4-FFF2-40B4-BE49-F238E27FC236}">
                <a16:creationId xmlns:a16="http://schemas.microsoft.com/office/drawing/2014/main" id="{7B4A4433-6F0B-4D50-8268-AC12F82B7C7F}"/>
              </a:ext>
            </a:extLst>
          </p:cNvPr>
          <p:cNvSpPr/>
          <p:nvPr/>
        </p:nvSpPr>
        <p:spPr>
          <a:xfrm>
            <a:off x="222196" y="4758214"/>
            <a:ext cx="2950423" cy="369332"/>
          </a:xfrm>
          <a:prstGeom prst="rect">
            <a:avLst/>
          </a:prstGeom>
        </p:spPr>
        <p:txBody>
          <a:bodyPr wrap="none">
            <a:spAutoFit/>
          </a:bodyPr>
          <a:lstStyle/>
          <a:p>
            <a:r>
              <a:rPr lang="fr-FR" b="1" dirty="0"/>
              <a:t>Variables intermédiaires (VI) </a:t>
            </a:r>
            <a:endParaRPr lang="fr-FR" dirty="0"/>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A270A8B7-0FB9-401B-94F3-EBC6F8AC6AE2}"/>
                  </a:ext>
                </a:extLst>
              </p:cNvPr>
              <p:cNvSpPr/>
              <p:nvPr/>
            </p:nvSpPr>
            <p:spPr>
              <a:xfrm>
                <a:off x="562442" y="5287437"/>
                <a:ext cx="11318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𝑃</m:t>
                      </m:r>
                      <m:r>
                        <a:rPr lang="fr-FR" i="0">
                          <a:latin typeface="Cambria Math" panose="02040503050406030204" pitchFamily="18" charset="0"/>
                        </a:rPr>
                        <m:t>= </m:t>
                      </m:r>
                      <m:r>
                        <a:rPr lang="fr-FR" i="1">
                          <a:latin typeface="Cambria Math" panose="02040503050406030204" pitchFamily="18" charset="0"/>
                        </a:rPr>
                        <m:t>𝐾</m:t>
                      </m:r>
                      <m:r>
                        <a:rPr lang="fr-FR" i="0">
                          <a:latin typeface="Cambria Math" panose="02040503050406030204" pitchFamily="18" charset="0"/>
                        </a:rPr>
                        <m:t> </m:t>
                      </m:r>
                      <m:r>
                        <m:rPr>
                          <m:sty m:val="p"/>
                        </m:rPr>
                        <a:rPr lang="fr-FR" i="0">
                          <a:latin typeface="Cambria Math" panose="02040503050406030204" pitchFamily="18" charset="0"/>
                        </a:rPr>
                        <m:t>δ</m:t>
                      </m:r>
                      <m:r>
                        <a:rPr lang="fr-FR" i="0">
                          <a:latin typeface="Cambria Math" panose="02040503050406030204" pitchFamily="18" charset="0"/>
                        </a:rPr>
                        <m:t> </m:t>
                      </m:r>
                    </m:oMath>
                  </m:oMathPara>
                </a14:m>
                <a:endParaRPr lang="fr-FR" dirty="0"/>
              </a:p>
            </p:txBody>
          </p:sp>
        </mc:Choice>
        <mc:Fallback xmlns="">
          <p:sp>
            <p:nvSpPr>
              <p:cNvPr id="18" name="Rectangle 17">
                <a:extLst>
                  <a:ext uri="{FF2B5EF4-FFF2-40B4-BE49-F238E27FC236}">
                    <a16:creationId xmlns:a16="http://schemas.microsoft.com/office/drawing/2014/main" id="{A270A8B7-0FB9-401B-94F3-EBC6F8AC6AE2}"/>
                  </a:ext>
                </a:extLst>
              </p:cNvPr>
              <p:cNvSpPr>
                <a:spLocks noRot="1" noChangeAspect="1" noMove="1" noResize="1" noEditPoints="1" noAdjustHandles="1" noChangeArrowheads="1" noChangeShapeType="1" noTextEdit="1"/>
              </p:cNvSpPr>
              <p:nvPr/>
            </p:nvSpPr>
            <p:spPr>
              <a:xfrm>
                <a:off x="562442" y="5287437"/>
                <a:ext cx="1131848" cy="369332"/>
              </a:xfrm>
              <a:prstGeom prst="rect">
                <a:avLst/>
              </a:prstGeom>
              <a:blipFill>
                <a:blip r:embed="rId4"/>
                <a:stretch>
                  <a:fillRect/>
                </a:stretch>
              </a:blipFill>
            </p:spPr>
            <p:txBody>
              <a:bodyPr/>
              <a:lstStyle/>
              <a:p>
                <a:r>
                  <a:rPr lang="fr-FR">
                    <a:noFill/>
                  </a:rPr>
                  <a:t> </a:t>
                </a:r>
              </a:p>
            </p:txBody>
          </p:sp>
        </mc:Fallback>
      </mc:AlternateContent>
      <p:cxnSp>
        <p:nvCxnSpPr>
          <p:cNvPr id="20" name="Connecteur droit avec flèche 19">
            <a:extLst>
              <a:ext uri="{FF2B5EF4-FFF2-40B4-BE49-F238E27FC236}">
                <a16:creationId xmlns:a16="http://schemas.microsoft.com/office/drawing/2014/main" id="{EDB0083D-25A7-4564-BE03-8789F9B2768B}"/>
              </a:ext>
            </a:extLst>
          </p:cNvPr>
          <p:cNvCxnSpPr>
            <a:cxnSpLocks/>
          </p:cNvCxnSpPr>
          <p:nvPr/>
        </p:nvCxnSpPr>
        <p:spPr>
          <a:xfrm>
            <a:off x="1844972" y="5458341"/>
            <a:ext cx="1584176"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78B048B7-061C-43E1-9787-A9E65C6E2E94}"/>
                  </a:ext>
                </a:extLst>
              </p:cNvPr>
              <p:cNvSpPr/>
              <p:nvPr/>
            </p:nvSpPr>
            <p:spPr>
              <a:xfrm>
                <a:off x="3544887" y="5051435"/>
                <a:ext cx="1335686" cy="6469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𝐾</m:t>
                      </m:r>
                      <m:r>
                        <a:rPr lang="fr-FR" i="0">
                          <a:latin typeface="Cambria Math" panose="02040503050406030204" pitchFamily="18" charset="0"/>
                        </a:rPr>
                        <m:t>= </m:t>
                      </m:r>
                      <m:f>
                        <m:fPr>
                          <m:ctrlPr>
                            <a:rPr lang="fr-FR" i="1">
                              <a:latin typeface="Cambria Math" panose="02040503050406030204" pitchFamily="18" charset="0"/>
                            </a:rPr>
                          </m:ctrlPr>
                        </m:fPr>
                        <m:num>
                          <m:sSup>
                            <m:sSupPr>
                              <m:ctrlPr>
                                <a:rPr lang="fr-FR" i="1">
                                  <a:latin typeface="Cambria Math" panose="02040503050406030204" pitchFamily="18" charset="0"/>
                                </a:rPr>
                              </m:ctrlPr>
                            </m:sSupPr>
                            <m:e>
                              <m:r>
                                <a:rPr lang="fr-FR" i="1">
                                  <a:latin typeface="Cambria Math" panose="02040503050406030204" pitchFamily="18" charset="0"/>
                                </a:rPr>
                                <m:t>𝑑</m:t>
                              </m:r>
                            </m:e>
                            <m:sup>
                              <m:r>
                                <a:rPr lang="fr-FR" i="0">
                                  <a:latin typeface="Cambria Math" panose="02040503050406030204" pitchFamily="18" charset="0"/>
                                </a:rPr>
                                <m:t>4</m:t>
                              </m:r>
                            </m:sup>
                          </m:sSup>
                          <m:r>
                            <a:rPr lang="fr-FR" i="1">
                              <a:latin typeface="Cambria Math" panose="02040503050406030204" pitchFamily="18" charset="0"/>
                            </a:rPr>
                            <m:t>𝐺</m:t>
                          </m:r>
                        </m:num>
                        <m:den>
                          <m:r>
                            <a:rPr lang="fr-FR" i="0">
                              <a:latin typeface="Cambria Math" panose="02040503050406030204" pitchFamily="18" charset="0"/>
                            </a:rPr>
                            <m:t>8</m:t>
                          </m:r>
                          <m:sSup>
                            <m:sSupPr>
                              <m:ctrlPr>
                                <a:rPr lang="fr-FR" i="1">
                                  <a:latin typeface="Cambria Math" panose="02040503050406030204" pitchFamily="18" charset="0"/>
                                </a:rPr>
                              </m:ctrlPr>
                            </m:sSupPr>
                            <m:e>
                              <m:r>
                                <a:rPr lang="fr-FR" i="1">
                                  <a:latin typeface="Cambria Math" panose="02040503050406030204" pitchFamily="18" charset="0"/>
                                </a:rPr>
                                <m:t>𝐷</m:t>
                              </m:r>
                            </m:e>
                            <m:sup>
                              <m:r>
                                <a:rPr lang="fr-FR" i="0">
                                  <a:latin typeface="Cambria Math" panose="02040503050406030204" pitchFamily="18" charset="0"/>
                                </a:rPr>
                                <m:t>3</m:t>
                              </m:r>
                            </m:sup>
                          </m:sSup>
                          <m:r>
                            <a:rPr lang="fr-FR" i="1">
                              <a:latin typeface="Cambria Math" panose="02040503050406030204" pitchFamily="18" charset="0"/>
                            </a:rPr>
                            <m:t>𝑁</m:t>
                          </m:r>
                        </m:den>
                      </m:f>
                    </m:oMath>
                  </m:oMathPara>
                </a14:m>
                <a:endParaRPr lang="fr-FR" dirty="0"/>
              </a:p>
            </p:txBody>
          </p:sp>
        </mc:Choice>
        <mc:Fallback xmlns="">
          <p:sp>
            <p:nvSpPr>
              <p:cNvPr id="22" name="Rectangle 21">
                <a:extLst>
                  <a:ext uri="{FF2B5EF4-FFF2-40B4-BE49-F238E27FC236}">
                    <a16:creationId xmlns:a16="http://schemas.microsoft.com/office/drawing/2014/main" id="{78B048B7-061C-43E1-9787-A9E65C6E2E94}"/>
                  </a:ext>
                </a:extLst>
              </p:cNvPr>
              <p:cNvSpPr>
                <a:spLocks noRot="1" noChangeAspect="1" noMove="1" noResize="1" noEditPoints="1" noAdjustHandles="1" noChangeArrowheads="1" noChangeShapeType="1" noTextEdit="1"/>
              </p:cNvSpPr>
              <p:nvPr/>
            </p:nvSpPr>
            <p:spPr>
              <a:xfrm>
                <a:off x="3544887" y="5051435"/>
                <a:ext cx="1335686" cy="646972"/>
              </a:xfrm>
              <a:prstGeom prst="rect">
                <a:avLst/>
              </a:prstGeom>
              <a:blipFill>
                <a:blip r:embed="rId5"/>
                <a:stretch>
                  <a:fillRect/>
                </a:stretch>
              </a:blipFill>
            </p:spPr>
            <p:txBody>
              <a:bodyPr/>
              <a:lstStyle/>
              <a:p>
                <a:r>
                  <a:rPr lang="fr-FR">
                    <a:noFill/>
                  </a:rPr>
                  <a:t> </a:t>
                </a:r>
              </a:p>
            </p:txBody>
          </p:sp>
        </mc:Fallback>
      </mc:AlternateContent>
      <p:sp>
        <p:nvSpPr>
          <p:cNvPr id="24" name="Ellipse 23">
            <a:extLst>
              <a:ext uri="{FF2B5EF4-FFF2-40B4-BE49-F238E27FC236}">
                <a16:creationId xmlns:a16="http://schemas.microsoft.com/office/drawing/2014/main" id="{B659D8B4-CAAB-44BF-8832-6FE8E1C4FD72}"/>
              </a:ext>
            </a:extLst>
          </p:cNvPr>
          <p:cNvSpPr/>
          <p:nvPr/>
        </p:nvSpPr>
        <p:spPr>
          <a:xfrm>
            <a:off x="1124892" y="5314325"/>
            <a:ext cx="288032" cy="34244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6" name="Connecteur : en arc 25">
            <a:extLst>
              <a:ext uri="{FF2B5EF4-FFF2-40B4-BE49-F238E27FC236}">
                <a16:creationId xmlns:a16="http://schemas.microsoft.com/office/drawing/2014/main" id="{7718CEA4-94DD-44A5-899E-5435DDCA1981}"/>
              </a:ext>
            </a:extLst>
          </p:cNvPr>
          <p:cNvCxnSpPr>
            <a:stCxn id="24" idx="5"/>
          </p:cNvCxnSpPr>
          <p:nvPr/>
        </p:nvCxnSpPr>
        <p:spPr>
          <a:xfrm rot="5400000" flipH="1" flipV="1">
            <a:off x="2310524" y="4271971"/>
            <a:ext cx="394866" cy="2274429"/>
          </a:xfrm>
          <a:prstGeom prst="curvedConnector4">
            <a:avLst>
              <a:gd name="adj1" fmla="val -57893"/>
              <a:gd name="adj2" fmla="val 50927"/>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Rectangle : coins arrondis 26">
            <a:extLst>
              <a:ext uri="{FF2B5EF4-FFF2-40B4-BE49-F238E27FC236}">
                <a16:creationId xmlns:a16="http://schemas.microsoft.com/office/drawing/2014/main" id="{BD911D66-BBEB-4588-8102-C0D0D2C7275C}"/>
              </a:ext>
            </a:extLst>
          </p:cNvPr>
          <p:cNvSpPr/>
          <p:nvPr/>
        </p:nvSpPr>
        <p:spPr>
          <a:xfrm>
            <a:off x="404812" y="5170310"/>
            <a:ext cx="4572000" cy="864096"/>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9A40E8BC-9645-483B-9769-AE7F079F1194}"/>
                  </a:ext>
                </a:extLst>
              </p:cNvPr>
              <p:cNvSpPr/>
              <p:nvPr/>
            </p:nvSpPr>
            <p:spPr>
              <a:xfrm>
                <a:off x="693345" y="6254750"/>
                <a:ext cx="5984395" cy="369332"/>
              </a:xfrm>
              <a:prstGeom prst="rect">
                <a:avLst/>
              </a:prstGeom>
            </p:spPr>
            <p:txBody>
              <a:bodyPr wrap="none">
                <a:spAutoFit/>
              </a:bodyPr>
              <a:lstStyle/>
              <a:p>
                <a14:m>
                  <m:oMath xmlns:m="http://schemas.openxmlformats.org/officeDocument/2006/math">
                    <m:r>
                      <m:rPr>
                        <m:sty m:val="p"/>
                      </m:rPr>
                      <a:rPr lang="fr-FR">
                        <a:latin typeface="Cambria Math" panose="02040503050406030204" pitchFamily="18" charset="0"/>
                      </a:rPr>
                      <m:t>D</m:t>
                    </m:r>
                    <m:r>
                      <a:rPr lang="fr-FR" i="0">
                        <a:latin typeface="Cambria Math" panose="02040503050406030204" pitchFamily="18" charset="0"/>
                      </a:rPr>
                      <m:t>+</m:t>
                    </m:r>
                    <m:r>
                      <m:rPr>
                        <m:sty m:val="p"/>
                      </m:rPr>
                      <a:rPr lang="fr-FR" i="0">
                        <a:latin typeface="Cambria Math" panose="02040503050406030204" pitchFamily="18" charset="0"/>
                      </a:rPr>
                      <m:t>d</m:t>
                    </m:r>
                    <m:r>
                      <a:rPr lang="fr-FR" i="0">
                        <a:latin typeface="Cambria Math" panose="02040503050406030204" pitchFamily="18" charset="0"/>
                      </a:rPr>
                      <m:t>≤</m:t>
                    </m:r>
                    <m:sSub>
                      <m:sSubPr>
                        <m:ctrlPr>
                          <a:rPr lang="fr-FR" i="1">
                            <a:latin typeface="Cambria Math" panose="02040503050406030204" pitchFamily="18" charset="0"/>
                          </a:rPr>
                        </m:ctrlPr>
                      </m:sSubPr>
                      <m:e>
                        <m:r>
                          <m:rPr>
                            <m:sty m:val="p"/>
                          </m:rPr>
                          <a:rPr lang="fr-FR" i="0">
                            <a:latin typeface="Cambria Math" panose="02040503050406030204" pitchFamily="18" charset="0"/>
                          </a:rPr>
                          <m:t>D</m:t>
                        </m:r>
                      </m:e>
                      <m:sub>
                        <m:r>
                          <a:rPr lang="fr-FR" i="0">
                            <a:latin typeface="Cambria Math" panose="02040503050406030204" pitchFamily="18" charset="0"/>
                          </a:rPr>
                          <m:t>0</m:t>
                        </m:r>
                      </m:sub>
                    </m:sSub>
                  </m:oMath>
                </a14:m>
                <a:r>
                  <a:rPr lang="fr-FR" dirty="0"/>
                  <a:t> , </a:t>
                </a:r>
                <a14:m>
                  <m:oMath xmlns:m="http://schemas.openxmlformats.org/officeDocument/2006/math">
                    <m:sSub>
                      <m:sSubPr>
                        <m:ctrlPr>
                          <a:rPr lang="fr-FR" i="1">
                            <a:latin typeface="Cambria Math" panose="02040503050406030204" pitchFamily="18" charset="0"/>
                          </a:rPr>
                        </m:ctrlPr>
                      </m:sSubPr>
                      <m:e>
                        <m:r>
                          <m:rPr>
                            <m:sty m:val="p"/>
                          </m:rPr>
                          <a:rPr lang="fr-FR">
                            <a:latin typeface="Cambria Math" panose="02040503050406030204" pitchFamily="18" charset="0"/>
                          </a:rPr>
                          <m:t>D</m:t>
                        </m:r>
                      </m:e>
                      <m:sub>
                        <m:r>
                          <a:rPr lang="fr-FR">
                            <a:latin typeface="Cambria Math" panose="02040503050406030204" pitchFamily="18" charset="0"/>
                          </a:rPr>
                          <m:t>0</m:t>
                        </m:r>
                      </m:sub>
                    </m:sSub>
                  </m:oMath>
                </a14:m>
                <a:r>
                  <a:rPr lang="fr-FR" dirty="0"/>
                  <a:t>diamètre du cylindre où le ressort est inséré </a:t>
                </a:r>
              </a:p>
            </p:txBody>
          </p:sp>
        </mc:Choice>
        <mc:Fallback xmlns="">
          <p:sp>
            <p:nvSpPr>
              <p:cNvPr id="29" name="Rectangle 28">
                <a:extLst>
                  <a:ext uri="{FF2B5EF4-FFF2-40B4-BE49-F238E27FC236}">
                    <a16:creationId xmlns:a16="http://schemas.microsoft.com/office/drawing/2014/main" id="{9A40E8BC-9645-483B-9769-AE7F079F1194}"/>
                  </a:ext>
                </a:extLst>
              </p:cNvPr>
              <p:cNvSpPr>
                <a:spLocks noRot="1" noChangeAspect="1" noMove="1" noResize="1" noEditPoints="1" noAdjustHandles="1" noChangeArrowheads="1" noChangeShapeType="1" noTextEdit="1"/>
              </p:cNvSpPr>
              <p:nvPr/>
            </p:nvSpPr>
            <p:spPr>
              <a:xfrm>
                <a:off x="693345" y="6254750"/>
                <a:ext cx="5984395" cy="369332"/>
              </a:xfrm>
              <a:prstGeom prst="rect">
                <a:avLst/>
              </a:prstGeom>
              <a:blipFill>
                <a:blip r:embed="rId6"/>
                <a:stretch>
                  <a:fillRect t="-8197" b="-24590"/>
                </a:stretch>
              </a:blipFill>
            </p:spPr>
            <p:txBody>
              <a:bodyPr/>
              <a:lstStyle/>
              <a:p>
                <a:r>
                  <a:rPr lang="fr-FR">
                    <a:noFill/>
                  </a:rPr>
                  <a:t> </a:t>
                </a:r>
              </a:p>
            </p:txBody>
          </p:sp>
        </mc:Fallback>
      </mc:AlternateContent>
      <p:sp>
        <p:nvSpPr>
          <p:cNvPr id="30" name="Rectangle : coins arrondis 29">
            <a:extLst>
              <a:ext uri="{FF2B5EF4-FFF2-40B4-BE49-F238E27FC236}">
                <a16:creationId xmlns:a16="http://schemas.microsoft.com/office/drawing/2014/main" id="{8FA6E233-198F-41EB-B401-49ED1054690D}"/>
              </a:ext>
            </a:extLst>
          </p:cNvPr>
          <p:cNvSpPr/>
          <p:nvPr/>
        </p:nvSpPr>
        <p:spPr>
          <a:xfrm>
            <a:off x="682403" y="6254750"/>
            <a:ext cx="1264610" cy="418461"/>
          </a:xfrm>
          <a:prstGeom prst="round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E4514787-4C82-4917-B7D9-5023A58AF7FF}"/>
              </a:ext>
            </a:extLst>
          </p:cNvPr>
          <p:cNvSpPr/>
          <p:nvPr/>
        </p:nvSpPr>
        <p:spPr>
          <a:xfrm>
            <a:off x="4572000" y="4817640"/>
            <a:ext cx="2989088" cy="369332"/>
          </a:xfrm>
          <a:prstGeom prst="rect">
            <a:avLst/>
          </a:prstGeom>
        </p:spPr>
        <p:txBody>
          <a:bodyPr wrap="none">
            <a:spAutoFit/>
          </a:bodyPr>
          <a:lstStyle/>
          <a:p>
            <a:r>
              <a:rPr lang="fr-FR" dirty="0">
                <a:solidFill>
                  <a:schemeClr val="tx2"/>
                </a:solidFill>
              </a:rPr>
              <a:t>Modèles de composants (MC)</a:t>
            </a:r>
          </a:p>
        </p:txBody>
      </p:sp>
      <p:sp>
        <p:nvSpPr>
          <p:cNvPr id="32" name="Rectangle 31">
            <a:extLst>
              <a:ext uri="{FF2B5EF4-FFF2-40B4-BE49-F238E27FC236}">
                <a16:creationId xmlns:a16="http://schemas.microsoft.com/office/drawing/2014/main" id="{8BBBA61A-5D92-4568-BF56-EC4FAB0A7978}"/>
              </a:ext>
            </a:extLst>
          </p:cNvPr>
          <p:cNvSpPr/>
          <p:nvPr/>
        </p:nvSpPr>
        <p:spPr>
          <a:xfrm>
            <a:off x="5194788" y="5809734"/>
            <a:ext cx="2700932" cy="369332"/>
          </a:xfrm>
          <a:prstGeom prst="rect">
            <a:avLst/>
          </a:prstGeom>
        </p:spPr>
        <p:txBody>
          <a:bodyPr wrap="none">
            <a:spAutoFit/>
          </a:bodyPr>
          <a:lstStyle/>
          <a:p>
            <a:r>
              <a:rPr lang="fr-FR" dirty="0">
                <a:solidFill>
                  <a:schemeClr val="accent6"/>
                </a:solidFill>
              </a:rPr>
              <a:t>Modèles d’interaction (MI)</a:t>
            </a:r>
          </a:p>
        </p:txBody>
      </p:sp>
      <p:sp>
        <p:nvSpPr>
          <p:cNvPr id="33" name="ZoneTexte 32">
            <a:extLst>
              <a:ext uri="{FF2B5EF4-FFF2-40B4-BE49-F238E27FC236}">
                <a16:creationId xmlns:a16="http://schemas.microsoft.com/office/drawing/2014/main" id="{AD294F3D-A0A5-48B2-BA49-F30716EA3255}"/>
              </a:ext>
            </a:extLst>
          </p:cNvPr>
          <p:cNvSpPr txBox="1"/>
          <p:nvPr/>
        </p:nvSpPr>
        <p:spPr>
          <a:xfrm>
            <a:off x="99848" y="990195"/>
            <a:ext cx="1214860" cy="369332"/>
          </a:xfrm>
          <a:prstGeom prst="rect">
            <a:avLst/>
          </a:prstGeom>
          <a:noFill/>
        </p:spPr>
        <p:txBody>
          <a:bodyPr wrap="square" rtlCol="0">
            <a:spAutoFit/>
          </a:bodyPr>
          <a:lstStyle/>
          <a:p>
            <a:r>
              <a:rPr lang="fr-FR" u="sng" dirty="0"/>
              <a:t>Exemple:</a:t>
            </a:r>
          </a:p>
        </p:txBody>
      </p:sp>
    </p:spTree>
    <p:extLst>
      <p:ext uri="{BB962C8B-B14F-4D97-AF65-F5344CB8AC3E}">
        <p14:creationId xmlns:p14="http://schemas.microsoft.com/office/powerpoint/2010/main" val="1480144113"/>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1"/>
          </p:nvPr>
        </p:nvSpPr>
        <p:spPr/>
        <p:txBody>
          <a:bodyPr/>
          <a:lstStyle/>
          <a:p>
            <a:fld id="{89933CE5-736D-460C-B90C-48EE46EBC032}" type="slidenum">
              <a:rPr lang="fr-FR" smtClean="0"/>
              <a:pPr/>
              <a:t>61</a:t>
            </a:fld>
            <a:endParaRPr lang="fr-FR"/>
          </a:p>
        </p:txBody>
      </p:sp>
      <p:pic>
        <p:nvPicPr>
          <p:cNvPr id="7" name="Image 6" descr="P:\JoFerreira\Méthode CSP et conception mécanique\Graphes\Formalisation des modèles (cas sous modèle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844824"/>
            <a:ext cx="6192688" cy="3862829"/>
          </a:xfrm>
          <a:prstGeom prst="rect">
            <a:avLst/>
          </a:prstGeom>
          <a:noFill/>
          <a:ln>
            <a:noFill/>
          </a:ln>
        </p:spPr>
      </p:pic>
      <p:sp>
        <p:nvSpPr>
          <p:cNvPr id="8" name="Rectangle 7"/>
          <p:cNvSpPr/>
          <p:nvPr/>
        </p:nvSpPr>
        <p:spPr>
          <a:xfrm>
            <a:off x="101724" y="11847"/>
            <a:ext cx="6260047" cy="461665"/>
          </a:xfrm>
          <a:prstGeom prst="rect">
            <a:avLst/>
          </a:prstGeom>
        </p:spPr>
        <p:txBody>
          <a:bodyPr wrap="none">
            <a:spAutoFit/>
          </a:bodyPr>
          <a:lstStyle/>
          <a:p>
            <a:r>
              <a:rPr lang="fr-FR" sz="2400" b="1" dirty="0"/>
              <a:t>3 – Intégration de l’approche CSP en conception</a:t>
            </a:r>
          </a:p>
        </p:txBody>
      </p:sp>
      <p:sp>
        <p:nvSpPr>
          <p:cNvPr id="9" name="Rectangle 8"/>
          <p:cNvSpPr/>
          <p:nvPr/>
        </p:nvSpPr>
        <p:spPr>
          <a:xfrm>
            <a:off x="112812" y="475864"/>
            <a:ext cx="8613430" cy="400110"/>
          </a:xfrm>
          <a:prstGeom prst="rect">
            <a:avLst/>
          </a:prstGeom>
        </p:spPr>
        <p:txBody>
          <a:bodyPr wrap="square">
            <a:spAutoFit/>
          </a:bodyPr>
          <a:lstStyle/>
          <a:p>
            <a:r>
              <a:rPr lang="fr-FR" sz="2000" b="1" dirty="0">
                <a:solidFill>
                  <a:schemeClr val="tx2">
                    <a:lumMod val="60000"/>
                    <a:lumOff val="40000"/>
                  </a:schemeClr>
                </a:solidFill>
              </a:rPr>
              <a:t>Démarche de formalisation des modèles – Synthèse de la démarche</a:t>
            </a:r>
          </a:p>
        </p:txBody>
      </p:sp>
    </p:spTree>
    <p:extLst>
      <p:ext uri="{BB962C8B-B14F-4D97-AF65-F5344CB8AC3E}">
        <p14:creationId xmlns:p14="http://schemas.microsoft.com/office/powerpoint/2010/main" val="1408830201"/>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47" y="1383309"/>
            <a:ext cx="9087446" cy="102417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11247" y="1391816"/>
            <a:ext cx="9087446" cy="3970318"/>
          </a:xfrm>
          <a:prstGeom prst="rect">
            <a:avLst/>
          </a:prstGeom>
        </p:spPr>
        <p:txBody>
          <a:bodyPr wrap="square">
            <a:spAutoFit/>
          </a:bodyPr>
          <a:lstStyle/>
          <a:p>
            <a:r>
              <a:rPr lang="fr-FR" dirty="0"/>
              <a:t>Une </a:t>
            </a:r>
            <a:r>
              <a:rPr lang="fr-FR" b="1" dirty="0">
                <a:solidFill>
                  <a:srgbClr val="FF0000"/>
                </a:solidFill>
              </a:rPr>
              <a:t>Contrainte</a:t>
            </a:r>
            <a:r>
              <a:rPr lang="fr-FR" dirty="0">
                <a:solidFill>
                  <a:srgbClr val="FF0000"/>
                </a:solidFill>
              </a:rPr>
              <a:t> </a:t>
            </a:r>
            <a:r>
              <a:rPr lang="fr-FR" dirty="0"/>
              <a:t>est une relation logique (une propriété qui doit être vérifiée) entre différentes inconnues, appelées </a:t>
            </a:r>
            <a:r>
              <a:rPr lang="fr-FR" b="1" dirty="0">
                <a:solidFill>
                  <a:srgbClr val="FF0000"/>
                </a:solidFill>
              </a:rPr>
              <a:t>Variables</a:t>
            </a:r>
            <a:r>
              <a:rPr lang="fr-FR" dirty="0"/>
              <a:t>, chacune prenant ses valeurs dans un ensemble donné, appelé </a:t>
            </a:r>
            <a:r>
              <a:rPr lang="fr-FR" b="1" dirty="0">
                <a:solidFill>
                  <a:srgbClr val="FF0000"/>
                </a:solidFill>
              </a:rPr>
              <a:t>Domaine</a:t>
            </a:r>
            <a:r>
              <a:rPr lang="fr-FR" dirty="0"/>
              <a:t>. </a:t>
            </a:r>
          </a:p>
          <a:p>
            <a:endParaRPr lang="fr-FR" dirty="0"/>
          </a:p>
          <a:p>
            <a:endParaRPr lang="fr-FR" dirty="0"/>
          </a:p>
          <a:p>
            <a:endParaRPr lang="fr-FR" dirty="0"/>
          </a:p>
          <a:p>
            <a:r>
              <a:rPr lang="fr-FR" dirty="0"/>
              <a:t>Ainsi, une contrainte restreint les valeurs que peuvent prendre simultanément les variables. Par exemple, la contrainte "</a:t>
            </a:r>
            <a:r>
              <a:rPr lang="fr-FR" i="1" dirty="0"/>
              <a:t>x + 3*y = 12</a:t>
            </a:r>
            <a:r>
              <a:rPr lang="fr-FR" dirty="0"/>
              <a:t>" restreint les valeurs que l'on peut affecter simultanément aux variables </a:t>
            </a:r>
            <a:r>
              <a:rPr lang="fr-FR" i="1" dirty="0"/>
              <a:t>x</a:t>
            </a:r>
            <a:r>
              <a:rPr lang="fr-FR" dirty="0"/>
              <a:t> et </a:t>
            </a:r>
            <a:r>
              <a:rPr lang="fr-FR" i="1" dirty="0"/>
              <a:t>y</a:t>
            </a:r>
            <a:r>
              <a:rPr lang="fr-FR" dirty="0"/>
              <a:t>.</a:t>
            </a:r>
          </a:p>
          <a:p>
            <a:endParaRPr lang="fr-FR" dirty="0"/>
          </a:p>
          <a:p>
            <a:r>
              <a:rPr lang="fr-FR" dirty="0"/>
              <a:t>Notons enfin que </a:t>
            </a:r>
            <a:r>
              <a:rPr lang="fr-FR" b="1" dirty="0">
                <a:solidFill>
                  <a:srgbClr val="FF0000"/>
                </a:solidFill>
              </a:rPr>
              <a:t>l'ordre dans lequel sont posées les contraintes n'est pas significatif</a:t>
            </a:r>
            <a:r>
              <a:rPr lang="fr-FR" dirty="0"/>
              <a:t> : la seule chose importante à la fin est que toutes les contraintes soient satisfaites </a:t>
            </a:r>
          </a:p>
          <a:p>
            <a:endParaRPr lang="fr-FR" dirty="0"/>
          </a:p>
          <a:p>
            <a:endParaRPr lang="fr-FR" dirty="0"/>
          </a:p>
        </p:txBody>
      </p:sp>
      <p:sp>
        <p:nvSpPr>
          <p:cNvPr id="6" name="Rectangle 5"/>
          <p:cNvSpPr/>
          <p:nvPr/>
        </p:nvSpPr>
        <p:spPr>
          <a:xfrm>
            <a:off x="101724" y="461665"/>
            <a:ext cx="3316870" cy="400110"/>
          </a:xfrm>
          <a:prstGeom prst="rect">
            <a:avLst/>
          </a:prstGeom>
        </p:spPr>
        <p:txBody>
          <a:bodyPr wrap="none">
            <a:spAutoFit/>
          </a:bodyPr>
          <a:lstStyle/>
          <a:p>
            <a:r>
              <a:rPr lang="fr-FR" sz="2000" b="1" dirty="0">
                <a:solidFill>
                  <a:schemeClr val="tx2">
                    <a:lumMod val="60000"/>
                    <a:lumOff val="40000"/>
                  </a:schemeClr>
                </a:solidFill>
              </a:rPr>
              <a:t>Qu'est-ce qu'une contrainte ?</a:t>
            </a:r>
          </a:p>
        </p:txBody>
      </p:sp>
      <p:sp>
        <p:nvSpPr>
          <p:cNvPr id="7" name="Rectangle 6"/>
          <p:cNvSpPr/>
          <p:nvPr/>
        </p:nvSpPr>
        <p:spPr>
          <a:xfrm>
            <a:off x="0" y="0"/>
            <a:ext cx="6260047" cy="461665"/>
          </a:xfrm>
          <a:prstGeom prst="rect">
            <a:avLst/>
          </a:prstGeom>
        </p:spPr>
        <p:txBody>
          <a:bodyPr wrap="none">
            <a:spAutoFit/>
          </a:bodyPr>
          <a:lstStyle/>
          <a:p>
            <a:r>
              <a:rPr lang="fr-FR" sz="2400" b="1" dirty="0"/>
              <a:t>3 – Intégration de l’approche CSP en conception</a:t>
            </a:r>
          </a:p>
        </p:txBody>
      </p:sp>
      <p:sp>
        <p:nvSpPr>
          <p:cNvPr id="8" name="Rectangle 7"/>
          <p:cNvSpPr/>
          <p:nvPr/>
        </p:nvSpPr>
        <p:spPr>
          <a:xfrm>
            <a:off x="611560" y="4841171"/>
            <a:ext cx="7471487" cy="1754326"/>
          </a:xfrm>
          <a:prstGeom prst="rect">
            <a:avLst/>
          </a:prstGeom>
        </p:spPr>
        <p:txBody>
          <a:bodyPr wrap="square">
            <a:spAutoFit/>
          </a:bodyPr>
          <a:lstStyle/>
          <a:p>
            <a:r>
              <a:rPr lang="fr-FR" dirty="0"/>
              <a:t>Deux manières de définir les contraintes d’un CSP:</a:t>
            </a:r>
          </a:p>
          <a:p>
            <a:pPr marL="285750" indent="-285750">
              <a:buFont typeface="Arial" panose="020B0604020202020204" pitchFamily="34" charset="0"/>
              <a:buChar char="•"/>
            </a:pPr>
            <a:r>
              <a:rPr lang="fr-FR" dirty="0"/>
              <a:t>En compréhension (ou en intension), c’est-à-dire par une expression mathématique</a:t>
            </a:r>
          </a:p>
          <a:p>
            <a:pPr marL="285750" indent="-285750">
              <a:buFont typeface="Arial" panose="020B0604020202020204" pitchFamily="34" charset="0"/>
              <a:buChar char="•"/>
            </a:pPr>
            <a:r>
              <a:rPr lang="fr-FR" dirty="0"/>
              <a:t>Enumérative (ou en extension), c’est-à-dire par l’énumération des valeurs conjointement admissibles des variables concernées. EX A ≠ B devient </a:t>
            </a:r>
          </a:p>
          <a:p>
            <a:r>
              <a:rPr lang="fr-FR" dirty="0"/>
              <a:t>Q</a:t>
            </a:r>
            <a:r>
              <a:rPr lang="fr-FR" baseline="-25000" dirty="0"/>
              <a:t>AB</a:t>
            </a:r>
            <a:r>
              <a:rPr lang="fr-FR" dirty="0"/>
              <a:t> = {(1,2), (1,3), (2,3)}</a:t>
            </a:r>
          </a:p>
        </p:txBody>
      </p:sp>
      <p:sp>
        <p:nvSpPr>
          <p:cNvPr id="2" name="Espace réservé du numéro de diapositive 1">
            <a:extLst>
              <a:ext uri="{FF2B5EF4-FFF2-40B4-BE49-F238E27FC236}">
                <a16:creationId xmlns:a16="http://schemas.microsoft.com/office/drawing/2014/main" id="{CA10E032-9F55-4DDB-9EAE-44516E971FA0}"/>
              </a:ext>
            </a:extLst>
          </p:cNvPr>
          <p:cNvSpPr>
            <a:spLocks noGrp="1"/>
          </p:cNvSpPr>
          <p:nvPr>
            <p:ph type="sldNum" sz="quarter" idx="12"/>
          </p:nvPr>
        </p:nvSpPr>
        <p:spPr/>
        <p:txBody>
          <a:bodyPr/>
          <a:lstStyle/>
          <a:p>
            <a:fld id="{F1E29388-C2A6-42F4-8376-DF2F821CBB61}" type="slidenum">
              <a:rPr lang="fr-FR" smtClean="0"/>
              <a:t>62</a:t>
            </a:fld>
            <a:endParaRPr lang="fr-FR"/>
          </a:p>
        </p:txBody>
      </p:sp>
    </p:spTree>
    <p:extLst>
      <p:ext uri="{BB962C8B-B14F-4D97-AF65-F5344CB8AC3E}">
        <p14:creationId xmlns:p14="http://schemas.microsoft.com/office/powerpoint/2010/main" val="34059586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rot="10800000" flipV="1">
            <a:off x="0" y="1052736"/>
            <a:ext cx="914400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altLang="fr-FR" dirty="0"/>
              <a:t>L'</a:t>
            </a:r>
            <a:r>
              <a:rPr lang="fr-FR" altLang="fr-FR" b="1" dirty="0" err="1">
                <a:solidFill>
                  <a:srgbClr val="FF0000"/>
                </a:solidFill>
              </a:rPr>
              <a:t>arité</a:t>
            </a:r>
            <a:r>
              <a:rPr lang="fr-FR" altLang="fr-FR" b="1" dirty="0">
                <a:solidFill>
                  <a:srgbClr val="FF0000"/>
                </a:solidFill>
              </a:rPr>
              <a:t> </a:t>
            </a:r>
            <a:r>
              <a:rPr lang="fr-FR" altLang="fr-FR" dirty="0"/>
              <a:t>d'une contrainte est le nombre de variables sur lesquelles elle porte. On dira que la contrainte est</a:t>
            </a:r>
          </a:p>
          <a:p>
            <a:pPr fontAlgn="base">
              <a:spcBef>
                <a:spcPct val="0"/>
              </a:spcBef>
              <a:spcAft>
                <a:spcPct val="0"/>
              </a:spcAft>
            </a:pPr>
            <a:endParaRPr lang="fr-FR" altLang="fr-FR" dirty="0"/>
          </a:p>
          <a:p>
            <a:pPr marL="285750" indent="-285750" fontAlgn="base">
              <a:spcBef>
                <a:spcPct val="0"/>
              </a:spcBef>
              <a:spcAft>
                <a:spcPct val="0"/>
              </a:spcAft>
              <a:buFont typeface="Arial" panose="020B0604020202020204" pitchFamily="34" charset="0"/>
              <a:buChar char="•"/>
            </a:pPr>
            <a:r>
              <a:rPr lang="fr-FR" altLang="fr-FR" b="1" dirty="0">
                <a:solidFill>
                  <a:srgbClr val="FF0000"/>
                </a:solidFill>
              </a:rPr>
              <a:t>unaire</a:t>
            </a:r>
            <a:r>
              <a:rPr lang="fr-FR" altLang="fr-FR" dirty="0"/>
              <a:t> si son </a:t>
            </a:r>
            <a:r>
              <a:rPr lang="fr-FR" altLang="fr-FR" dirty="0" err="1"/>
              <a:t>arité</a:t>
            </a:r>
            <a:r>
              <a:rPr lang="fr-FR" altLang="fr-FR" dirty="0"/>
              <a:t> est égale à 1 (restriction sur une variable), </a:t>
            </a:r>
          </a:p>
          <a:p>
            <a:pPr fontAlgn="base">
              <a:spcBef>
                <a:spcPct val="0"/>
              </a:spcBef>
              <a:spcAft>
                <a:spcPct val="0"/>
              </a:spcAft>
            </a:pPr>
            <a:r>
              <a:rPr lang="fr-FR" altLang="fr-FR" dirty="0"/>
              <a:t>     par exemple «  V1 &lt; 4 »</a:t>
            </a:r>
          </a:p>
          <a:p>
            <a:pPr fontAlgn="base">
              <a:spcBef>
                <a:spcPct val="0"/>
              </a:spcBef>
              <a:spcAft>
                <a:spcPct val="0"/>
              </a:spcAft>
            </a:pPr>
            <a:endParaRPr lang="fr-FR" altLang="fr-FR" dirty="0"/>
          </a:p>
          <a:p>
            <a:pPr marL="285750" indent="-285750" fontAlgn="base">
              <a:spcBef>
                <a:spcPct val="0"/>
              </a:spcBef>
              <a:spcAft>
                <a:spcPct val="0"/>
              </a:spcAft>
              <a:buFont typeface="Arial" panose="020B0604020202020204" pitchFamily="34" charset="0"/>
              <a:buChar char="•"/>
            </a:pPr>
            <a:r>
              <a:rPr lang="fr-FR" altLang="fr-FR" b="1" dirty="0">
                <a:solidFill>
                  <a:srgbClr val="FF0000"/>
                </a:solidFill>
              </a:rPr>
              <a:t>binaire</a:t>
            </a:r>
            <a:r>
              <a:rPr lang="fr-FR" altLang="fr-FR" dirty="0"/>
              <a:t> si son </a:t>
            </a:r>
            <a:r>
              <a:rPr lang="fr-FR" altLang="fr-FR" dirty="0" err="1"/>
              <a:t>arité</a:t>
            </a:r>
            <a:r>
              <a:rPr lang="fr-FR" altLang="fr-FR" dirty="0"/>
              <a:t> est égale à 2 (Restriction sur 2 variables),</a:t>
            </a:r>
          </a:p>
          <a:p>
            <a:pPr fontAlgn="base">
              <a:spcBef>
                <a:spcPct val="0"/>
              </a:spcBef>
              <a:spcAft>
                <a:spcPct val="0"/>
              </a:spcAft>
            </a:pPr>
            <a:r>
              <a:rPr lang="fr-FR" altLang="fr-FR" dirty="0"/>
              <a:t>      par exemple « V1 ≠ V2 »  ou encore « A U B = A »</a:t>
            </a:r>
          </a:p>
          <a:p>
            <a:pPr fontAlgn="base">
              <a:spcBef>
                <a:spcPct val="0"/>
              </a:spcBef>
              <a:spcAft>
                <a:spcPct val="0"/>
              </a:spcAft>
            </a:pPr>
            <a:endParaRPr lang="fr-FR" altLang="fr-FR" dirty="0"/>
          </a:p>
          <a:p>
            <a:pPr marL="285750" indent="-285750" fontAlgn="base">
              <a:spcBef>
                <a:spcPct val="0"/>
              </a:spcBef>
              <a:spcAft>
                <a:spcPct val="0"/>
              </a:spcAft>
              <a:buFont typeface="Arial" panose="020B0604020202020204" pitchFamily="34" charset="0"/>
              <a:buChar char="•"/>
            </a:pPr>
            <a:r>
              <a:rPr lang="fr-FR" altLang="fr-FR" b="1" dirty="0">
                <a:solidFill>
                  <a:srgbClr val="FF0000"/>
                </a:solidFill>
              </a:rPr>
              <a:t>ternaire</a:t>
            </a:r>
            <a:r>
              <a:rPr lang="fr-FR" altLang="fr-FR" dirty="0"/>
              <a:t> si son </a:t>
            </a:r>
            <a:r>
              <a:rPr lang="fr-FR" altLang="fr-FR" dirty="0" err="1"/>
              <a:t>arité</a:t>
            </a:r>
            <a:r>
              <a:rPr lang="fr-FR" altLang="fr-FR" dirty="0"/>
              <a:t> est égale à 3 (Restriction sur 3 variables),</a:t>
            </a:r>
          </a:p>
          <a:p>
            <a:pPr fontAlgn="base">
              <a:spcBef>
                <a:spcPct val="0"/>
              </a:spcBef>
              <a:spcAft>
                <a:spcPct val="0"/>
              </a:spcAft>
            </a:pPr>
            <a:r>
              <a:rPr lang="fr-FR" altLang="fr-FR" dirty="0"/>
              <a:t>      par exemple « V1+V2 &lt; V3 » </a:t>
            </a:r>
          </a:p>
          <a:p>
            <a:pPr marL="285750" indent="-285750" fontAlgn="base">
              <a:spcBef>
                <a:spcPct val="0"/>
              </a:spcBef>
              <a:spcAft>
                <a:spcPct val="0"/>
              </a:spcAft>
              <a:buFont typeface="Arial" panose="020B0604020202020204" pitchFamily="34" charset="0"/>
              <a:buChar char="•"/>
            </a:pPr>
            <a:r>
              <a:rPr lang="fr-FR" altLang="fr-FR" dirty="0"/>
              <a:t>... </a:t>
            </a:r>
          </a:p>
          <a:p>
            <a:pPr marL="285750" indent="-285750" fontAlgn="base">
              <a:spcBef>
                <a:spcPct val="0"/>
              </a:spcBef>
              <a:spcAft>
                <a:spcPct val="0"/>
              </a:spcAft>
              <a:buFont typeface="Arial" panose="020B0604020202020204" pitchFamily="34" charset="0"/>
              <a:buChar char="•"/>
            </a:pPr>
            <a:r>
              <a:rPr lang="fr-FR" altLang="fr-FR" b="1" dirty="0" err="1">
                <a:solidFill>
                  <a:srgbClr val="FF0000"/>
                </a:solidFill>
              </a:rPr>
              <a:t>n-aire</a:t>
            </a:r>
            <a:r>
              <a:rPr lang="fr-FR" altLang="fr-FR" dirty="0"/>
              <a:t> si son </a:t>
            </a:r>
            <a:r>
              <a:rPr lang="fr-FR" altLang="fr-FR" dirty="0" err="1"/>
              <a:t>arité</a:t>
            </a:r>
            <a:r>
              <a:rPr lang="fr-FR" altLang="fr-FR" dirty="0"/>
              <a:t> est égale à n (elle met en relation un ensemble de n variables). On dira également dans ce cas que la contrainte est </a:t>
            </a:r>
            <a:r>
              <a:rPr lang="fr-FR" altLang="fr-FR" b="1" dirty="0">
                <a:solidFill>
                  <a:srgbClr val="FF0000"/>
                </a:solidFill>
              </a:rPr>
              <a:t>globale</a:t>
            </a:r>
            <a:r>
              <a:rPr lang="fr-FR" altLang="fr-FR" dirty="0"/>
              <a:t>.</a:t>
            </a:r>
          </a:p>
          <a:p>
            <a:pPr fontAlgn="base">
              <a:spcBef>
                <a:spcPct val="0"/>
              </a:spcBef>
              <a:spcAft>
                <a:spcPct val="0"/>
              </a:spcAft>
            </a:pPr>
            <a:r>
              <a:rPr lang="fr-FR" altLang="fr-FR" dirty="0"/>
              <a:t>     </a:t>
            </a:r>
          </a:p>
          <a:p>
            <a:pPr fontAlgn="base">
              <a:spcBef>
                <a:spcPct val="0"/>
              </a:spcBef>
              <a:spcAft>
                <a:spcPct val="0"/>
              </a:spcAft>
            </a:pPr>
            <a:r>
              <a:rPr lang="fr-FR" altLang="fr-FR" dirty="0"/>
              <a:t>     Par exemple, une contrainte globale courante (et très pratique) est la contrainte </a:t>
            </a:r>
          </a:p>
          <a:p>
            <a:pPr fontAlgn="base">
              <a:spcBef>
                <a:spcPct val="0"/>
              </a:spcBef>
              <a:spcAft>
                <a:spcPct val="0"/>
              </a:spcAft>
            </a:pPr>
            <a:r>
              <a:rPr lang="fr-FR" altLang="fr-FR" dirty="0"/>
              <a:t>« </a:t>
            </a:r>
            <a:r>
              <a:rPr lang="fr-FR" altLang="fr-FR" dirty="0" err="1"/>
              <a:t>Alldiff</a:t>
            </a:r>
            <a:r>
              <a:rPr lang="fr-FR" altLang="fr-FR" dirty="0"/>
              <a:t>(E)", où E est un ensemble de variables, qui contraint toutes les variables appartenant à E à prendre des valeurs différentes.</a:t>
            </a:r>
          </a:p>
          <a:p>
            <a:pPr fontAlgn="base">
              <a:spcBef>
                <a:spcPct val="0"/>
              </a:spcBef>
              <a:spcAft>
                <a:spcPct val="0"/>
              </a:spcAft>
            </a:pPr>
            <a:endParaRPr lang="fr-FR" altLang="fr-FR" dirty="0">
              <a:solidFill>
                <a:srgbClr val="004080"/>
              </a:solidFill>
              <a:latin typeface="Comic Sans MS" pitchFamily="66" charset="0"/>
              <a:cs typeface="Arial" pitchFamily="34" charset="0"/>
            </a:endParaRPr>
          </a:p>
        </p:txBody>
      </p:sp>
      <p:sp>
        <p:nvSpPr>
          <p:cNvPr id="4" name="Rectangle 3"/>
          <p:cNvSpPr/>
          <p:nvPr/>
        </p:nvSpPr>
        <p:spPr>
          <a:xfrm>
            <a:off x="0" y="0"/>
            <a:ext cx="6260047" cy="461665"/>
          </a:xfrm>
          <a:prstGeom prst="rect">
            <a:avLst/>
          </a:prstGeom>
        </p:spPr>
        <p:txBody>
          <a:bodyPr wrap="none">
            <a:spAutoFit/>
          </a:bodyPr>
          <a:lstStyle/>
          <a:p>
            <a:r>
              <a:rPr lang="fr-FR" sz="2400" b="1" dirty="0"/>
              <a:t>3 – Intégration de l’approche CSP en conception</a:t>
            </a:r>
          </a:p>
        </p:txBody>
      </p:sp>
      <p:sp>
        <p:nvSpPr>
          <p:cNvPr id="5" name="Rectangle 4"/>
          <p:cNvSpPr/>
          <p:nvPr/>
        </p:nvSpPr>
        <p:spPr>
          <a:xfrm>
            <a:off x="101724" y="461665"/>
            <a:ext cx="3316870" cy="400110"/>
          </a:xfrm>
          <a:prstGeom prst="rect">
            <a:avLst/>
          </a:prstGeom>
        </p:spPr>
        <p:txBody>
          <a:bodyPr wrap="none">
            <a:spAutoFit/>
          </a:bodyPr>
          <a:lstStyle/>
          <a:p>
            <a:r>
              <a:rPr lang="fr-FR" sz="2000" b="1" dirty="0">
                <a:solidFill>
                  <a:schemeClr val="tx2">
                    <a:lumMod val="60000"/>
                    <a:lumOff val="40000"/>
                  </a:schemeClr>
                </a:solidFill>
              </a:rPr>
              <a:t>Qu'est-ce qu'une contrainte ?</a:t>
            </a:r>
          </a:p>
        </p:txBody>
      </p:sp>
      <p:sp>
        <p:nvSpPr>
          <p:cNvPr id="2" name="Espace réservé du numéro de diapositive 1">
            <a:extLst>
              <a:ext uri="{FF2B5EF4-FFF2-40B4-BE49-F238E27FC236}">
                <a16:creationId xmlns:a16="http://schemas.microsoft.com/office/drawing/2014/main" id="{39B6AD3B-741B-4FCE-B8AE-3EC038471142}"/>
              </a:ext>
            </a:extLst>
          </p:cNvPr>
          <p:cNvSpPr>
            <a:spLocks noGrp="1"/>
          </p:cNvSpPr>
          <p:nvPr>
            <p:ph type="sldNum" sz="quarter" idx="12"/>
          </p:nvPr>
        </p:nvSpPr>
        <p:spPr/>
        <p:txBody>
          <a:bodyPr/>
          <a:lstStyle/>
          <a:p>
            <a:fld id="{F1E29388-C2A6-42F4-8376-DF2F821CBB61}" type="slidenum">
              <a:rPr lang="fr-FR" smtClean="0"/>
              <a:t>63</a:t>
            </a:fld>
            <a:endParaRPr lang="fr-FR"/>
          </a:p>
        </p:txBody>
      </p:sp>
    </p:spTree>
    <p:extLst>
      <p:ext uri="{BB962C8B-B14F-4D97-AF65-F5344CB8AC3E}">
        <p14:creationId xmlns:p14="http://schemas.microsoft.com/office/powerpoint/2010/main" val="3491952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979423" cy="369332"/>
          </a:xfrm>
          <a:prstGeom prst="rect">
            <a:avLst/>
          </a:prstGeom>
        </p:spPr>
        <p:txBody>
          <a:bodyPr wrap="none">
            <a:spAutoFit/>
          </a:bodyPr>
          <a:lstStyle/>
          <a:p>
            <a:r>
              <a:rPr lang="fr-FR" b="1" dirty="0"/>
              <a:t>1.4 - Différents types de contraintes 1/2</a:t>
            </a:r>
          </a:p>
        </p:txBody>
      </p:sp>
      <p:sp>
        <p:nvSpPr>
          <p:cNvPr id="4" name="Rectangle 1"/>
          <p:cNvSpPr>
            <a:spLocks noChangeArrowheads="1"/>
          </p:cNvSpPr>
          <p:nvPr/>
        </p:nvSpPr>
        <p:spPr bwMode="auto">
          <a:xfrm>
            <a:off x="323528" y="1418293"/>
            <a:ext cx="853244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altLang="fr-FR" dirty="0"/>
              <a:t>On distingue différents types de contraintes en fonction des domaines de valeurs des variables :</a:t>
            </a:r>
          </a:p>
          <a:p>
            <a:pPr fontAlgn="base">
              <a:spcBef>
                <a:spcPct val="0"/>
              </a:spcBef>
              <a:spcAft>
                <a:spcPct val="0"/>
              </a:spcAft>
            </a:pPr>
            <a:endParaRPr lang="fr-FR" altLang="fr-FR" dirty="0"/>
          </a:p>
          <a:p>
            <a:pPr fontAlgn="base">
              <a:spcBef>
                <a:spcPct val="0"/>
              </a:spcBef>
              <a:spcAft>
                <a:spcPct val="0"/>
              </a:spcAft>
            </a:pPr>
            <a:r>
              <a:rPr lang="fr-FR" altLang="fr-FR" dirty="0"/>
              <a:t>Les </a:t>
            </a:r>
            <a:r>
              <a:rPr lang="fr-FR" altLang="fr-FR" b="1" dirty="0">
                <a:solidFill>
                  <a:srgbClr val="FF0000"/>
                </a:solidFill>
              </a:rPr>
              <a:t>contraintes numériques</a:t>
            </a:r>
            <a:r>
              <a:rPr lang="fr-FR" altLang="fr-FR" dirty="0"/>
              <a:t>, portant sur des variables à valeurs numériques : une contrainte numérique est une égalité (=) , une différence (≠) ou une inégalité (&lt;, ≤, &gt;, ≥) entre 2 expressions arithmétiques.</a:t>
            </a:r>
            <a:br>
              <a:rPr lang="fr-FR" altLang="fr-FR" dirty="0"/>
            </a:br>
            <a:br>
              <a:rPr lang="fr-FR" altLang="fr-FR" dirty="0"/>
            </a:br>
            <a:r>
              <a:rPr lang="fr-FR" altLang="fr-FR" dirty="0"/>
              <a:t>On distingue :</a:t>
            </a:r>
          </a:p>
          <a:p>
            <a:pPr lvl="1"/>
            <a:r>
              <a:rPr lang="fr-FR" altLang="fr-FR" dirty="0"/>
              <a:t>les </a:t>
            </a:r>
            <a:r>
              <a:rPr lang="fr-FR" altLang="fr-FR" b="1" dirty="0">
                <a:solidFill>
                  <a:srgbClr val="FF0000"/>
                </a:solidFill>
              </a:rPr>
              <a:t>contraintes numériques sur les réels</a:t>
            </a:r>
            <a:r>
              <a:rPr lang="fr-FR" altLang="fr-FR" dirty="0"/>
              <a:t>, quand les variables de la contrainte peuvent prendre des valeurs réelles par exemple une contrainte physique comme "U = R*I"</a:t>
            </a:r>
          </a:p>
          <a:p>
            <a:pPr lvl="1"/>
            <a:r>
              <a:rPr lang="fr-FR" altLang="fr-FR" dirty="0"/>
              <a:t>et </a:t>
            </a:r>
            <a:r>
              <a:rPr lang="fr-FR" altLang="fr-FR" b="1" dirty="0">
                <a:solidFill>
                  <a:srgbClr val="FF0000"/>
                </a:solidFill>
              </a:rPr>
              <a:t>les contraintes numériques sur les entiers</a:t>
            </a:r>
            <a:r>
              <a:rPr lang="fr-FR" altLang="fr-FR" dirty="0"/>
              <a:t>, quand les variables de la contrainte ne peuvent prendre que des valeurs entières par exemple une contrainte sur le nombre de personnes pouvant embarquer dans un avion.</a:t>
            </a:r>
          </a:p>
          <a:p>
            <a:pPr fontAlgn="base">
              <a:spcBef>
                <a:spcPct val="0"/>
              </a:spcBef>
              <a:spcAft>
                <a:spcPct val="0"/>
              </a:spcAft>
            </a:pPr>
            <a:endParaRPr lang="fr-FR" altLang="fr-FR" dirty="0"/>
          </a:p>
        </p:txBody>
      </p:sp>
      <p:sp>
        <p:nvSpPr>
          <p:cNvPr id="5" name="Rectangle 4"/>
          <p:cNvSpPr/>
          <p:nvPr/>
        </p:nvSpPr>
        <p:spPr>
          <a:xfrm>
            <a:off x="101724" y="461665"/>
            <a:ext cx="3316870" cy="400110"/>
          </a:xfrm>
          <a:prstGeom prst="rect">
            <a:avLst/>
          </a:prstGeom>
        </p:spPr>
        <p:txBody>
          <a:bodyPr wrap="none">
            <a:spAutoFit/>
          </a:bodyPr>
          <a:lstStyle/>
          <a:p>
            <a:r>
              <a:rPr lang="fr-FR" sz="2000" b="1" dirty="0">
                <a:solidFill>
                  <a:schemeClr val="tx2">
                    <a:lumMod val="60000"/>
                    <a:lumOff val="40000"/>
                  </a:schemeClr>
                </a:solidFill>
              </a:rPr>
              <a:t>Qu'est-ce qu'une contrainte ?</a:t>
            </a:r>
          </a:p>
        </p:txBody>
      </p:sp>
      <p:sp>
        <p:nvSpPr>
          <p:cNvPr id="2" name="Espace réservé du numéro de diapositive 1">
            <a:extLst>
              <a:ext uri="{FF2B5EF4-FFF2-40B4-BE49-F238E27FC236}">
                <a16:creationId xmlns:a16="http://schemas.microsoft.com/office/drawing/2014/main" id="{93A43FA4-895F-4E2B-AF5B-AD6F293A69FD}"/>
              </a:ext>
            </a:extLst>
          </p:cNvPr>
          <p:cNvSpPr>
            <a:spLocks noGrp="1"/>
          </p:cNvSpPr>
          <p:nvPr>
            <p:ph type="sldNum" sz="quarter" idx="12"/>
          </p:nvPr>
        </p:nvSpPr>
        <p:spPr/>
        <p:txBody>
          <a:bodyPr/>
          <a:lstStyle/>
          <a:p>
            <a:fld id="{F1E29388-C2A6-42F4-8376-DF2F821CBB61}" type="slidenum">
              <a:rPr lang="fr-FR" smtClean="0"/>
              <a:t>64</a:t>
            </a:fld>
            <a:endParaRPr lang="fr-FR"/>
          </a:p>
        </p:txBody>
      </p:sp>
    </p:spTree>
    <p:extLst>
      <p:ext uri="{BB962C8B-B14F-4D97-AF65-F5344CB8AC3E}">
        <p14:creationId xmlns:p14="http://schemas.microsoft.com/office/powerpoint/2010/main" val="21362742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979423" cy="369332"/>
          </a:xfrm>
          <a:prstGeom prst="rect">
            <a:avLst/>
          </a:prstGeom>
        </p:spPr>
        <p:txBody>
          <a:bodyPr wrap="none">
            <a:spAutoFit/>
          </a:bodyPr>
          <a:lstStyle/>
          <a:p>
            <a:r>
              <a:rPr lang="fr-FR" b="1" dirty="0"/>
              <a:t>1.4 - Différents types de contraintes 2/2</a:t>
            </a:r>
          </a:p>
        </p:txBody>
      </p:sp>
      <p:sp>
        <p:nvSpPr>
          <p:cNvPr id="2" name="Rectangle 1"/>
          <p:cNvSpPr>
            <a:spLocks noChangeArrowheads="1"/>
          </p:cNvSpPr>
          <p:nvPr/>
        </p:nvSpPr>
        <p:spPr bwMode="auto">
          <a:xfrm rot="10800000" flipV="1">
            <a:off x="179512" y="1662192"/>
            <a:ext cx="896448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fr-FR" altLang="fr-FR" dirty="0"/>
          </a:p>
          <a:p>
            <a:pPr fontAlgn="base">
              <a:spcBef>
                <a:spcPct val="0"/>
              </a:spcBef>
              <a:spcAft>
                <a:spcPct val="0"/>
              </a:spcAft>
            </a:pPr>
            <a:r>
              <a:rPr lang="fr-FR" altLang="fr-FR" dirty="0"/>
              <a:t>On distingue également :</a:t>
            </a:r>
          </a:p>
          <a:p>
            <a:pPr lvl="1"/>
            <a:r>
              <a:rPr lang="fr-FR" altLang="fr-FR" dirty="0"/>
              <a:t>les </a:t>
            </a:r>
            <a:r>
              <a:rPr lang="fr-FR" altLang="fr-FR" b="1" dirty="0">
                <a:solidFill>
                  <a:srgbClr val="FF0000"/>
                </a:solidFill>
              </a:rPr>
              <a:t>contraintes numériques linéaires</a:t>
            </a:r>
            <a:r>
              <a:rPr lang="fr-FR" altLang="fr-FR" dirty="0"/>
              <a:t>, quand les expressions arithmétiques sont linéaires par exemple "4*x - 3*y + 8*z &lt; 10"</a:t>
            </a:r>
          </a:p>
          <a:p>
            <a:pPr lvl="1"/>
            <a:r>
              <a:rPr lang="fr-FR" altLang="fr-FR" dirty="0"/>
              <a:t>et </a:t>
            </a:r>
            <a:r>
              <a:rPr lang="fr-FR" altLang="fr-FR" b="1" dirty="0">
                <a:solidFill>
                  <a:srgbClr val="FF0000"/>
                </a:solidFill>
              </a:rPr>
              <a:t>les contraintes numériques non linéaires</a:t>
            </a:r>
            <a:r>
              <a:rPr lang="fr-FR" altLang="fr-FR" dirty="0"/>
              <a:t> , quand les expressions arithmétiques contiennent des produits de variables, ou des fonctions logarithmiques, exponentielles...</a:t>
            </a:r>
            <a:br>
              <a:rPr lang="fr-FR" altLang="fr-FR" dirty="0"/>
            </a:br>
            <a:r>
              <a:rPr lang="fr-FR" altLang="fr-FR" dirty="0"/>
              <a:t>par exemple "x*x = 2" ou "sinus(x) + z*log(y) = 4".</a:t>
            </a:r>
          </a:p>
          <a:p>
            <a:pPr lvl="1"/>
            <a:endParaRPr lang="fr-FR" altLang="fr-FR" dirty="0"/>
          </a:p>
          <a:p>
            <a:pPr fontAlgn="base">
              <a:spcBef>
                <a:spcPct val="0"/>
              </a:spcBef>
              <a:spcAft>
                <a:spcPct val="0"/>
              </a:spcAft>
            </a:pPr>
            <a:r>
              <a:rPr lang="fr-FR" altLang="fr-FR" b="1" dirty="0">
                <a:solidFill>
                  <a:srgbClr val="FF0000"/>
                </a:solidFill>
              </a:rPr>
              <a:t>Les contraintes booléennes</a:t>
            </a:r>
            <a:r>
              <a:rPr lang="fr-FR" altLang="fr-FR" dirty="0"/>
              <a:t>, portant sur des variables à valeur booléenne (vrai ou faux) : une contrainte booléenne est une implication (=&gt;), une équivalence (&lt;=&gt;) ou une non équivalence (&lt;≠&gt;) entre 2 expressions logiques. </a:t>
            </a:r>
          </a:p>
          <a:p>
            <a:pPr fontAlgn="base">
              <a:spcBef>
                <a:spcPct val="0"/>
              </a:spcBef>
              <a:spcAft>
                <a:spcPct val="0"/>
              </a:spcAft>
            </a:pPr>
            <a:r>
              <a:rPr lang="fr-FR" altLang="fr-FR" dirty="0"/>
              <a:t>Par exemple "(non a) ou b =&gt; c" ou encore "non (a ou b) &lt;=&gt; (c et d)".</a:t>
            </a:r>
          </a:p>
          <a:p>
            <a:pPr fontAlgn="base">
              <a:spcBef>
                <a:spcPct val="0"/>
              </a:spcBef>
              <a:spcAft>
                <a:spcPct val="0"/>
              </a:spcAft>
            </a:pPr>
            <a:endParaRPr lang="fr-FR" altLang="fr-FR" dirty="0"/>
          </a:p>
          <a:p>
            <a:pPr fontAlgn="base">
              <a:spcBef>
                <a:spcPct val="0"/>
              </a:spcBef>
              <a:spcAft>
                <a:spcPct val="0"/>
              </a:spcAft>
            </a:pPr>
            <a:endParaRPr lang="fr-FR" altLang="fr-FR" dirty="0"/>
          </a:p>
        </p:txBody>
      </p:sp>
      <p:sp>
        <p:nvSpPr>
          <p:cNvPr id="4" name="Rectangle 3"/>
          <p:cNvSpPr/>
          <p:nvPr/>
        </p:nvSpPr>
        <p:spPr>
          <a:xfrm>
            <a:off x="101724" y="461665"/>
            <a:ext cx="3316870" cy="400110"/>
          </a:xfrm>
          <a:prstGeom prst="rect">
            <a:avLst/>
          </a:prstGeom>
        </p:spPr>
        <p:txBody>
          <a:bodyPr wrap="none">
            <a:spAutoFit/>
          </a:bodyPr>
          <a:lstStyle/>
          <a:p>
            <a:r>
              <a:rPr lang="fr-FR" sz="2000" b="1" dirty="0">
                <a:solidFill>
                  <a:schemeClr val="tx2">
                    <a:lumMod val="60000"/>
                    <a:lumOff val="40000"/>
                  </a:schemeClr>
                </a:solidFill>
              </a:rPr>
              <a:t>Qu'est-ce qu'une contrainte ?</a:t>
            </a:r>
          </a:p>
        </p:txBody>
      </p:sp>
      <p:sp>
        <p:nvSpPr>
          <p:cNvPr id="5" name="Espace réservé du numéro de diapositive 4">
            <a:extLst>
              <a:ext uri="{FF2B5EF4-FFF2-40B4-BE49-F238E27FC236}">
                <a16:creationId xmlns:a16="http://schemas.microsoft.com/office/drawing/2014/main" id="{01B17A3F-F60A-4530-8CF8-DA9C854F4161}"/>
              </a:ext>
            </a:extLst>
          </p:cNvPr>
          <p:cNvSpPr>
            <a:spLocks noGrp="1"/>
          </p:cNvSpPr>
          <p:nvPr>
            <p:ph type="sldNum" sz="quarter" idx="12"/>
          </p:nvPr>
        </p:nvSpPr>
        <p:spPr/>
        <p:txBody>
          <a:bodyPr/>
          <a:lstStyle/>
          <a:p>
            <a:fld id="{F1E29388-C2A6-42F4-8376-DF2F821CBB61}" type="slidenum">
              <a:rPr lang="fr-FR" smtClean="0"/>
              <a:t>65</a:t>
            </a:fld>
            <a:endParaRPr lang="fr-FR"/>
          </a:p>
        </p:txBody>
      </p:sp>
    </p:spTree>
    <p:extLst>
      <p:ext uri="{BB962C8B-B14F-4D97-AF65-F5344CB8AC3E}">
        <p14:creationId xmlns:p14="http://schemas.microsoft.com/office/powerpoint/2010/main" val="23754030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47" y="1340768"/>
            <a:ext cx="9087446" cy="316835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5228" y="1340768"/>
            <a:ext cx="9103921" cy="5355312"/>
          </a:xfrm>
          <a:prstGeom prst="rect">
            <a:avLst/>
          </a:prstGeom>
        </p:spPr>
        <p:txBody>
          <a:bodyPr wrap="square">
            <a:spAutoFit/>
          </a:bodyPr>
          <a:lstStyle/>
          <a:p>
            <a:r>
              <a:rPr lang="fr-FR" dirty="0"/>
              <a:t>Un CSP (</a:t>
            </a:r>
            <a:r>
              <a:rPr lang="fr-FR" b="1" dirty="0">
                <a:solidFill>
                  <a:srgbClr val="FF0000"/>
                </a:solidFill>
              </a:rPr>
              <a:t>Problème de Satisfaction de Contraintes</a:t>
            </a:r>
            <a:r>
              <a:rPr lang="fr-FR" dirty="0"/>
              <a:t>) est un problème modélisé sous la forme d'un ensemble de </a:t>
            </a:r>
            <a:r>
              <a:rPr lang="fr-FR" b="1" dirty="0">
                <a:solidFill>
                  <a:srgbClr val="0070C0"/>
                </a:solidFill>
              </a:rPr>
              <a:t>contraintes</a:t>
            </a:r>
            <a:r>
              <a:rPr lang="fr-FR" dirty="0"/>
              <a:t> posées sur des </a:t>
            </a:r>
            <a:r>
              <a:rPr lang="fr-FR" b="1" dirty="0">
                <a:solidFill>
                  <a:srgbClr val="0070C0"/>
                </a:solidFill>
              </a:rPr>
              <a:t>variables</a:t>
            </a:r>
            <a:r>
              <a:rPr lang="fr-FR" dirty="0"/>
              <a:t>, chacune de ces variables prenant ses valeurs dans un </a:t>
            </a:r>
            <a:r>
              <a:rPr lang="fr-FR" b="1" dirty="0">
                <a:solidFill>
                  <a:srgbClr val="0070C0"/>
                </a:solidFill>
              </a:rPr>
              <a:t>domaine</a:t>
            </a:r>
            <a:r>
              <a:rPr lang="fr-FR" dirty="0"/>
              <a:t>. De façon plus formelle, on définira un CSP par un triplet </a:t>
            </a:r>
            <a:r>
              <a:rPr lang="fr-FR" i="1" dirty="0"/>
              <a:t>(X,D,C)</a:t>
            </a:r>
            <a:r>
              <a:rPr lang="fr-FR" dirty="0"/>
              <a:t> </a:t>
            </a:r>
          </a:p>
          <a:p>
            <a:r>
              <a:rPr lang="fr-FR" dirty="0"/>
              <a:t>tel que</a:t>
            </a:r>
          </a:p>
          <a:p>
            <a:endParaRPr lang="fr-FR" dirty="0"/>
          </a:p>
          <a:p>
            <a:r>
              <a:rPr lang="fr-FR" i="1" dirty="0"/>
              <a:t>*X = { X1, X2, ..., </a:t>
            </a:r>
            <a:r>
              <a:rPr lang="fr-FR" i="1" dirty="0" err="1"/>
              <a:t>Xn</a:t>
            </a:r>
            <a:r>
              <a:rPr lang="fr-FR" i="1" dirty="0"/>
              <a:t>}</a:t>
            </a:r>
            <a:r>
              <a:rPr lang="fr-FR" dirty="0"/>
              <a:t> est l'ensemble des </a:t>
            </a:r>
            <a:r>
              <a:rPr lang="fr-FR" b="1" dirty="0">
                <a:solidFill>
                  <a:srgbClr val="FF0000"/>
                </a:solidFill>
              </a:rPr>
              <a:t>variables</a:t>
            </a:r>
            <a:r>
              <a:rPr lang="fr-FR" dirty="0"/>
              <a:t> (les inconnues) du problème ;</a:t>
            </a:r>
          </a:p>
          <a:p>
            <a:r>
              <a:rPr lang="fr-FR" i="1" dirty="0"/>
              <a:t>*D</a:t>
            </a:r>
            <a:r>
              <a:rPr lang="fr-FR" dirty="0"/>
              <a:t> est la fonction qui associe à chaque variable </a:t>
            </a:r>
            <a:r>
              <a:rPr lang="fr-FR" i="1" dirty="0"/>
              <a:t>Xi</a:t>
            </a:r>
            <a:r>
              <a:rPr lang="fr-FR" dirty="0"/>
              <a:t> son </a:t>
            </a:r>
            <a:r>
              <a:rPr lang="fr-FR" b="1" dirty="0">
                <a:solidFill>
                  <a:srgbClr val="FF0000"/>
                </a:solidFill>
              </a:rPr>
              <a:t>domaine</a:t>
            </a:r>
            <a:r>
              <a:rPr lang="fr-FR" dirty="0"/>
              <a:t> </a:t>
            </a:r>
            <a:r>
              <a:rPr lang="fr-FR" i="1" dirty="0"/>
              <a:t>D(Xi)</a:t>
            </a:r>
            <a:r>
              <a:rPr lang="fr-FR" dirty="0"/>
              <a:t>, c'est-à-dire l'ensemble des valeurs que peut prendre </a:t>
            </a:r>
            <a:r>
              <a:rPr lang="fr-FR" i="1" dirty="0"/>
              <a:t>Xi ;</a:t>
            </a:r>
            <a:endParaRPr lang="fr-FR" dirty="0"/>
          </a:p>
          <a:p>
            <a:r>
              <a:rPr lang="fr-FR" i="1" dirty="0"/>
              <a:t>*C = {C1, C2, ..., </a:t>
            </a:r>
            <a:r>
              <a:rPr lang="fr-FR" i="1" dirty="0" err="1"/>
              <a:t>Ck</a:t>
            </a:r>
            <a:r>
              <a:rPr lang="fr-FR" i="1" dirty="0"/>
              <a:t>}</a:t>
            </a:r>
            <a:r>
              <a:rPr lang="fr-FR" dirty="0"/>
              <a:t> est l'ensemble des </a:t>
            </a:r>
            <a:r>
              <a:rPr lang="fr-FR" b="1" dirty="0">
                <a:solidFill>
                  <a:srgbClr val="FF0000"/>
                </a:solidFill>
              </a:rPr>
              <a:t>contraintes</a:t>
            </a:r>
            <a:r>
              <a:rPr lang="fr-FR" dirty="0"/>
              <a:t>. Chaque contrainte </a:t>
            </a:r>
            <a:r>
              <a:rPr lang="fr-FR" i="1" dirty="0" err="1"/>
              <a:t>Cj</a:t>
            </a:r>
            <a:r>
              <a:rPr lang="fr-FR" dirty="0"/>
              <a:t> est une relation entre certaines variables de </a:t>
            </a:r>
            <a:r>
              <a:rPr lang="fr-FR" i="1" dirty="0"/>
              <a:t>X</a:t>
            </a:r>
            <a:r>
              <a:rPr lang="fr-FR" dirty="0"/>
              <a:t>, restreignant les valeurs que peuvent prendre simultanément ces variables.</a:t>
            </a:r>
          </a:p>
          <a:p>
            <a:endParaRPr lang="fr-FR" dirty="0"/>
          </a:p>
          <a:p>
            <a:endParaRPr lang="fr-FR" dirty="0"/>
          </a:p>
          <a:p>
            <a:r>
              <a:rPr lang="fr-FR" dirty="0"/>
              <a:t>    Par exemple, on peut définir le CSP </a:t>
            </a:r>
            <a:r>
              <a:rPr lang="fr-FR" i="1" dirty="0"/>
              <a:t>(X,D,C)</a:t>
            </a:r>
            <a:r>
              <a:rPr lang="fr-FR" dirty="0"/>
              <a:t> suivant :</a:t>
            </a:r>
            <a:br>
              <a:rPr lang="fr-FR" dirty="0"/>
            </a:br>
            <a:r>
              <a:rPr lang="fr-FR" dirty="0"/>
              <a:t>    -</a:t>
            </a:r>
            <a:r>
              <a:rPr lang="fr-FR" i="1" dirty="0"/>
              <a:t>X = {V1, V2, V3, V4}</a:t>
            </a:r>
            <a:endParaRPr lang="fr-FR" dirty="0"/>
          </a:p>
          <a:p>
            <a:r>
              <a:rPr lang="fr-FR" i="1" dirty="0"/>
              <a:t>    -D(V1) = D(V2) = D(V3) = D(V4) = {0,1}</a:t>
            </a:r>
            <a:endParaRPr lang="fr-FR" dirty="0"/>
          </a:p>
          <a:p>
            <a:r>
              <a:rPr lang="fr-FR" i="1" dirty="0"/>
              <a:t>    -C = {C1, C2, C3}</a:t>
            </a:r>
          </a:p>
          <a:p>
            <a:r>
              <a:rPr lang="fr-FR" i="1" dirty="0"/>
              <a:t>   -C1: a ≠ b, C2: c ≠ d, C3 : a + c &lt; b</a:t>
            </a:r>
          </a:p>
          <a:p>
            <a:endParaRPr lang="fr-FR" dirty="0"/>
          </a:p>
        </p:txBody>
      </p:sp>
      <p:sp>
        <p:nvSpPr>
          <p:cNvPr id="6" name="Rectangle 5"/>
          <p:cNvSpPr/>
          <p:nvPr/>
        </p:nvSpPr>
        <p:spPr>
          <a:xfrm>
            <a:off x="0" y="0"/>
            <a:ext cx="6260047" cy="461665"/>
          </a:xfrm>
          <a:prstGeom prst="rect">
            <a:avLst/>
          </a:prstGeom>
        </p:spPr>
        <p:txBody>
          <a:bodyPr wrap="none">
            <a:spAutoFit/>
          </a:bodyPr>
          <a:lstStyle/>
          <a:p>
            <a:r>
              <a:rPr lang="fr-FR" sz="2400" b="1" dirty="0"/>
              <a:t>3 – Intégration de l’approche CSP en conception</a:t>
            </a:r>
          </a:p>
        </p:txBody>
      </p:sp>
      <p:sp>
        <p:nvSpPr>
          <p:cNvPr id="7" name="Rectangle 6"/>
          <p:cNvSpPr/>
          <p:nvPr/>
        </p:nvSpPr>
        <p:spPr>
          <a:xfrm>
            <a:off x="101724" y="461665"/>
            <a:ext cx="2228239" cy="400110"/>
          </a:xfrm>
          <a:prstGeom prst="rect">
            <a:avLst/>
          </a:prstGeom>
        </p:spPr>
        <p:txBody>
          <a:bodyPr wrap="none">
            <a:spAutoFit/>
          </a:bodyPr>
          <a:lstStyle/>
          <a:p>
            <a:r>
              <a:rPr lang="fr-FR" sz="2000" b="1" dirty="0">
                <a:solidFill>
                  <a:schemeClr val="tx2">
                    <a:lumMod val="60000"/>
                    <a:lumOff val="40000"/>
                  </a:schemeClr>
                </a:solidFill>
              </a:rPr>
              <a:t>Définition d'un CSP</a:t>
            </a:r>
          </a:p>
        </p:txBody>
      </p:sp>
      <p:sp>
        <p:nvSpPr>
          <p:cNvPr id="2" name="Espace réservé du numéro de diapositive 1">
            <a:extLst>
              <a:ext uri="{FF2B5EF4-FFF2-40B4-BE49-F238E27FC236}">
                <a16:creationId xmlns:a16="http://schemas.microsoft.com/office/drawing/2014/main" id="{1E7186A6-D1AC-476F-81C3-AA89CCA78113}"/>
              </a:ext>
            </a:extLst>
          </p:cNvPr>
          <p:cNvSpPr>
            <a:spLocks noGrp="1"/>
          </p:cNvSpPr>
          <p:nvPr>
            <p:ph type="sldNum" sz="quarter" idx="12"/>
          </p:nvPr>
        </p:nvSpPr>
        <p:spPr/>
        <p:txBody>
          <a:bodyPr/>
          <a:lstStyle/>
          <a:p>
            <a:fld id="{F1E29388-C2A6-42F4-8376-DF2F821CBB61}" type="slidenum">
              <a:rPr lang="fr-FR" smtClean="0"/>
              <a:t>66</a:t>
            </a:fld>
            <a:endParaRPr lang="fr-FR"/>
          </a:p>
        </p:txBody>
      </p:sp>
    </p:spTree>
    <p:extLst>
      <p:ext uri="{BB962C8B-B14F-4D97-AF65-F5344CB8AC3E}">
        <p14:creationId xmlns:p14="http://schemas.microsoft.com/office/powerpoint/2010/main" val="33947588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47" y="1340768"/>
            <a:ext cx="9087446" cy="316835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5228" y="1340768"/>
            <a:ext cx="9103921" cy="3416320"/>
          </a:xfrm>
          <a:prstGeom prst="rect">
            <a:avLst/>
          </a:prstGeom>
        </p:spPr>
        <p:txBody>
          <a:bodyPr wrap="square">
            <a:spAutoFit/>
          </a:bodyPr>
          <a:lstStyle/>
          <a:p>
            <a:r>
              <a:rPr lang="fr-FR" dirty="0"/>
              <a:t>Un CSP (</a:t>
            </a:r>
            <a:r>
              <a:rPr lang="fr-FR" b="1" dirty="0">
                <a:solidFill>
                  <a:srgbClr val="FF0000"/>
                </a:solidFill>
              </a:rPr>
              <a:t>Problème de Satisfaction de Contraintes</a:t>
            </a:r>
            <a:r>
              <a:rPr lang="fr-FR" dirty="0"/>
              <a:t>) se divise principalement en 2 parties:</a:t>
            </a:r>
          </a:p>
          <a:p>
            <a:endParaRPr lang="fr-FR" dirty="0"/>
          </a:p>
          <a:p>
            <a:r>
              <a:rPr lang="fr-FR" dirty="0"/>
              <a:t>*La modélisation du problème suivant le formalisme CSP</a:t>
            </a:r>
          </a:p>
          <a:p>
            <a:endParaRPr lang="fr-FR" dirty="0"/>
          </a:p>
          <a:p>
            <a:r>
              <a:rPr lang="fr-FR" i="1" dirty="0"/>
              <a:t>*</a:t>
            </a:r>
            <a:r>
              <a:rPr lang="fr-FR" dirty="0"/>
              <a:t>La résolution du CSP</a:t>
            </a:r>
          </a:p>
          <a:p>
            <a:endParaRPr lang="fr-FR" dirty="0"/>
          </a:p>
          <a:p>
            <a:r>
              <a:rPr lang="fr-FR" dirty="0"/>
              <a:t>La résolution fait appel à deux types d’algorithmes :</a:t>
            </a:r>
          </a:p>
          <a:p>
            <a:r>
              <a:rPr lang="fr-FR" dirty="0"/>
              <a:t>   </a:t>
            </a:r>
          </a:p>
          <a:p>
            <a:r>
              <a:rPr lang="fr-FR" dirty="0"/>
              <a:t>               les Algorithmes de propagation basés sur des opérateurs de réduction </a:t>
            </a:r>
          </a:p>
          <a:p>
            <a:endParaRPr lang="fr-FR" i="1" dirty="0"/>
          </a:p>
          <a:p>
            <a:r>
              <a:rPr lang="fr-FR" i="1" dirty="0"/>
              <a:t>                </a:t>
            </a:r>
            <a:r>
              <a:rPr lang="fr-FR" dirty="0"/>
              <a:t>Les algorithmes de recherche</a:t>
            </a:r>
            <a:endParaRPr lang="fr-FR" i="1" dirty="0"/>
          </a:p>
          <a:p>
            <a:endParaRPr lang="fr-FR" dirty="0"/>
          </a:p>
        </p:txBody>
      </p:sp>
      <p:sp>
        <p:nvSpPr>
          <p:cNvPr id="6" name="Rectangle 5"/>
          <p:cNvSpPr/>
          <p:nvPr/>
        </p:nvSpPr>
        <p:spPr>
          <a:xfrm>
            <a:off x="0" y="0"/>
            <a:ext cx="6260047" cy="461665"/>
          </a:xfrm>
          <a:prstGeom prst="rect">
            <a:avLst/>
          </a:prstGeom>
        </p:spPr>
        <p:txBody>
          <a:bodyPr wrap="none">
            <a:spAutoFit/>
          </a:bodyPr>
          <a:lstStyle/>
          <a:p>
            <a:r>
              <a:rPr lang="fr-FR" sz="2400" b="1" dirty="0"/>
              <a:t>3 – Intégration de l’approche CSP en conception</a:t>
            </a:r>
          </a:p>
        </p:txBody>
      </p:sp>
      <p:sp>
        <p:nvSpPr>
          <p:cNvPr id="7" name="Rectangle 6"/>
          <p:cNvSpPr/>
          <p:nvPr/>
        </p:nvSpPr>
        <p:spPr>
          <a:xfrm>
            <a:off x="101724" y="461665"/>
            <a:ext cx="2228239" cy="400110"/>
          </a:xfrm>
          <a:prstGeom prst="rect">
            <a:avLst/>
          </a:prstGeom>
        </p:spPr>
        <p:txBody>
          <a:bodyPr wrap="none">
            <a:spAutoFit/>
          </a:bodyPr>
          <a:lstStyle/>
          <a:p>
            <a:r>
              <a:rPr lang="fr-FR" sz="2000" b="1" dirty="0">
                <a:solidFill>
                  <a:schemeClr val="tx2">
                    <a:lumMod val="60000"/>
                    <a:lumOff val="40000"/>
                  </a:schemeClr>
                </a:solidFill>
              </a:rPr>
              <a:t>Définition d'un CSP</a:t>
            </a:r>
          </a:p>
        </p:txBody>
      </p:sp>
      <p:sp>
        <p:nvSpPr>
          <p:cNvPr id="2" name="Espace réservé du numéro de diapositive 1">
            <a:extLst>
              <a:ext uri="{FF2B5EF4-FFF2-40B4-BE49-F238E27FC236}">
                <a16:creationId xmlns:a16="http://schemas.microsoft.com/office/drawing/2014/main" id="{F33E6804-A7EE-4AC5-992E-B0FA836533CA}"/>
              </a:ext>
            </a:extLst>
          </p:cNvPr>
          <p:cNvSpPr>
            <a:spLocks noGrp="1"/>
          </p:cNvSpPr>
          <p:nvPr>
            <p:ph type="sldNum" sz="quarter" idx="12"/>
          </p:nvPr>
        </p:nvSpPr>
        <p:spPr/>
        <p:txBody>
          <a:bodyPr/>
          <a:lstStyle/>
          <a:p>
            <a:fld id="{F1E29388-C2A6-42F4-8376-DF2F821CBB61}" type="slidenum">
              <a:rPr lang="fr-FR" smtClean="0"/>
              <a:t>67</a:t>
            </a:fld>
            <a:endParaRPr lang="fr-FR"/>
          </a:p>
        </p:txBody>
      </p:sp>
    </p:spTree>
    <p:extLst>
      <p:ext uri="{BB962C8B-B14F-4D97-AF65-F5344CB8AC3E}">
        <p14:creationId xmlns:p14="http://schemas.microsoft.com/office/powerpoint/2010/main" val="40122423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228" y="1070388"/>
            <a:ext cx="9087446" cy="111545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11247" y="2401863"/>
            <a:ext cx="9087446" cy="180253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1"/>
          <p:cNvSpPr>
            <a:spLocks noChangeArrowheads="1"/>
          </p:cNvSpPr>
          <p:nvPr/>
        </p:nvSpPr>
        <p:spPr bwMode="auto">
          <a:xfrm>
            <a:off x="179512" y="998140"/>
            <a:ext cx="8460432" cy="6463308"/>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FR" altLang="fr-FR" dirty="0">
                <a:latin typeface="+mn-lt"/>
                <a:cs typeface="+mn-cs"/>
              </a:rPr>
              <a:t>Définition:</a:t>
            </a:r>
          </a:p>
          <a:p>
            <a:pPr marL="0" marR="0" lvl="0" indent="0" algn="l" defTabSz="914400" rtl="0" eaLnBrk="1" fontAlgn="base" latinLnBrk="0" hangingPunct="1">
              <a:lnSpc>
                <a:spcPct val="100000"/>
              </a:lnSpc>
              <a:spcBef>
                <a:spcPct val="0"/>
              </a:spcBef>
              <a:spcAft>
                <a:spcPct val="0"/>
              </a:spcAft>
              <a:buClrTx/>
              <a:buSzTx/>
              <a:buFontTx/>
              <a:buNone/>
              <a:tabLst/>
            </a:pPr>
            <a:r>
              <a:rPr lang="fr-FR" altLang="fr-FR" dirty="0">
                <a:latin typeface="+mn-lt"/>
                <a:cs typeface="+mn-cs"/>
              </a:rPr>
              <a:t>Etant donné un CSP (X,D,C), sa résolution consiste à affecter des valeurs aux variables, de telle sorte que toutes les contraintes soient satisfaites. On introduit pour cela les notations et définitions suivantes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fr-FR" altLang="fr-FR" dirty="0">
                <a:latin typeface="+mn-lt"/>
                <a:cs typeface="+mn-cs"/>
              </a:rPr>
              <a:t>Définition:</a:t>
            </a:r>
          </a:p>
          <a:p>
            <a:r>
              <a:rPr lang="fr-FR" altLang="fr-FR" dirty="0">
                <a:latin typeface="+mn-lt"/>
                <a:cs typeface="+mn-cs"/>
              </a:rPr>
              <a:t>On appelle </a:t>
            </a:r>
            <a:r>
              <a:rPr lang="fr-FR" altLang="fr-FR" b="1" dirty="0">
                <a:solidFill>
                  <a:srgbClr val="FF0000"/>
                </a:solidFill>
                <a:latin typeface="+mn-lt"/>
                <a:cs typeface="+mn-cs"/>
              </a:rPr>
              <a:t>affectation</a:t>
            </a:r>
            <a:r>
              <a:rPr lang="fr-FR" altLang="fr-FR" dirty="0">
                <a:latin typeface="+mn-lt"/>
                <a:cs typeface="+mn-cs"/>
              </a:rPr>
              <a:t> le fait d'instancier certaines variables par des valeurs (évidemment prises dans les domaines des variables). </a:t>
            </a:r>
          </a:p>
          <a:p>
            <a:pPr marL="0" marR="0" lvl="0" indent="0" algn="l" defTabSz="914400" rtl="0" eaLnBrk="0" fontAlgn="base" latinLnBrk="0" hangingPunct="0">
              <a:lnSpc>
                <a:spcPct val="100000"/>
              </a:lnSpc>
              <a:spcBef>
                <a:spcPct val="0"/>
              </a:spcBef>
              <a:spcAft>
                <a:spcPct val="0"/>
              </a:spcAft>
              <a:buClrTx/>
              <a:buSzTx/>
              <a:tabLst/>
            </a:pPr>
            <a:endParaRPr lang="fr-FR" altLang="fr-FR" dirty="0">
              <a:solidFill>
                <a:srgbClr val="004080"/>
              </a:solidFill>
              <a:latin typeface="Comic Sans MS" pitchFamily="66" charset="0"/>
            </a:endParaRPr>
          </a:p>
          <a:p>
            <a:pPr marR="0" lvl="0" indent="0">
              <a:lnSpc>
                <a:spcPct val="100000"/>
              </a:lnSpc>
              <a:buClrTx/>
              <a:buSzTx/>
              <a:tabLst/>
            </a:pPr>
            <a:r>
              <a:rPr lang="fr-FR" altLang="fr-FR" dirty="0">
                <a:latin typeface="+mn-lt"/>
                <a:cs typeface="+mn-cs"/>
              </a:rPr>
              <a:t>On notera A = { (X1, V1), (X2, V2), ..., (</a:t>
            </a:r>
            <a:r>
              <a:rPr lang="fr-FR" altLang="fr-FR" dirty="0" err="1">
                <a:latin typeface="+mn-lt"/>
                <a:cs typeface="+mn-cs"/>
              </a:rPr>
              <a:t>Xr</a:t>
            </a:r>
            <a:r>
              <a:rPr lang="fr-FR" altLang="fr-FR" dirty="0">
                <a:latin typeface="+mn-lt"/>
                <a:cs typeface="+mn-cs"/>
              </a:rPr>
              <a:t>, </a:t>
            </a:r>
            <a:r>
              <a:rPr lang="fr-FR" altLang="fr-FR" dirty="0" err="1">
                <a:latin typeface="+mn-lt"/>
                <a:cs typeface="+mn-cs"/>
              </a:rPr>
              <a:t>Vr</a:t>
            </a:r>
            <a:r>
              <a:rPr lang="fr-FR" altLang="fr-FR" dirty="0">
                <a:latin typeface="+mn-lt"/>
                <a:cs typeface="+mn-cs"/>
              </a:rPr>
              <a:t>) } l'affectation qui instancie la variable X1 par la valeur V1, la variable X2 par la valeur V2, ..., et la variable </a:t>
            </a:r>
            <a:r>
              <a:rPr lang="fr-FR" altLang="fr-FR" dirty="0" err="1">
                <a:latin typeface="+mn-lt"/>
                <a:cs typeface="+mn-cs"/>
              </a:rPr>
              <a:t>Xr</a:t>
            </a:r>
            <a:r>
              <a:rPr lang="fr-FR" altLang="fr-FR" dirty="0">
                <a:latin typeface="+mn-lt"/>
                <a:cs typeface="+mn-cs"/>
              </a:rPr>
              <a:t> par la valeur </a:t>
            </a:r>
            <a:r>
              <a:rPr lang="fr-FR" altLang="fr-FR" dirty="0" err="1">
                <a:latin typeface="+mn-lt"/>
                <a:cs typeface="+mn-cs"/>
              </a:rPr>
              <a:t>Vr</a:t>
            </a:r>
            <a:r>
              <a:rPr lang="fr-FR" altLang="fr-FR" dirty="0">
                <a:latin typeface="+mn-lt"/>
                <a:cs typeface="+mn-cs"/>
              </a:rPr>
              <a:t>.</a:t>
            </a:r>
          </a:p>
          <a:p>
            <a:pPr marR="0" lvl="0" indent="0">
              <a:lnSpc>
                <a:spcPct val="100000"/>
              </a:lnSpc>
              <a:buClrTx/>
              <a:buSzTx/>
              <a:tabLst/>
            </a:pPr>
            <a:endParaRPr lang="fr-FR" altLang="fr-FR" dirty="0">
              <a:latin typeface="+mn-lt"/>
              <a:cs typeface="+mn-cs"/>
            </a:endParaRPr>
          </a:p>
          <a:p>
            <a:pPr marR="0" lvl="0" indent="0">
              <a:lnSpc>
                <a:spcPct val="100000"/>
              </a:lnSpc>
              <a:buClrTx/>
              <a:buSzTx/>
              <a:tabLst/>
            </a:pPr>
            <a:r>
              <a:rPr lang="fr-FR" altLang="fr-FR" dirty="0">
                <a:latin typeface="+mn-lt"/>
                <a:cs typeface="+mn-cs"/>
              </a:rPr>
              <a:t>Par exemple, </a:t>
            </a:r>
          </a:p>
          <a:p>
            <a:pPr marL="285750" marR="0" lvl="0" indent="-285750">
              <a:lnSpc>
                <a:spcPct val="100000"/>
              </a:lnSpc>
              <a:buClrTx/>
              <a:buSzTx/>
              <a:buFont typeface="Arial" panose="020B0604020202020204" pitchFamily="34" charset="0"/>
              <a:buChar char="•"/>
              <a:tabLst/>
            </a:pPr>
            <a:r>
              <a:rPr lang="fr-FR" altLang="fr-FR" dirty="0">
                <a:latin typeface="+mn-lt"/>
                <a:cs typeface="+mn-cs"/>
              </a:rPr>
              <a:t>X = {V1, V2, V3, V4}</a:t>
            </a:r>
          </a:p>
          <a:p>
            <a:pPr marR="0" lvl="0">
              <a:lnSpc>
                <a:spcPct val="100000"/>
              </a:lnSpc>
              <a:buClrTx/>
              <a:buSzTx/>
              <a:tabLst/>
            </a:pPr>
            <a:r>
              <a:rPr lang="fr-FR" altLang="fr-FR" dirty="0">
                <a:latin typeface="+mn-lt"/>
                <a:cs typeface="+mn-cs"/>
              </a:rPr>
              <a:t>-D(V1) = D(V2) = D(V3) = D(V4) = {0,1}</a:t>
            </a:r>
          </a:p>
          <a:p>
            <a:pPr marL="285750" marR="0" lvl="0" indent="-285750">
              <a:lnSpc>
                <a:spcPct val="100000"/>
              </a:lnSpc>
              <a:buClrTx/>
              <a:buSzTx/>
              <a:buFont typeface="Arial" panose="020B0604020202020204" pitchFamily="34" charset="0"/>
              <a:buChar char="•"/>
              <a:tabLst/>
            </a:pPr>
            <a:r>
              <a:rPr lang="fr-FR" altLang="fr-FR" dirty="0">
                <a:latin typeface="+mn-lt"/>
                <a:cs typeface="+mn-cs"/>
              </a:rPr>
              <a:t>C = {C1, C2, C3}</a:t>
            </a:r>
          </a:p>
          <a:p>
            <a:pPr marR="0" lvl="0">
              <a:lnSpc>
                <a:spcPct val="100000"/>
              </a:lnSpc>
              <a:buClrTx/>
              <a:buSzTx/>
              <a:tabLst/>
            </a:pPr>
            <a:r>
              <a:rPr lang="fr-FR" altLang="fr-FR" dirty="0">
                <a:latin typeface="+mn-lt"/>
                <a:cs typeface="+mn-cs"/>
              </a:rPr>
              <a:t>-C1: a ≠ b, C2: c ≠ d, C3 : a + c &lt; b</a:t>
            </a:r>
          </a:p>
          <a:p>
            <a:pPr marR="0" lvl="0" indent="0">
              <a:lnSpc>
                <a:spcPct val="100000"/>
              </a:lnSpc>
              <a:buClrTx/>
              <a:buSzTx/>
              <a:tabLst/>
            </a:pPr>
            <a:endParaRPr lang="fr-FR" altLang="fr-FR" dirty="0">
              <a:latin typeface="+mn-lt"/>
              <a:cs typeface="+mn-cs"/>
            </a:endParaRPr>
          </a:p>
          <a:p>
            <a:pPr marR="0" lvl="0" indent="0">
              <a:lnSpc>
                <a:spcPct val="100000"/>
              </a:lnSpc>
              <a:buClrTx/>
              <a:buSzTx/>
              <a:tabLst/>
            </a:pPr>
            <a:endParaRPr lang="fr-FR" altLang="fr-FR" dirty="0">
              <a:latin typeface="+mn-lt"/>
              <a:cs typeface="+mn-cs"/>
            </a:endParaRPr>
          </a:p>
          <a:p>
            <a:pPr marR="0" lvl="0" indent="0">
              <a:lnSpc>
                <a:spcPct val="100000"/>
              </a:lnSpc>
              <a:buClrTx/>
              <a:buSzTx/>
              <a:tabLst/>
            </a:pPr>
            <a:r>
              <a:rPr lang="fr-FR" altLang="fr-FR" dirty="0">
                <a:latin typeface="+mn-lt"/>
                <a:cs typeface="+mn-cs"/>
              </a:rPr>
              <a:t> A={(b,0),(c,1)} est l'affectation qui instancie b à 0 et c à 1.</a:t>
            </a:r>
          </a:p>
          <a:p>
            <a:pPr marL="0" marR="0" lvl="0" indent="0" algn="l" defTabSz="914400" rtl="0" eaLnBrk="0" fontAlgn="base" latinLnBrk="0" hangingPunct="0">
              <a:lnSpc>
                <a:spcPct val="100000"/>
              </a:lnSpc>
              <a:spcBef>
                <a:spcPct val="0"/>
              </a:spcBef>
              <a:spcAft>
                <a:spcPct val="0"/>
              </a:spcAft>
              <a:buClrTx/>
              <a:buSzTx/>
              <a:buFontTx/>
              <a:buChar char="•"/>
              <a:tabLst/>
            </a:pPr>
            <a:endParaRPr lang="fr-FR" altLang="fr-FR" dirty="0">
              <a:solidFill>
                <a:srgbClr val="004080"/>
              </a:solidFill>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0" i="0" u="none" strike="noStrike" cap="none" normalizeH="0" baseline="0" dirty="0">
              <a:ln>
                <a:noFill/>
              </a:ln>
              <a:solidFill>
                <a:srgbClr val="004080"/>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5"/>
          <p:cNvSpPr/>
          <p:nvPr/>
        </p:nvSpPr>
        <p:spPr>
          <a:xfrm>
            <a:off x="0" y="0"/>
            <a:ext cx="6260047" cy="461665"/>
          </a:xfrm>
          <a:prstGeom prst="rect">
            <a:avLst/>
          </a:prstGeom>
        </p:spPr>
        <p:txBody>
          <a:bodyPr wrap="none">
            <a:spAutoFit/>
          </a:bodyPr>
          <a:lstStyle/>
          <a:p>
            <a:r>
              <a:rPr lang="fr-FR" sz="2400" b="1" dirty="0"/>
              <a:t>3 – Intégration de l’approche CSP en conception</a:t>
            </a:r>
          </a:p>
        </p:txBody>
      </p:sp>
      <p:sp>
        <p:nvSpPr>
          <p:cNvPr id="7" name="Rectangle 6"/>
          <p:cNvSpPr/>
          <p:nvPr/>
        </p:nvSpPr>
        <p:spPr>
          <a:xfrm>
            <a:off x="101724" y="461665"/>
            <a:ext cx="2111475" cy="400110"/>
          </a:xfrm>
          <a:prstGeom prst="rect">
            <a:avLst/>
          </a:prstGeom>
        </p:spPr>
        <p:txBody>
          <a:bodyPr wrap="none">
            <a:spAutoFit/>
          </a:bodyPr>
          <a:lstStyle/>
          <a:p>
            <a:r>
              <a:rPr lang="fr-FR" sz="2000" b="1" dirty="0">
                <a:solidFill>
                  <a:schemeClr val="tx2">
                    <a:lumMod val="60000"/>
                    <a:lumOff val="40000"/>
                  </a:schemeClr>
                </a:solidFill>
              </a:rPr>
              <a:t>Solution d'un CSP </a:t>
            </a:r>
          </a:p>
        </p:txBody>
      </p:sp>
      <p:sp>
        <p:nvSpPr>
          <p:cNvPr id="2" name="Espace réservé du numéro de diapositive 1">
            <a:extLst>
              <a:ext uri="{FF2B5EF4-FFF2-40B4-BE49-F238E27FC236}">
                <a16:creationId xmlns:a16="http://schemas.microsoft.com/office/drawing/2014/main" id="{1BFFAEF7-F581-49EF-908E-F3ACF910B749}"/>
              </a:ext>
            </a:extLst>
          </p:cNvPr>
          <p:cNvSpPr>
            <a:spLocks noGrp="1"/>
          </p:cNvSpPr>
          <p:nvPr>
            <p:ph type="sldNum" sz="quarter" idx="12"/>
          </p:nvPr>
        </p:nvSpPr>
        <p:spPr/>
        <p:txBody>
          <a:bodyPr/>
          <a:lstStyle/>
          <a:p>
            <a:fld id="{F1E29388-C2A6-42F4-8376-DF2F821CBB61}" type="slidenum">
              <a:rPr lang="fr-FR" smtClean="0"/>
              <a:t>68</a:t>
            </a:fld>
            <a:endParaRPr lang="fr-FR"/>
          </a:p>
        </p:txBody>
      </p:sp>
    </p:spTree>
    <p:extLst>
      <p:ext uri="{BB962C8B-B14F-4D97-AF65-F5344CB8AC3E}">
        <p14:creationId xmlns:p14="http://schemas.microsoft.com/office/powerpoint/2010/main" val="38421996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6260047" cy="461665"/>
          </a:xfrm>
          <a:prstGeom prst="rect">
            <a:avLst/>
          </a:prstGeom>
        </p:spPr>
        <p:txBody>
          <a:bodyPr wrap="none">
            <a:spAutoFit/>
          </a:bodyPr>
          <a:lstStyle/>
          <a:p>
            <a:r>
              <a:rPr lang="fr-FR" sz="2400" b="1" dirty="0"/>
              <a:t>3 – Intégration de l’approche CSP en conception</a:t>
            </a:r>
          </a:p>
        </p:txBody>
      </p:sp>
      <p:sp>
        <p:nvSpPr>
          <p:cNvPr id="7" name="Rectangle 6"/>
          <p:cNvSpPr/>
          <p:nvPr/>
        </p:nvSpPr>
        <p:spPr>
          <a:xfrm>
            <a:off x="101724" y="461665"/>
            <a:ext cx="2111475" cy="400110"/>
          </a:xfrm>
          <a:prstGeom prst="rect">
            <a:avLst/>
          </a:prstGeom>
        </p:spPr>
        <p:txBody>
          <a:bodyPr wrap="none">
            <a:spAutoFit/>
          </a:bodyPr>
          <a:lstStyle/>
          <a:p>
            <a:r>
              <a:rPr lang="fr-FR" sz="2000" b="1" dirty="0">
                <a:solidFill>
                  <a:schemeClr val="tx2">
                    <a:lumMod val="60000"/>
                    <a:lumOff val="40000"/>
                  </a:schemeClr>
                </a:solidFill>
              </a:rPr>
              <a:t>Solution d'un CSP </a:t>
            </a:r>
          </a:p>
        </p:txBody>
      </p:sp>
      <p:sp>
        <p:nvSpPr>
          <p:cNvPr id="10" name="Rectangle 9"/>
          <p:cNvSpPr/>
          <p:nvPr/>
        </p:nvSpPr>
        <p:spPr>
          <a:xfrm>
            <a:off x="611558" y="2420888"/>
            <a:ext cx="7471487" cy="2031325"/>
          </a:xfrm>
          <a:prstGeom prst="rect">
            <a:avLst/>
          </a:prstGeom>
        </p:spPr>
        <p:txBody>
          <a:bodyPr wrap="square">
            <a:spAutoFit/>
          </a:bodyPr>
          <a:lstStyle/>
          <a:p>
            <a:r>
              <a:rPr lang="fr-FR" dirty="0"/>
              <a:t>Soit une assignation complète A des variables liées par une contrainte Q. on dit que A </a:t>
            </a:r>
            <a:r>
              <a:rPr lang="fr-FR" b="1" dirty="0"/>
              <a:t>satisfait</a:t>
            </a:r>
            <a:r>
              <a:rPr lang="fr-FR" dirty="0"/>
              <a:t> Q si les valeurs attribuées par A aux variables sont autorisées par Q, dans le cas contraire on dit que A </a:t>
            </a:r>
            <a:r>
              <a:rPr lang="fr-FR" b="1" dirty="0"/>
              <a:t>falsifie</a:t>
            </a:r>
            <a:r>
              <a:rPr lang="fr-FR" dirty="0"/>
              <a:t> Q.</a:t>
            </a:r>
          </a:p>
          <a:p>
            <a:endParaRPr lang="fr-FR" dirty="0"/>
          </a:p>
          <a:p>
            <a:r>
              <a:rPr lang="fr-FR" dirty="0"/>
              <a:t>{A=1, B=2} satisfait la contrainte A ≠ B</a:t>
            </a:r>
          </a:p>
          <a:p>
            <a:r>
              <a:rPr lang="fr-FR" dirty="0"/>
              <a:t>{A=2, B=2} falsifie la contrainte A ≠ B</a:t>
            </a:r>
          </a:p>
          <a:p>
            <a:endParaRPr lang="fr-FR" dirty="0"/>
          </a:p>
        </p:txBody>
      </p:sp>
      <p:sp>
        <p:nvSpPr>
          <p:cNvPr id="11" name="Rectangle 10"/>
          <p:cNvSpPr/>
          <p:nvPr/>
        </p:nvSpPr>
        <p:spPr>
          <a:xfrm>
            <a:off x="539552" y="4545994"/>
            <a:ext cx="7471487" cy="646331"/>
          </a:xfrm>
          <a:prstGeom prst="rect">
            <a:avLst/>
          </a:prstGeom>
        </p:spPr>
        <p:txBody>
          <a:bodyPr wrap="square">
            <a:spAutoFit/>
          </a:bodyPr>
          <a:lstStyle/>
          <a:p>
            <a:r>
              <a:rPr lang="fr-FR" dirty="0"/>
              <a:t>Une assignation complète des variables d’un CSP est une </a:t>
            </a:r>
            <a:r>
              <a:rPr lang="fr-FR" b="1" dirty="0"/>
              <a:t>solution</a:t>
            </a:r>
            <a:r>
              <a:rPr lang="fr-FR" dirty="0"/>
              <a:t> si et seulement si elle satisfait toutes les contraintes. </a:t>
            </a:r>
          </a:p>
        </p:txBody>
      </p:sp>
      <p:sp>
        <p:nvSpPr>
          <p:cNvPr id="12" name="Rectangle 11"/>
          <p:cNvSpPr/>
          <p:nvPr/>
        </p:nvSpPr>
        <p:spPr>
          <a:xfrm>
            <a:off x="594643" y="5589240"/>
            <a:ext cx="7471487" cy="646331"/>
          </a:xfrm>
          <a:prstGeom prst="rect">
            <a:avLst/>
          </a:prstGeom>
        </p:spPr>
        <p:txBody>
          <a:bodyPr wrap="square">
            <a:spAutoFit/>
          </a:bodyPr>
          <a:lstStyle/>
          <a:p>
            <a:r>
              <a:rPr lang="fr-FR" dirty="0"/>
              <a:t>Un CSP est dit </a:t>
            </a:r>
            <a:r>
              <a:rPr lang="fr-FR" b="1" dirty="0"/>
              <a:t>consistant</a:t>
            </a:r>
            <a:r>
              <a:rPr lang="fr-FR" dirty="0"/>
              <a:t> s’il admet au moins une solution. Dans le cas contraire, il est dit </a:t>
            </a:r>
            <a:r>
              <a:rPr lang="fr-FR" b="1" dirty="0"/>
              <a:t>inconsistant</a:t>
            </a:r>
            <a:r>
              <a:rPr lang="fr-FR" dirty="0"/>
              <a:t>. </a:t>
            </a:r>
          </a:p>
        </p:txBody>
      </p:sp>
      <p:sp>
        <p:nvSpPr>
          <p:cNvPr id="2" name="Espace réservé du numéro de diapositive 1">
            <a:extLst>
              <a:ext uri="{FF2B5EF4-FFF2-40B4-BE49-F238E27FC236}">
                <a16:creationId xmlns:a16="http://schemas.microsoft.com/office/drawing/2014/main" id="{0BD8F1F1-878E-43DA-A71F-5957E377DAA4}"/>
              </a:ext>
            </a:extLst>
          </p:cNvPr>
          <p:cNvSpPr>
            <a:spLocks noGrp="1"/>
          </p:cNvSpPr>
          <p:nvPr>
            <p:ph type="sldNum" sz="quarter" idx="12"/>
          </p:nvPr>
        </p:nvSpPr>
        <p:spPr/>
        <p:txBody>
          <a:bodyPr/>
          <a:lstStyle/>
          <a:p>
            <a:fld id="{F1E29388-C2A6-42F4-8376-DF2F821CBB61}" type="slidenum">
              <a:rPr lang="fr-FR" smtClean="0"/>
              <a:t>69</a:t>
            </a:fld>
            <a:endParaRPr lang="fr-FR"/>
          </a:p>
        </p:txBody>
      </p:sp>
    </p:spTree>
    <p:extLst>
      <p:ext uri="{BB962C8B-B14F-4D97-AF65-F5344CB8AC3E}">
        <p14:creationId xmlns:p14="http://schemas.microsoft.com/office/powerpoint/2010/main" val="2259296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7052636" cy="461665"/>
          </a:xfrm>
          <a:prstGeom prst="rect">
            <a:avLst/>
          </a:prstGeom>
        </p:spPr>
        <p:txBody>
          <a:bodyPr wrap="none">
            <a:spAutoFit/>
          </a:bodyPr>
          <a:lstStyle/>
          <a:p>
            <a:r>
              <a:rPr lang="fr-FR" sz="2400" b="1" dirty="0"/>
              <a:t>1 – Le processus de conception d'un produit industriel</a:t>
            </a:r>
          </a:p>
        </p:txBody>
      </p:sp>
      <p:sp>
        <p:nvSpPr>
          <p:cNvPr id="23" name="Rectangle 22"/>
          <p:cNvSpPr/>
          <p:nvPr/>
        </p:nvSpPr>
        <p:spPr>
          <a:xfrm>
            <a:off x="101724" y="461665"/>
            <a:ext cx="1512850" cy="400110"/>
          </a:xfrm>
          <a:prstGeom prst="rect">
            <a:avLst/>
          </a:prstGeom>
        </p:spPr>
        <p:txBody>
          <a:bodyPr wrap="none">
            <a:spAutoFit/>
          </a:bodyPr>
          <a:lstStyle/>
          <a:p>
            <a:r>
              <a:rPr lang="fr-FR" sz="2000" b="1" dirty="0">
                <a:solidFill>
                  <a:schemeClr val="tx2">
                    <a:lumMod val="60000"/>
                    <a:lumOff val="40000"/>
                  </a:schemeClr>
                </a:solidFill>
              </a:rPr>
              <a:t>Introduction</a:t>
            </a:r>
          </a:p>
        </p:txBody>
      </p:sp>
      <p:sp>
        <p:nvSpPr>
          <p:cNvPr id="5" name="Rectangle 4"/>
          <p:cNvSpPr/>
          <p:nvPr/>
        </p:nvSpPr>
        <p:spPr>
          <a:xfrm>
            <a:off x="618456" y="3573016"/>
            <a:ext cx="1440160" cy="8640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Expression du Besoin</a:t>
            </a:r>
          </a:p>
          <a:p>
            <a:pPr algn="ctr"/>
            <a:r>
              <a:rPr lang="fr-FR" dirty="0">
                <a:solidFill>
                  <a:schemeClr val="tx1"/>
                </a:solidFill>
              </a:rPr>
              <a:t>(AF)</a:t>
            </a:r>
          </a:p>
        </p:txBody>
      </p:sp>
      <p:sp>
        <p:nvSpPr>
          <p:cNvPr id="27" name="Rectangle 26"/>
          <p:cNvSpPr/>
          <p:nvPr/>
        </p:nvSpPr>
        <p:spPr>
          <a:xfrm>
            <a:off x="2676073" y="3573015"/>
            <a:ext cx="1600358" cy="8640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Processus de conception architecturale</a:t>
            </a:r>
          </a:p>
        </p:txBody>
      </p:sp>
      <p:sp>
        <p:nvSpPr>
          <p:cNvPr id="28" name="Rectangle 27"/>
          <p:cNvSpPr/>
          <p:nvPr/>
        </p:nvSpPr>
        <p:spPr>
          <a:xfrm>
            <a:off x="4902324" y="3560836"/>
            <a:ext cx="1600358" cy="8640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Processus de conception détaillée</a:t>
            </a:r>
          </a:p>
        </p:txBody>
      </p:sp>
      <p:sp>
        <p:nvSpPr>
          <p:cNvPr id="6" name="ZoneTexte 5"/>
          <p:cNvSpPr txBox="1"/>
          <p:nvPr/>
        </p:nvSpPr>
        <p:spPr>
          <a:xfrm>
            <a:off x="2044163" y="2276872"/>
            <a:ext cx="2830838" cy="276999"/>
          </a:xfrm>
          <a:prstGeom prst="rect">
            <a:avLst/>
          </a:prstGeom>
          <a:noFill/>
        </p:spPr>
        <p:txBody>
          <a:bodyPr wrap="square" rtlCol="0">
            <a:spAutoFit/>
          </a:bodyPr>
          <a:lstStyle/>
          <a:p>
            <a:r>
              <a:rPr lang="fr-FR" sz="1200" dirty="0"/>
              <a:t>Spécification Techniques du Besoin</a:t>
            </a:r>
          </a:p>
        </p:txBody>
      </p:sp>
      <p:sp>
        <p:nvSpPr>
          <p:cNvPr id="29" name="ZoneTexte 28"/>
          <p:cNvSpPr txBox="1"/>
          <p:nvPr/>
        </p:nvSpPr>
        <p:spPr>
          <a:xfrm>
            <a:off x="1498154" y="2996952"/>
            <a:ext cx="1805319" cy="461665"/>
          </a:xfrm>
          <a:prstGeom prst="rect">
            <a:avLst/>
          </a:prstGeom>
          <a:noFill/>
        </p:spPr>
        <p:txBody>
          <a:bodyPr wrap="square" rtlCol="0">
            <a:spAutoFit/>
          </a:bodyPr>
          <a:lstStyle/>
          <a:p>
            <a:pPr algn="ctr"/>
            <a:r>
              <a:rPr lang="fr-FR" sz="1200" dirty="0"/>
              <a:t>Cahier des Charges Fonctionnel</a:t>
            </a:r>
          </a:p>
        </p:txBody>
      </p:sp>
      <p:sp>
        <p:nvSpPr>
          <p:cNvPr id="30" name="ZoneTexte 29"/>
          <p:cNvSpPr txBox="1"/>
          <p:nvPr/>
        </p:nvSpPr>
        <p:spPr>
          <a:xfrm>
            <a:off x="6502681" y="3089284"/>
            <a:ext cx="1940335" cy="276999"/>
          </a:xfrm>
          <a:prstGeom prst="rect">
            <a:avLst/>
          </a:prstGeom>
          <a:noFill/>
        </p:spPr>
        <p:txBody>
          <a:bodyPr wrap="square" rtlCol="0">
            <a:spAutoFit/>
          </a:bodyPr>
          <a:lstStyle/>
          <a:p>
            <a:r>
              <a:rPr lang="fr-FR" sz="1200" dirty="0"/>
              <a:t>Dossier de Définition</a:t>
            </a:r>
          </a:p>
        </p:txBody>
      </p:sp>
      <p:sp>
        <p:nvSpPr>
          <p:cNvPr id="32" name="ZoneTexte 31"/>
          <p:cNvSpPr txBox="1"/>
          <p:nvPr/>
        </p:nvSpPr>
        <p:spPr>
          <a:xfrm>
            <a:off x="3839025" y="3068382"/>
            <a:ext cx="1743820" cy="461665"/>
          </a:xfrm>
          <a:prstGeom prst="rect">
            <a:avLst/>
          </a:prstGeom>
          <a:noFill/>
        </p:spPr>
        <p:txBody>
          <a:bodyPr wrap="square" rtlCol="0">
            <a:spAutoFit/>
          </a:bodyPr>
          <a:lstStyle/>
          <a:p>
            <a:pPr algn="ctr"/>
            <a:r>
              <a:rPr lang="fr-FR" sz="1200" dirty="0"/>
              <a:t>Dossier de Concept Produit</a:t>
            </a:r>
          </a:p>
        </p:txBody>
      </p:sp>
      <p:sp>
        <p:nvSpPr>
          <p:cNvPr id="33" name="Rectangle 32"/>
          <p:cNvSpPr/>
          <p:nvPr/>
        </p:nvSpPr>
        <p:spPr>
          <a:xfrm>
            <a:off x="7063705" y="3538134"/>
            <a:ext cx="1728192" cy="8640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Développement</a:t>
            </a:r>
          </a:p>
        </p:txBody>
      </p:sp>
      <p:sp>
        <p:nvSpPr>
          <p:cNvPr id="7" name="Flèche vers le bas 6"/>
          <p:cNvSpPr/>
          <p:nvPr/>
        </p:nvSpPr>
        <p:spPr>
          <a:xfrm rot="16200000">
            <a:off x="1879756" y="3814397"/>
            <a:ext cx="933861" cy="4320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Flèche vers le bas 33"/>
          <p:cNvSpPr/>
          <p:nvPr/>
        </p:nvSpPr>
        <p:spPr>
          <a:xfrm rot="16200000">
            <a:off x="4125711" y="3823924"/>
            <a:ext cx="933861" cy="4320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Flèche vers le bas 34"/>
          <p:cNvSpPr/>
          <p:nvPr/>
        </p:nvSpPr>
        <p:spPr>
          <a:xfrm rot="16200000">
            <a:off x="6344643" y="3754158"/>
            <a:ext cx="933861" cy="4320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Flèche vers le bas 35"/>
          <p:cNvSpPr/>
          <p:nvPr/>
        </p:nvSpPr>
        <p:spPr>
          <a:xfrm rot="16200000">
            <a:off x="-80012" y="3768245"/>
            <a:ext cx="933861" cy="4320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7" name="ZoneTexte 36"/>
          <p:cNvSpPr txBox="1"/>
          <p:nvPr/>
        </p:nvSpPr>
        <p:spPr>
          <a:xfrm>
            <a:off x="1265" y="2858452"/>
            <a:ext cx="617191" cy="276999"/>
          </a:xfrm>
          <a:prstGeom prst="rect">
            <a:avLst/>
          </a:prstGeom>
          <a:noFill/>
        </p:spPr>
        <p:txBody>
          <a:bodyPr wrap="square" rtlCol="0">
            <a:spAutoFit/>
          </a:bodyPr>
          <a:lstStyle/>
          <a:p>
            <a:r>
              <a:rPr lang="fr-FR" sz="1200" dirty="0"/>
              <a:t>Besoin</a:t>
            </a:r>
          </a:p>
        </p:txBody>
      </p:sp>
      <p:cxnSp>
        <p:nvCxnSpPr>
          <p:cNvPr id="9" name="Connecteur en angle 8"/>
          <p:cNvCxnSpPr>
            <a:stCxn id="5" idx="0"/>
            <a:endCxn id="28" idx="0"/>
          </p:cNvCxnSpPr>
          <p:nvPr/>
        </p:nvCxnSpPr>
        <p:spPr>
          <a:xfrm rot="5400000" flipH="1" flipV="1">
            <a:off x="3514429" y="1384943"/>
            <a:ext cx="12180" cy="4363967"/>
          </a:xfrm>
          <a:prstGeom prst="bentConnector3">
            <a:avLst>
              <a:gd name="adj1" fmla="val 764732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Connecteur en angle 38"/>
          <p:cNvCxnSpPr>
            <a:stCxn id="28" idx="2"/>
            <a:endCxn id="27" idx="2"/>
          </p:cNvCxnSpPr>
          <p:nvPr/>
        </p:nvCxnSpPr>
        <p:spPr>
          <a:xfrm rot="5400000">
            <a:off x="4583289" y="3317896"/>
            <a:ext cx="12179" cy="2226251"/>
          </a:xfrm>
          <a:prstGeom prst="bentConnector3">
            <a:avLst>
              <a:gd name="adj1" fmla="val 197700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ZoneTexte 39"/>
          <p:cNvSpPr txBox="1"/>
          <p:nvPr/>
        </p:nvSpPr>
        <p:spPr>
          <a:xfrm>
            <a:off x="3173959" y="4736177"/>
            <a:ext cx="2830838" cy="276999"/>
          </a:xfrm>
          <a:prstGeom prst="rect">
            <a:avLst/>
          </a:prstGeom>
          <a:noFill/>
        </p:spPr>
        <p:txBody>
          <a:bodyPr wrap="square" rtlCol="0">
            <a:spAutoFit/>
          </a:bodyPr>
          <a:lstStyle/>
          <a:p>
            <a:pPr algn="ctr"/>
            <a:r>
              <a:rPr lang="fr-FR" sz="1200" dirty="0"/>
              <a:t>Remise en cause du concept</a:t>
            </a:r>
          </a:p>
        </p:txBody>
      </p:sp>
      <p:sp>
        <p:nvSpPr>
          <p:cNvPr id="2" name="Espace réservé du numéro de diapositive 1">
            <a:extLst>
              <a:ext uri="{FF2B5EF4-FFF2-40B4-BE49-F238E27FC236}">
                <a16:creationId xmlns:a16="http://schemas.microsoft.com/office/drawing/2014/main" id="{DC02DC69-48E2-4A4A-820D-ECDD30D09547}"/>
              </a:ext>
            </a:extLst>
          </p:cNvPr>
          <p:cNvSpPr>
            <a:spLocks noGrp="1"/>
          </p:cNvSpPr>
          <p:nvPr>
            <p:ph type="sldNum" sz="quarter" idx="12"/>
          </p:nvPr>
        </p:nvSpPr>
        <p:spPr/>
        <p:txBody>
          <a:bodyPr/>
          <a:lstStyle/>
          <a:p>
            <a:fld id="{F1E29388-C2A6-42F4-8376-DF2F821CBB61}" type="slidenum">
              <a:rPr lang="fr-FR" smtClean="0"/>
              <a:t>7</a:t>
            </a:fld>
            <a:endParaRPr lang="fr-FR"/>
          </a:p>
        </p:txBody>
      </p:sp>
      <p:sp>
        <p:nvSpPr>
          <p:cNvPr id="21" name="Rectangle 20">
            <a:extLst>
              <a:ext uri="{FF2B5EF4-FFF2-40B4-BE49-F238E27FC236}">
                <a16:creationId xmlns:a16="http://schemas.microsoft.com/office/drawing/2014/main" id="{553CDCBA-CF3D-41AD-B867-367088A971D8}"/>
              </a:ext>
            </a:extLst>
          </p:cNvPr>
          <p:cNvSpPr/>
          <p:nvPr/>
        </p:nvSpPr>
        <p:spPr>
          <a:xfrm>
            <a:off x="2609345" y="3517339"/>
            <a:ext cx="1738818" cy="97514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383412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5" name="Connecteur en arc 314"/>
          <p:cNvCxnSpPr>
            <a:stCxn id="6" idx="3"/>
            <a:endCxn id="8" idx="3"/>
          </p:cNvCxnSpPr>
          <p:nvPr/>
        </p:nvCxnSpPr>
        <p:spPr>
          <a:xfrm flipH="1" flipV="1">
            <a:off x="8625841" y="3797664"/>
            <a:ext cx="248333" cy="2741122"/>
          </a:xfrm>
          <a:prstGeom prst="curvedConnector3">
            <a:avLst>
              <a:gd name="adj1" fmla="val -92054"/>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Organigramme : Terminateur 3"/>
          <p:cNvSpPr/>
          <p:nvPr/>
        </p:nvSpPr>
        <p:spPr>
          <a:xfrm>
            <a:off x="1016255" y="6438394"/>
            <a:ext cx="1556537" cy="216024"/>
          </a:xfrm>
          <a:prstGeom prst="flowChartTerminator">
            <a:avLst/>
          </a:prstGeom>
          <a:solidFill>
            <a:schemeClr val="accent3">
              <a:lumMod val="60000"/>
              <a:lumOff val="40000"/>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rPr>
              <a:t>Ensemble de variables</a:t>
            </a:r>
          </a:p>
        </p:txBody>
      </p:sp>
      <p:sp>
        <p:nvSpPr>
          <p:cNvPr id="5" name="Organigramme : Terminateur 4"/>
          <p:cNvSpPr/>
          <p:nvPr/>
        </p:nvSpPr>
        <p:spPr>
          <a:xfrm>
            <a:off x="5472259" y="6438394"/>
            <a:ext cx="988154" cy="216024"/>
          </a:xfrm>
          <a:prstGeom prst="flowChartTerminator">
            <a:avLst/>
          </a:prstGeom>
          <a:solidFill>
            <a:schemeClr val="accent3">
              <a:lumMod val="60000"/>
              <a:lumOff val="40000"/>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rPr>
              <a:t>Assignation</a:t>
            </a:r>
          </a:p>
        </p:txBody>
      </p:sp>
      <p:sp>
        <p:nvSpPr>
          <p:cNvPr id="6" name="Organigramme : Terminateur 5"/>
          <p:cNvSpPr/>
          <p:nvPr/>
        </p:nvSpPr>
        <p:spPr>
          <a:xfrm>
            <a:off x="6876256" y="6365873"/>
            <a:ext cx="1997918" cy="345826"/>
          </a:xfrm>
          <a:prstGeom prst="flowChartTerminator">
            <a:avLst/>
          </a:prstGeom>
          <a:solidFill>
            <a:schemeClr val="accent3">
              <a:lumMod val="60000"/>
              <a:lumOff val="40000"/>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rPr>
              <a:t>Extension d’une assignation</a:t>
            </a:r>
          </a:p>
        </p:txBody>
      </p:sp>
      <p:sp>
        <p:nvSpPr>
          <p:cNvPr id="7" name="Organigramme : Terminateur 6"/>
          <p:cNvSpPr/>
          <p:nvPr/>
        </p:nvSpPr>
        <p:spPr>
          <a:xfrm>
            <a:off x="7249089" y="5304606"/>
            <a:ext cx="1256084" cy="360040"/>
          </a:xfrm>
          <a:prstGeom prst="flowChartTerminator">
            <a:avLst/>
          </a:prstGeom>
          <a:solidFill>
            <a:schemeClr val="accent3">
              <a:lumMod val="60000"/>
              <a:lumOff val="40000"/>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rPr>
              <a:t>Assignation partielle</a:t>
            </a:r>
          </a:p>
        </p:txBody>
      </p:sp>
      <p:sp>
        <p:nvSpPr>
          <p:cNvPr id="8" name="Organigramme : Terminateur 7"/>
          <p:cNvSpPr/>
          <p:nvPr/>
        </p:nvSpPr>
        <p:spPr>
          <a:xfrm>
            <a:off x="7150277" y="3648168"/>
            <a:ext cx="1475564" cy="298992"/>
          </a:xfrm>
          <a:prstGeom prst="flowChartTerminator">
            <a:avLst/>
          </a:prstGeom>
          <a:solidFill>
            <a:schemeClr val="accent3">
              <a:lumMod val="60000"/>
              <a:lumOff val="40000"/>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rPr>
              <a:t>Assignation complète</a:t>
            </a:r>
          </a:p>
        </p:txBody>
      </p:sp>
      <p:sp>
        <p:nvSpPr>
          <p:cNvPr id="9" name="Organigramme : Terminateur 8"/>
          <p:cNvSpPr/>
          <p:nvPr/>
        </p:nvSpPr>
        <p:spPr>
          <a:xfrm>
            <a:off x="7530432" y="2519394"/>
            <a:ext cx="720081" cy="216024"/>
          </a:xfrm>
          <a:prstGeom prst="flowChartTerminator">
            <a:avLst/>
          </a:prstGeom>
          <a:solidFill>
            <a:schemeClr val="accent3">
              <a:lumMod val="60000"/>
              <a:lumOff val="40000"/>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rPr>
              <a:t>Solution</a:t>
            </a:r>
          </a:p>
        </p:txBody>
      </p:sp>
      <p:sp>
        <p:nvSpPr>
          <p:cNvPr id="10" name="Organigramme : Terminateur 9"/>
          <p:cNvSpPr/>
          <p:nvPr/>
        </p:nvSpPr>
        <p:spPr>
          <a:xfrm>
            <a:off x="3851920" y="5373216"/>
            <a:ext cx="1852639" cy="216024"/>
          </a:xfrm>
          <a:prstGeom prst="flowChartTerminator">
            <a:avLst/>
          </a:prstGeom>
          <a:solidFill>
            <a:schemeClr val="accent3">
              <a:lumMod val="60000"/>
              <a:lumOff val="40000"/>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rPr>
              <a:t>Assignation d’une variable</a:t>
            </a:r>
          </a:p>
        </p:txBody>
      </p:sp>
      <p:sp>
        <p:nvSpPr>
          <p:cNvPr id="11" name="Organigramme : Terminateur 10"/>
          <p:cNvSpPr/>
          <p:nvPr/>
        </p:nvSpPr>
        <p:spPr>
          <a:xfrm>
            <a:off x="2489436" y="5373216"/>
            <a:ext cx="747223" cy="216024"/>
          </a:xfrm>
          <a:prstGeom prst="flowChartTerminator">
            <a:avLst/>
          </a:prstGeom>
          <a:solidFill>
            <a:schemeClr val="accent3">
              <a:lumMod val="60000"/>
              <a:lumOff val="40000"/>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rPr>
              <a:t>Variable</a:t>
            </a:r>
          </a:p>
        </p:txBody>
      </p:sp>
      <p:sp>
        <p:nvSpPr>
          <p:cNvPr id="13" name="Organigramme : Terminateur 12"/>
          <p:cNvSpPr/>
          <p:nvPr/>
        </p:nvSpPr>
        <p:spPr>
          <a:xfrm>
            <a:off x="4457551" y="4581128"/>
            <a:ext cx="633278" cy="216024"/>
          </a:xfrm>
          <a:prstGeom prst="flowChartTerminator">
            <a:avLst/>
          </a:prstGeom>
          <a:solidFill>
            <a:schemeClr val="accent3">
              <a:lumMod val="60000"/>
              <a:lumOff val="40000"/>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rPr>
              <a:t>Valeur </a:t>
            </a:r>
          </a:p>
        </p:txBody>
      </p:sp>
      <p:sp>
        <p:nvSpPr>
          <p:cNvPr id="14" name="Organigramme : Terminateur 13"/>
          <p:cNvSpPr/>
          <p:nvPr/>
        </p:nvSpPr>
        <p:spPr>
          <a:xfrm>
            <a:off x="4254351" y="3873624"/>
            <a:ext cx="1014708" cy="216024"/>
          </a:xfrm>
          <a:prstGeom prst="flowChartTerminator">
            <a:avLst/>
          </a:prstGeom>
          <a:solidFill>
            <a:schemeClr val="accent3">
              <a:lumMod val="60000"/>
              <a:lumOff val="40000"/>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rPr>
              <a:t>Domaine fini</a:t>
            </a:r>
          </a:p>
        </p:txBody>
      </p:sp>
      <p:sp>
        <p:nvSpPr>
          <p:cNvPr id="15" name="Organigramme : Terminateur 14"/>
          <p:cNvSpPr/>
          <p:nvPr/>
        </p:nvSpPr>
        <p:spPr>
          <a:xfrm>
            <a:off x="7452319" y="1771700"/>
            <a:ext cx="864097" cy="216024"/>
          </a:xfrm>
          <a:prstGeom prst="flowChartTerminator">
            <a:avLst/>
          </a:prstGeom>
          <a:solidFill>
            <a:srgbClr val="F4DB7E"/>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rPr>
              <a:t>Consistant</a:t>
            </a:r>
          </a:p>
        </p:txBody>
      </p:sp>
      <p:sp>
        <p:nvSpPr>
          <p:cNvPr id="16" name="Organigramme : Terminateur 15"/>
          <p:cNvSpPr/>
          <p:nvPr/>
        </p:nvSpPr>
        <p:spPr>
          <a:xfrm>
            <a:off x="7380313" y="1260376"/>
            <a:ext cx="936104" cy="216024"/>
          </a:xfrm>
          <a:prstGeom prst="flowChartTerminator">
            <a:avLst/>
          </a:prstGeom>
          <a:solidFill>
            <a:srgbClr val="F4DB7E"/>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rPr>
              <a:t>Inconsistant</a:t>
            </a:r>
          </a:p>
        </p:txBody>
      </p:sp>
      <p:sp>
        <p:nvSpPr>
          <p:cNvPr id="17" name="Organigramme : Terminateur 16"/>
          <p:cNvSpPr/>
          <p:nvPr/>
        </p:nvSpPr>
        <p:spPr>
          <a:xfrm>
            <a:off x="6009858" y="2852936"/>
            <a:ext cx="722382" cy="216024"/>
          </a:xfrm>
          <a:prstGeom prst="flowChartTerminator">
            <a:avLst/>
          </a:prstGeom>
          <a:solidFill>
            <a:srgbClr val="F4DB7E"/>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rPr>
              <a:t>Falsifier</a:t>
            </a:r>
          </a:p>
        </p:txBody>
      </p:sp>
      <p:sp>
        <p:nvSpPr>
          <p:cNvPr id="18" name="Organigramme : Terminateur 17"/>
          <p:cNvSpPr/>
          <p:nvPr/>
        </p:nvSpPr>
        <p:spPr>
          <a:xfrm>
            <a:off x="4952228" y="2852936"/>
            <a:ext cx="857253" cy="216024"/>
          </a:xfrm>
          <a:prstGeom prst="flowChartTerminator">
            <a:avLst/>
          </a:prstGeom>
          <a:solidFill>
            <a:srgbClr val="F4DB7E"/>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rPr>
              <a:t>Satisfaire</a:t>
            </a:r>
          </a:p>
        </p:txBody>
      </p:sp>
      <p:sp>
        <p:nvSpPr>
          <p:cNvPr id="19" name="Organigramme : Terminateur 18"/>
          <p:cNvSpPr/>
          <p:nvPr/>
        </p:nvSpPr>
        <p:spPr>
          <a:xfrm>
            <a:off x="1463988" y="4144078"/>
            <a:ext cx="855314" cy="216024"/>
          </a:xfrm>
          <a:prstGeom prst="flowChartTerminator">
            <a:avLst/>
          </a:prstGeom>
          <a:solidFill>
            <a:schemeClr val="accent2">
              <a:lumMod val="20000"/>
              <a:lumOff val="8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rPr>
              <a:t>Contrainte</a:t>
            </a:r>
          </a:p>
        </p:txBody>
      </p:sp>
      <p:sp>
        <p:nvSpPr>
          <p:cNvPr id="20" name="Organigramme : Terminateur 19"/>
          <p:cNvSpPr/>
          <p:nvPr/>
        </p:nvSpPr>
        <p:spPr>
          <a:xfrm>
            <a:off x="1352720" y="3021420"/>
            <a:ext cx="1639331" cy="324036"/>
          </a:xfrm>
          <a:prstGeom prst="flowChartTerminator">
            <a:avLst/>
          </a:prstGeom>
          <a:solidFill>
            <a:schemeClr val="accent2">
              <a:lumMod val="20000"/>
              <a:lumOff val="8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rPr>
              <a:t>Contrainte énumérative ou en extension</a:t>
            </a:r>
          </a:p>
        </p:txBody>
      </p:sp>
      <p:sp>
        <p:nvSpPr>
          <p:cNvPr id="21" name="Organigramme : Terminateur 20"/>
          <p:cNvSpPr/>
          <p:nvPr/>
        </p:nvSpPr>
        <p:spPr>
          <a:xfrm>
            <a:off x="2633185" y="2542479"/>
            <a:ext cx="2034947" cy="421764"/>
          </a:xfrm>
          <a:prstGeom prst="flowChartTerminator">
            <a:avLst/>
          </a:prstGeom>
          <a:solidFill>
            <a:schemeClr val="accent2">
              <a:lumMod val="20000"/>
              <a:lumOff val="8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rPr>
              <a:t>Contrainte en compréhension (ou en intention)</a:t>
            </a:r>
          </a:p>
        </p:txBody>
      </p:sp>
      <p:sp>
        <p:nvSpPr>
          <p:cNvPr id="22" name="Organigramme : Terminateur 21"/>
          <p:cNvSpPr/>
          <p:nvPr/>
        </p:nvSpPr>
        <p:spPr>
          <a:xfrm>
            <a:off x="323528" y="2146445"/>
            <a:ext cx="1341654" cy="324386"/>
          </a:xfrm>
          <a:prstGeom prst="flowChartTerminator">
            <a:avLst/>
          </a:prstGeom>
          <a:solidFill>
            <a:schemeClr val="tx2">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rPr>
              <a:t>Problème d’optimisation</a:t>
            </a:r>
          </a:p>
        </p:txBody>
      </p:sp>
      <p:sp>
        <p:nvSpPr>
          <p:cNvPr id="23" name="Organigramme : Terminateur 22"/>
          <p:cNvSpPr/>
          <p:nvPr/>
        </p:nvSpPr>
        <p:spPr>
          <a:xfrm>
            <a:off x="863341" y="1600064"/>
            <a:ext cx="1097988" cy="177924"/>
          </a:xfrm>
          <a:prstGeom prst="flowChartTerminator">
            <a:avLst/>
          </a:prstGeom>
          <a:solidFill>
            <a:schemeClr val="tx2">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rPr>
              <a:t>Problème</a:t>
            </a:r>
          </a:p>
        </p:txBody>
      </p:sp>
      <p:sp>
        <p:nvSpPr>
          <p:cNvPr id="24" name="Organigramme : Terminateur 23"/>
          <p:cNvSpPr/>
          <p:nvPr/>
        </p:nvSpPr>
        <p:spPr>
          <a:xfrm>
            <a:off x="1623047" y="1065673"/>
            <a:ext cx="1632066" cy="193830"/>
          </a:xfrm>
          <a:prstGeom prst="flowChartTerminator">
            <a:avLst/>
          </a:prstGeom>
          <a:solidFill>
            <a:schemeClr val="tx2">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rPr>
              <a:t>Problème de recherche</a:t>
            </a:r>
          </a:p>
        </p:txBody>
      </p:sp>
      <p:sp>
        <p:nvSpPr>
          <p:cNvPr id="25" name="Organigramme : Terminateur 24"/>
          <p:cNvSpPr/>
          <p:nvPr/>
        </p:nvSpPr>
        <p:spPr>
          <a:xfrm>
            <a:off x="4191216" y="1838966"/>
            <a:ext cx="1618265" cy="355848"/>
          </a:xfrm>
          <a:prstGeom prst="flowChartTerminator">
            <a:avLst/>
          </a:prstGeom>
          <a:solidFill>
            <a:schemeClr val="tx2">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rPr>
              <a:t>Instance de CSP (réseau de contraintes)</a:t>
            </a:r>
          </a:p>
        </p:txBody>
      </p:sp>
      <p:sp>
        <p:nvSpPr>
          <p:cNvPr id="26" name="Organigramme : Terminateur 25"/>
          <p:cNvSpPr/>
          <p:nvPr/>
        </p:nvSpPr>
        <p:spPr>
          <a:xfrm>
            <a:off x="161206" y="91250"/>
            <a:ext cx="1503976" cy="209816"/>
          </a:xfrm>
          <a:prstGeom prst="flowChartTerminator">
            <a:avLst/>
          </a:prstGeom>
          <a:solidFill>
            <a:schemeClr val="tx2">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rPr>
              <a:t>Problème de décision</a:t>
            </a:r>
          </a:p>
        </p:txBody>
      </p:sp>
      <p:sp>
        <p:nvSpPr>
          <p:cNvPr id="27" name="Organigramme : Terminateur 26"/>
          <p:cNvSpPr/>
          <p:nvPr/>
        </p:nvSpPr>
        <p:spPr>
          <a:xfrm>
            <a:off x="3619420" y="1101791"/>
            <a:ext cx="1530891" cy="176130"/>
          </a:xfrm>
          <a:prstGeom prst="flowChartTerminator">
            <a:avLst/>
          </a:prstGeom>
          <a:solidFill>
            <a:schemeClr val="tx2">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rPr>
              <a:t>Instance de problème</a:t>
            </a:r>
          </a:p>
        </p:txBody>
      </p:sp>
      <p:sp>
        <p:nvSpPr>
          <p:cNvPr id="28" name="Organigramme : Terminateur 27"/>
          <p:cNvSpPr/>
          <p:nvPr/>
        </p:nvSpPr>
        <p:spPr>
          <a:xfrm>
            <a:off x="4410724" y="23210"/>
            <a:ext cx="2002494" cy="349642"/>
          </a:xfrm>
          <a:prstGeom prst="flowChartTerminator">
            <a:avLst/>
          </a:prstGeom>
          <a:solidFill>
            <a:schemeClr val="tx2">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rPr>
              <a:t>Problème de satisfaction de contraintes (CSP)</a:t>
            </a:r>
          </a:p>
        </p:txBody>
      </p:sp>
      <p:sp>
        <p:nvSpPr>
          <p:cNvPr id="29" name="Organigramme : Terminateur 28"/>
          <p:cNvSpPr/>
          <p:nvPr/>
        </p:nvSpPr>
        <p:spPr>
          <a:xfrm>
            <a:off x="2032015" y="385931"/>
            <a:ext cx="1727986" cy="360040"/>
          </a:xfrm>
          <a:prstGeom prst="flowChartTerminator">
            <a:avLst/>
          </a:prstGeom>
          <a:solidFill>
            <a:schemeClr val="accent5">
              <a:lumMod val="20000"/>
              <a:lumOff val="80000"/>
            </a:schemeClr>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rPr>
              <a:t>Enoncé d’un problème de décision de variables</a:t>
            </a:r>
          </a:p>
        </p:txBody>
      </p:sp>
      <p:cxnSp>
        <p:nvCxnSpPr>
          <p:cNvPr id="31" name="Connecteur droit avec flèche 30"/>
          <p:cNvCxnSpPr>
            <a:stCxn id="10" idx="0"/>
            <a:endCxn id="13" idx="2"/>
          </p:cNvCxnSpPr>
          <p:nvPr/>
        </p:nvCxnSpPr>
        <p:spPr>
          <a:xfrm flipH="1" flipV="1">
            <a:off x="4774190" y="4797152"/>
            <a:ext cx="4050"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a:stCxn id="11" idx="0"/>
            <a:endCxn id="12" idx="2"/>
          </p:cNvCxnSpPr>
          <p:nvPr/>
        </p:nvCxnSpPr>
        <p:spPr>
          <a:xfrm flipH="1" flipV="1">
            <a:off x="2863047" y="4797152"/>
            <a:ext cx="1"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a:stCxn id="10" idx="1"/>
            <a:endCxn id="11" idx="3"/>
          </p:cNvCxnSpPr>
          <p:nvPr/>
        </p:nvCxnSpPr>
        <p:spPr>
          <a:xfrm flipH="1">
            <a:off x="3236659" y="5481228"/>
            <a:ext cx="61526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a:stCxn id="12" idx="3"/>
            <a:endCxn id="13" idx="1"/>
          </p:cNvCxnSpPr>
          <p:nvPr/>
        </p:nvCxnSpPr>
        <p:spPr>
          <a:xfrm>
            <a:off x="3266522" y="4689140"/>
            <a:ext cx="119102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a:stCxn id="5" idx="1"/>
            <a:endCxn id="4" idx="3"/>
          </p:cNvCxnSpPr>
          <p:nvPr/>
        </p:nvCxnSpPr>
        <p:spPr>
          <a:xfrm flipH="1">
            <a:off x="2572792" y="6546406"/>
            <a:ext cx="289946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a:stCxn id="14" idx="2"/>
            <a:endCxn id="12" idx="0"/>
          </p:cNvCxnSpPr>
          <p:nvPr/>
        </p:nvCxnSpPr>
        <p:spPr>
          <a:xfrm flipH="1">
            <a:off x="2863047" y="4089648"/>
            <a:ext cx="1898658" cy="4914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a:stCxn id="8" idx="2"/>
            <a:endCxn id="7" idx="0"/>
          </p:cNvCxnSpPr>
          <p:nvPr/>
        </p:nvCxnSpPr>
        <p:spPr>
          <a:xfrm flipH="1">
            <a:off x="7877131" y="3947160"/>
            <a:ext cx="10928" cy="13574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a:stCxn id="9" idx="2"/>
            <a:endCxn id="8" idx="0"/>
          </p:cNvCxnSpPr>
          <p:nvPr/>
        </p:nvCxnSpPr>
        <p:spPr>
          <a:xfrm flipH="1">
            <a:off x="7888059" y="2735418"/>
            <a:ext cx="2414" cy="9127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a:endCxn id="10" idx="2"/>
          </p:cNvCxnSpPr>
          <p:nvPr/>
        </p:nvCxnSpPr>
        <p:spPr>
          <a:xfrm flipH="1" flipV="1">
            <a:off x="4778240" y="5589240"/>
            <a:ext cx="1031241" cy="8491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a:stCxn id="6" idx="0"/>
            <a:endCxn id="7" idx="2"/>
          </p:cNvCxnSpPr>
          <p:nvPr/>
        </p:nvCxnSpPr>
        <p:spPr>
          <a:xfrm flipV="1">
            <a:off x="7875215" y="5664646"/>
            <a:ext cx="1916" cy="7012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p:nvPr/>
        </p:nvCxnSpPr>
        <p:spPr>
          <a:xfrm flipH="1">
            <a:off x="6168694" y="5664646"/>
            <a:ext cx="1361738" cy="7737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a:stCxn id="5" idx="0"/>
            <a:endCxn id="17" idx="2"/>
          </p:cNvCxnSpPr>
          <p:nvPr/>
        </p:nvCxnSpPr>
        <p:spPr>
          <a:xfrm flipV="1">
            <a:off x="5966336" y="3068960"/>
            <a:ext cx="404713" cy="33694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a:endCxn id="18" idx="2"/>
          </p:cNvCxnSpPr>
          <p:nvPr/>
        </p:nvCxnSpPr>
        <p:spPr>
          <a:xfrm flipH="1" flipV="1">
            <a:off x="5380855" y="3068960"/>
            <a:ext cx="516432" cy="33694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a:stCxn id="19" idx="2"/>
          </p:cNvCxnSpPr>
          <p:nvPr/>
        </p:nvCxnSpPr>
        <p:spPr>
          <a:xfrm flipH="1">
            <a:off x="1352720" y="4360102"/>
            <a:ext cx="538925" cy="20782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a:endCxn id="19" idx="3"/>
          </p:cNvCxnSpPr>
          <p:nvPr/>
        </p:nvCxnSpPr>
        <p:spPr>
          <a:xfrm flipH="1">
            <a:off x="2319302" y="3093674"/>
            <a:ext cx="4032076" cy="11584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Connecteur droit avec flèche 75"/>
          <p:cNvCxnSpPr/>
          <p:nvPr/>
        </p:nvCxnSpPr>
        <p:spPr>
          <a:xfrm flipH="1">
            <a:off x="2254250" y="3065532"/>
            <a:ext cx="2791564" cy="11127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Connecteur droit avec flèche 79"/>
          <p:cNvCxnSpPr>
            <a:stCxn id="21" idx="2"/>
          </p:cNvCxnSpPr>
          <p:nvPr/>
        </p:nvCxnSpPr>
        <p:spPr>
          <a:xfrm flipH="1">
            <a:off x="2108200" y="2964243"/>
            <a:ext cx="1542459" cy="11759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Connecteur droit avec flèche 81"/>
          <p:cNvCxnSpPr>
            <a:stCxn id="20" idx="2"/>
            <a:endCxn id="19" idx="0"/>
          </p:cNvCxnSpPr>
          <p:nvPr/>
        </p:nvCxnSpPr>
        <p:spPr>
          <a:xfrm flipH="1">
            <a:off x="1891645" y="3345456"/>
            <a:ext cx="280741" cy="7986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Connecteur en arc 88"/>
          <p:cNvCxnSpPr>
            <a:stCxn id="25" idx="1"/>
            <a:endCxn id="4" idx="1"/>
          </p:cNvCxnSpPr>
          <p:nvPr/>
        </p:nvCxnSpPr>
        <p:spPr>
          <a:xfrm rot="10800000" flipV="1">
            <a:off x="1016256" y="2016890"/>
            <a:ext cx="3174961" cy="4529516"/>
          </a:xfrm>
          <a:prstGeom prst="curvedConnector3">
            <a:avLst>
              <a:gd name="adj1" fmla="val 1286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Connecteur droit avec flèche 92"/>
          <p:cNvCxnSpPr>
            <a:stCxn id="18" idx="0"/>
            <a:endCxn id="25" idx="2"/>
          </p:cNvCxnSpPr>
          <p:nvPr/>
        </p:nvCxnSpPr>
        <p:spPr>
          <a:xfrm flipH="1" flipV="1">
            <a:off x="5000349" y="2194814"/>
            <a:ext cx="380506" cy="6581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Connecteur droit avec flèche 94"/>
          <p:cNvCxnSpPr>
            <a:stCxn id="17" idx="0"/>
          </p:cNvCxnSpPr>
          <p:nvPr/>
        </p:nvCxnSpPr>
        <p:spPr>
          <a:xfrm flipH="1" flipV="1">
            <a:off x="5258040" y="2194814"/>
            <a:ext cx="1113009" cy="6581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Connecteur droit avec flèche 96"/>
          <p:cNvCxnSpPr>
            <a:stCxn id="9" idx="1"/>
          </p:cNvCxnSpPr>
          <p:nvPr/>
        </p:nvCxnSpPr>
        <p:spPr>
          <a:xfrm flipH="1" flipV="1">
            <a:off x="5709038" y="2146445"/>
            <a:ext cx="1821394" cy="4809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Connecteur droit avec flèche 98"/>
          <p:cNvCxnSpPr>
            <a:stCxn id="25" idx="3"/>
            <a:endCxn id="15" idx="1"/>
          </p:cNvCxnSpPr>
          <p:nvPr/>
        </p:nvCxnSpPr>
        <p:spPr>
          <a:xfrm flipV="1">
            <a:off x="5809481" y="1879712"/>
            <a:ext cx="1642838" cy="1371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Connecteur droit avec flèche 100"/>
          <p:cNvCxnSpPr>
            <a:endCxn id="16" idx="1"/>
          </p:cNvCxnSpPr>
          <p:nvPr/>
        </p:nvCxnSpPr>
        <p:spPr>
          <a:xfrm flipV="1">
            <a:off x="5709038" y="1368388"/>
            <a:ext cx="1671275" cy="5113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Connecteur droit avec flèche 102"/>
          <p:cNvCxnSpPr>
            <a:stCxn id="22" idx="0"/>
          </p:cNvCxnSpPr>
          <p:nvPr/>
        </p:nvCxnSpPr>
        <p:spPr>
          <a:xfrm flipV="1">
            <a:off x="994355" y="1777989"/>
            <a:ext cx="243836" cy="368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Connecteur droit avec flèche 113"/>
          <p:cNvCxnSpPr>
            <a:stCxn id="24" idx="2"/>
            <a:endCxn id="23" idx="0"/>
          </p:cNvCxnSpPr>
          <p:nvPr/>
        </p:nvCxnSpPr>
        <p:spPr>
          <a:xfrm flipH="1">
            <a:off x="1412335" y="1259503"/>
            <a:ext cx="1026745" cy="3405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Connecteur droit avec flèche 115"/>
          <p:cNvCxnSpPr>
            <a:stCxn id="26" idx="2"/>
          </p:cNvCxnSpPr>
          <p:nvPr/>
        </p:nvCxnSpPr>
        <p:spPr>
          <a:xfrm>
            <a:off x="913194" y="301066"/>
            <a:ext cx="360629" cy="12989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Connecteur droit avec flèche 131"/>
          <p:cNvCxnSpPr>
            <a:stCxn id="25" idx="0"/>
          </p:cNvCxnSpPr>
          <p:nvPr/>
        </p:nvCxnSpPr>
        <p:spPr>
          <a:xfrm flipH="1" flipV="1">
            <a:off x="4499992" y="1277921"/>
            <a:ext cx="500357" cy="5610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Connecteur droit avec flèche 134"/>
          <p:cNvCxnSpPr>
            <a:stCxn id="29" idx="1"/>
          </p:cNvCxnSpPr>
          <p:nvPr/>
        </p:nvCxnSpPr>
        <p:spPr>
          <a:xfrm flipH="1" flipV="1">
            <a:off x="1221451" y="284899"/>
            <a:ext cx="810564" cy="2810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7" name="Connecteur droit avec flèche 136"/>
          <p:cNvCxnSpPr>
            <a:stCxn id="29" idx="3"/>
          </p:cNvCxnSpPr>
          <p:nvPr/>
        </p:nvCxnSpPr>
        <p:spPr>
          <a:xfrm flipV="1">
            <a:off x="3760001" y="356685"/>
            <a:ext cx="1187973" cy="2092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9" name="Connecteur droit avec flèche 138"/>
          <p:cNvCxnSpPr>
            <a:endCxn id="28" idx="2"/>
          </p:cNvCxnSpPr>
          <p:nvPr/>
        </p:nvCxnSpPr>
        <p:spPr>
          <a:xfrm flipV="1">
            <a:off x="3053600" y="372852"/>
            <a:ext cx="2358371" cy="6928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Connecteur en arc 140"/>
          <p:cNvCxnSpPr>
            <a:stCxn id="25" idx="0"/>
          </p:cNvCxnSpPr>
          <p:nvPr/>
        </p:nvCxnSpPr>
        <p:spPr>
          <a:xfrm rot="5400000" flipH="1" flipV="1">
            <a:off x="4788105" y="585096"/>
            <a:ext cx="1466114" cy="1041626"/>
          </a:xfrm>
          <a:prstGeom prst="curvedConnector3">
            <a:avLst>
              <a:gd name="adj1" fmla="val -26"/>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Connecteur droit avec flèche 143"/>
          <p:cNvCxnSpPr>
            <a:stCxn id="19" idx="2"/>
          </p:cNvCxnSpPr>
          <p:nvPr/>
        </p:nvCxnSpPr>
        <p:spPr>
          <a:xfrm>
            <a:off x="1891645" y="4360102"/>
            <a:ext cx="814645" cy="10515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Connecteur droit avec flèche 145"/>
          <p:cNvCxnSpPr>
            <a:stCxn id="4" idx="0"/>
            <a:endCxn id="11" idx="2"/>
          </p:cNvCxnSpPr>
          <p:nvPr/>
        </p:nvCxnSpPr>
        <p:spPr>
          <a:xfrm flipV="1">
            <a:off x="1794524" y="5589240"/>
            <a:ext cx="1068524" cy="8491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8" name="Connecteur en arc 147"/>
          <p:cNvCxnSpPr>
            <a:stCxn id="27" idx="2"/>
            <a:endCxn id="23" idx="2"/>
          </p:cNvCxnSpPr>
          <p:nvPr/>
        </p:nvCxnSpPr>
        <p:spPr>
          <a:xfrm rot="5400000">
            <a:off x="2648568" y="41689"/>
            <a:ext cx="500067" cy="2972531"/>
          </a:xfrm>
          <a:prstGeom prst="curvedConnector3">
            <a:avLst>
              <a:gd name="adj1" fmla="val 145714"/>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5" name="Connecteur droit avec flèche 174"/>
          <p:cNvCxnSpPr>
            <a:stCxn id="28" idx="1"/>
            <a:endCxn id="26" idx="3"/>
          </p:cNvCxnSpPr>
          <p:nvPr/>
        </p:nvCxnSpPr>
        <p:spPr>
          <a:xfrm flipH="1" flipV="1">
            <a:off x="1665182" y="196158"/>
            <a:ext cx="2745542" cy="18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6" name="ZoneTexte 305"/>
          <p:cNvSpPr txBox="1"/>
          <p:nvPr/>
        </p:nvSpPr>
        <p:spPr>
          <a:xfrm>
            <a:off x="2801586" y="81699"/>
            <a:ext cx="648072" cy="200055"/>
          </a:xfrm>
          <a:prstGeom prst="rect">
            <a:avLst/>
          </a:prstGeom>
          <a:solidFill>
            <a:schemeClr val="bg1"/>
          </a:solidFill>
        </p:spPr>
        <p:txBody>
          <a:bodyPr wrap="square" rtlCol="0">
            <a:spAutoFit/>
          </a:bodyPr>
          <a:lstStyle>
            <a:defPPr>
              <a:defRPr lang="fr-FR"/>
            </a:defPPr>
            <a:lvl1pPr algn="ctr">
              <a:defRPr sz="700"/>
            </a:lvl1pPr>
          </a:lstStyle>
          <a:p>
            <a:r>
              <a:rPr lang="fr-FR" dirty="0"/>
              <a:t>est un</a:t>
            </a:r>
          </a:p>
        </p:txBody>
      </p:sp>
      <p:sp>
        <p:nvSpPr>
          <p:cNvPr id="307" name="ZoneTexte 306"/>
          <p:cNvSpPr txBox="1"/>
          <p:nvPr/>
        </p:nvSpPr>
        <p:spPr>
          <a:xfrm>
            <a:off x="759745" y="838095"/>
            <a:ext cx="648072" cy="200055"/>
          </a:xfrm>
          <a:prstGeom prst="rect">
            <a:avLst/>
          </a:prstGeom>
          <a:solidFill>
            <a:schemeClr val="bg1"/>
          </a:solidFill>
        </p:spPr>
        <p:txBody>
          <a:bodyPr wrap="square" rtlCol="0">
            <a:spAutoFit/>
          </a:bodyPr>
          <a:lstStyle>
            <a:defPPr>
              <a:defRPr lang="fr-FR"/>
            </a:defPPr>
            <a:lvl1pPr algn="ctr">
              <a:defRPr sz="700"/>
            </a:lvl1pPr>
          </a:lstStyle>
          <a:p>
            <a:r>
              <a:rPr lang="fr-FR" dirty="0"/>
              <a:t>est un</a:t>
            </a:r>
          </a:p>
        </p:txBody>
      </p:sp>
      <p:sp>
        <p:nvSpPr>
          <p:cNvPr id="308" name="ZoneTexte 307"/>
          <p:cNvSpPr txBox="1"/>
          <p:nvPr/>
        </p:nvSpPr>
        <p:spPr>
          <a:xfrm>
            <a:off x="899834" y="1848273"/>
            <a:ext cx="417857" cy="200055"/>
          </a:xfrm>
          <a:prstGeom prst="rect">
            <a:avLst/>
          </a:prstGeom>
          <a:solidFill>
            <a:schemeClr val="bg1"/>
          </a:solidFill>
        </p:spPr>
        <p:txBody>
          <a:bodyPr wrap="square" rtlCol="0">
            <a:spAutoFit/>
          </a:bodyPr>
          <a:lstStyle>
            <a:defPPr>
              <a:defRPr lang="fr-FR"/>
            </a:defPPr>
            <a:lvl1pPr algn="ctr">
              <a:defRPr sz="700"/>
            </a:lvl1pPr>
          </a:lstStyle>
          <a:p>
            <a:r>
              <a:rPr lang="fr-FR" dirty="0"/>
              <a:t>est un</a:t>
            </a:r>
          </a:p>
        </p:txBody>
      </p:sp>
      <p:sp>
        <p:nvSpPr>
          <p:cNvPr id="309" name="ZoneTexte 308"/>
          <p:cNvSpPr txBox="1"/>
          <p:nvPr/>
        </p:nvSpPr>
        <p:spPr>
          <a:xfrm>
            <a:off x="1667956" y="1327899"/>
            <a:ext cx="515502" cy="200055"/>
          </a:xfrm>
          <a:prstGeom prst="rect">
            <a:avLst/>
          </a:prstGeom>
          <a:solidFill>
            <a:schemeClr val="bg1"/>
          </a:solidFill>
        </p:spPr>
        <p:txBody>
          <a:bodyPr wrap="square" rtlCol="0">
            <a:spAutoFit/>
          </a:bodyPr>
          <a:lstStyle>
            <a:defPPr>
              <a:defRPr lang="fr-FR"/>
            </a:defPPr>
            <a:lvl1pPr algn="ctr">
              <a:defRPr sz="700"/>
            </a:lvl1pPr>
          </a:lstStyle>
          <a:p>
            <a:r>
              <a:rPr lang="fr-FR" dirty="0"/>
              <a:t>est un</a:t>
            </a:r>
          </a:p>
        </p:txBody>
      </p:sp>
      <p:sp>
        <p:nvSpPr>
          <p:cNvPr id="310" name="ZoneTexte 309"/>
          <p:cNvSpPr txBox="1"/>
          <p:nvPr/>
        </p:nvSpPr>
        <p:spPr>
          <a:xfrm>
            <a:off x="3619420" y="4213868"/>
            <a:ext cx="648072" cy="200055"/>
          </a:xfrm>
          <a:prstGeom prst="rect">
            <a:avLst/>
          </a:prstGeom>
          <a:solidFill>
            <a:schemeClr val="bg1"/>
          </a:solidFill>
        </p:spPr>
        <p:txBody>
          <a:bodyPr wrap="square" rtlCol="0">
            <a:spAutoFit/>
          </a:bodyPr>
          <a:lstStyle>
            <a:defPPr>
              <a:defRPr lang="fr-FR"/>
            </a:defPPr>
            <a:lvl1pPr algn="ctr">
              <a:defRPr sz="700"/>
            </a:lvl1pPr>
          </a:lstStyle>
          <a:p>
            <a:r>
              <a:rPr lang="fr-FR" dirty="0"/>
              <a:t>est un</a:t>
            </a:r>
          </a:p>
        </p:txBody>
      </p:sp>
      <p:sp>
        <p:nvSpPr>
          <p:cNvPr id="311" name="ZoneTexte 310"/>
          <p:cNvSpPr txBox="1"/>
          <p:nvPr/>
        </p:nvSpPr>
        <p:spPr>
          <a:xfrm>
            <a:off x="7667132" y="3213825"/>
            <a:ext cx="497951" cy="200055"/>
          </a:xfrm>
          <a:prstGeom prst="rect">
            <a:avLst/>
          </a:prstGeom>
          <a:solidFill>
            <a:schemeClr val="bg1"/>
          </a:solidFill>
        </p:spPr>
        <p:txBody>
          <a:bodyPr wrap="square" rtlCol="0">
            <a:spAutoFit/>
          </a:bodyPr>
          <a:lstStyle/>
          <a:p>
            <a:pPr algn="ctr"/>
            <a:r>
              <a:rPr lang="fr-FR" sz="700" dirty="0"/>
              <a:t>est une</a:t>
            </a:r>
          </a:p>
        </p:txBody>
      </p:sp>
      <p:sp>
        <p:nvSpPr>
          <p:cNvPr id="312" name="ZoneTexte 311"/>
          <p:cNvSpPr txBox="1"/>
          <p:nvPr/>
        </p:nvSpPr>
        <p:spPr>
          <a:xfrm>
            <a:off x="6720045" y="5895150"/>
            <a:ext cx="510729" cy="200055"/>
          </a:xfrm>
          <a:prstGeom prst="rect">
            <a:avLst/>
          </a:prstGeom>
          <a:solidFill>
            <a:schemeClr val="bg1"/>
          </a:solidFill>
        </p:spPr>
        <p:txBody>
          <a:bodyPr wrap="square" rtlCol="0">
            <a:spAutoFit/>
          </a:bodyPr>
          <a:lstStyle>
            <a:defPPr>
              <a:defRPr lang="fr-FR"/>
            </a:defPPr>
            <a:lvl1pPr algn="ctr">
              <a:defRPr sz="700"/>
            </a:lvl1pPr>
          </a:lstStyle>
          <a:p>
            <a:r>
              <a:rPr lang="fr-FR" dirty="0"/>
              <a:t>est une</a:t>
            </a:r>
          </a:p>
        </p:txBody>
      </p:sp>
      <p:sp>
        <p:nvSpPr>
          <p:cNvPr id="313" name="ZoneTexte 312"/>
          <p:cNvSpPr txBox="1"/>
          <p:nvPr/>
        </p:nvSpPr>
        <p:spPr>
          <a:xfrm>
            <a:off x="8602982" y="3965194"/>
            <a:ext cx="466025" cy="200055"/>
          </a:xfrm>
          <a:prstGeom prst="rect">
            <a:avLst/>
          </a:prstGeom>
          <a:solidFill>
            <a:schemeClr val="bg1"/>
          </a:solidFill>
        </p:spPr>
        <p:txBody>
          <a:bodyPr wrap="square" rtlCol="0">
            <a:spAutoFit/>
          </a:bodyPr>
          <a:lstStyle>
            <a:defPPr>
              <a:defRPr lang="fr-FR"/>
            </a:defPPr>
            <a:lvl1pPr algn="ctr">
              <a:defRPr sz="700"/>
            </a:lvl1pPr>
          </a:lstStyle>
          <a:p>
            <a:r>
              <a:rPr lang="fr-FR" dirty="0"/>
              <a:t>est une</a:t>
            </a:r>
          </a:p>
        </p:txBody>
      </p:sp>
      <p:sp>
        <p:nvSpPr>
          <p:cNvPr id="317" name="ZoneTexte 316"/>
          <p:cNvSpPr txBox="1"/>
          <p:nvPr/>
        </p:nvSpPr>
        <p:spPr>
          <a:xfrm>
            <a:off x="2555393" y="3402939"/>
            <a:ext cx="648072" cy="200055"/>
          </a:xfrm>
          <a:prstGeom prst="rect">
            <a:avLst/>
          </a:prstGeom>
          <a:solidFill>
            <a:schemeClr val="bg1"/>
          </a:solidFill>
        </p:spPr>
        <p:txBody>
          <a:bodyPr wrap="square" rtlCol="0">
            <a:spAutoFit/>
          </a:bodyPr>
          <a:lstStyle>
            <a:defPPr>
              <a:defRPr lang="fr-FR"/>
            </a:defPPr>
            <a:lvl1pPr algn="ctr">
              <a:defRPr sz="700"/>
            </a:lvl1pPr>
          </a:lstStyle>
          <a:p>
            <a:r>
              <a:rPr lang="fr-FR" dirty="0"/>
              <a:t>est une</a:t>
            </a:r>
          </a:p>
        </p:txBody>
      </p:sp>
      <p:sp>
        <p:nvSpPr>
          <p:cNvPr id="318" name="ZoneTexte 317"/>
          <p:cNvSpPr txBox="1"/>
          <p:nvPr/>
        </p:nvSpPr>
        <p:spPr>
          <a:xfrm>
            <a:off x="1544386" y="3534434"/>
            <a:ext cx="549670" cy="200055"/>
          </a:xfrm>
          <a:prstGeom prst="rect">
            <a:avLst/>
          </a:prstGeom>
          <a:solidFill>
            <a:schemeClr val="bg1"/>
          </a:solidFill>
        </p:spPr>
        <p:txBody>
          <a:bodyPr wrap="square" rtlCol="0">
            <a:spAutoFit/>
          </a:bodyPr>
          <a:lstStyle>
            <a:defPPr>
              <a:defRPr lang="fr-FR"/>
            </a:defPPr>
            <a:lvl1pPr algn="ctr">
              <a:defRPr sz="700"/>
            </a:lvl1pPr>
          </a:lstStyle>
          <a:p>
            <a:r>
              <a:rPr lang="fr-FR" dirty="0"/>
              <a:t>est une</a:t>
            </a:r>
          </a:p>
        </p:txBody>
      </p:sp>
      <p:sp>
        <p:nvSpPr>
          <p:cNvPr id="319" name="ZoneTexte 318"/>
          <p:cNvSpPr txBox="1"/>
          <p:nvPr/>
        </p:nvSpPr>
        <p:spPr>
          <a:xfrm>
            <a:off x="3598781" y="3435253"/>
            <a:ext cx="372256" cy="200055"/>
          </a:xfrm>
          <a:prstGeom prst="rect">
            <a:avLst/>
          </a:prstGeom>
          <a:solidFill>
            <a:schemeClr val="bg1"/>
          </a:solidFill>
        </p:spPr>
        <p:txBody>
          <a:bodyPr wrap="square" rtlCol="0">
            <a:spAutoFit/>
          </a:bodyPr>
          <a:lstStyle/>
          <a:p>
            <a:pPr algn="ctr"/>
            <a:r>
              <a:rPr lang="fr-FR" sz="700" dirty="0"/>
              <a:t>une</a:t>
            </a:r>
          </a:p>
        </p:txBody>
      </p:sp>
      <p:sp>
        <p:nvSpPr>
          <p:cNvPr id="320" name="ZoneTexte 319"/>
          <p:cNvSpPr txBox="1"/>
          <p:nvPr/>
        </p:nvSpPr>
        <p:spPr>
          <a:xfrm>
            <a:off x="4183659" y="3504815"/>
            <a:ext cx="378322" cy="200055"/>
          </a:xfrm>
          <a:prstGeom prst="rect">
            <a:avLst/>
          </a:prstGeom>
          <a:solidFill>
            <a:schemeClr val="bg1"/>
          </a:solidFill>
        </p:spPr>
        <p:txBody>
          <a:bodyPr wrap="square" rtlCol="0">
            <a:spAutoFit/>
          </a:bodyPr>
          <a:lstStyle>
            <a:defPPr>
              <a:defRPr lang="fr-FR"/>
            </a:defPPr>
            <a:lvl1pPr algn="ctr">
              <a:defRPr sz="700"/>
            </a:lvl1pPr>
          </a:lstStyle>
          <a:p>
            <a:r>
              <a:rPr lang="fr-FR" dirty="0"/>
              <a:t>une</a:t>
            </a:r>
          </a:p>
        </p:txBody>
      </p:sp>
      <p:cxnSp>
        <p:nvCxnSpPr>
          <p:cNvPr id="321" name="Connecteur droit avec flèche 320"/>
          <p:cNvCxnSpPr/>
          <p:nvPr/>
        </p:nvCxnSpPr>
        <p:spPr>
          <a:xfrm flipH="1">
            <a:off x="6084169" y="2735418"/>
            <a:ext cx="1512167" cy="37029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5" name="ZoneTexte 324"/>
          <p:cNvSpPr txBox="1"/>
          <p:nvPr/>
        </p:nvSpPr>
        <p:spPr>
          <a:xfrm>
            <a:off x="6628593" y="4482966"/>
            <a:ext cx="648072" cy="200055"/>
          </a:xfrm>
          <a:prstGeom prst="rect">
            <a:avLst/>
          </a:prstGeom>
          <a:solidFill>
            <a:schemeClr val="bg1"/>
          </a:solidFill>
        </p:spPr>
        <p:txBody>
          <a:bodyPr wrap="square" rtlCol="0">
            <a:spAutoFit/>
          </a:bodyPr>
          <a:lstStyle>
            <a:defPPr>
              <a:defRPr lang="fr-FR"/>
            </a:defPPr>
            <a:lvl1pPr algn="ctr">
              <a:defRPr sz="700"/>
            </a:lvl1pPr>
          </a:lstStyle>
          <a:p>
            <a:r>
              <a:rPr lang="fr-FR" dirty="0"/>
              <a:t>est une</a:t>
            </a:r>
          </a:p>
        </p:txBody>
      </p:sp>
      <p:sp>
        <p:nvSpPr>
          <p:cNvPr id="326" name="ZoneTexte 325"/>
          <p:cNvSpPr txBox="1"/>
          <p:nvPr/>
        </p:nvSpPr>
        <p:spPr>
          <a:xfrm>
            <a:off x="6041975" y="4235359"/>
            <a:ext cx="397077" cy="200055"/>
          </a:xfrm>
          <a:prstGeom prst="rect">
            <a:avLst/>
          </a:prstGeom>
          <a:solidFill>
            <a:schemeClr val="bg1"/>
          </a:solidFill>
        </p:spPr>
        <p:txBody>
          <a:bodyPr wrap="square" rtlCol="0">
            <a:spAutoFit/>
          </a:bodyPr>
          <a:lstStyle>
            <a:defPPr>
              <a:defRPr lang="fr-FR"/>
            </a:defPPr>
            <a:lvl1pPr algn="ctr">
              <a:defRPr sz="700"/>
            </a:lvl1pPr>
          </a:lstStyle>
          <a:p>
            <a:r>
              <a:rPr lang="fr-FR" dirty="0"/>
              <a:t>peut</a:t>
            </a:r>
          </a:p>
        </p:txBody>
      </p:sp>
      <p:sp>
        <p:nvSpPr>
          <p:cNvPr id="327" name="ZoneTexte 326"/>
          <p:cNvSpPr txBox="1"/>
          <p:nvPr/>
        </p:nvSpPr>
        <p:spPr>
          <a:xfrm>
            <a:off x="5411971" y="4235360"/>
            <a:ext cx="356380" cy="200055"/>
          </a:xfrm>
          <a:prstGeom prst="rect">
            <a:avLst/>
          </a:prstGeom>
          <a:solidFill>
            <a:schemeClr val="bg1"/>
          </a:solidFill>
        </p:spPr>
        <p:txBody>
          <a:bodyPr wrap="square" rtlCol="0">
            <a:spAutoFit/>
          </a:bodyPr>
          <a:lstStyle>
            <a:defPPr>
              <a:defRPr lang="fr-FR"/>
            </a:defPPr>
            <a:lvl1pPr algn="ctr">
              <a:defRPr sz="700"/>
            </a:lvl1pPr>
          </a:lstStyle>
          <a:p>
            <a:r>
              <a:rPr lang="fr-FR" dirty="0"/>
              <a:t>peut</a:t>
            </a:r>
          </a:p>
        </p:txBody>
      </p:sp>
      <p:sp>
        <p:nvSpPr>
          <p:cNvPr id="328" name="ZoneTexte 327"/>
          <p:cNvSpPr txBox="1"/>
          <p:nvPr/>
        </p:nvSpPr>
        <p:spPr>
          <a:xfrm>
            <a:off x="6389350" y="1527954"/>
            <a:ext cx="624762" cy="200055"/>
          </a:xfrm>
          <a:prstGeom prst="rect">
            <a:avLst/>
          </a:prstGeom>
          <a:solidFill>
            <a:schemeClr val="bg1"/>
          </a:solidFill>
        </p:spPr>
        <p:txBody>
          <a:bodyPr wrap="square" rtlCol="0">
            <a:spAutoFit/>
          </a:bodyPr>
          <a:lstStyle>
            <a:defPPr>
              <a:defRPr lang="fr-FR"/>
            </a:defPPr>
            <a:lvl1pPr algn="ctr">
              <a:defRPr sz="700"/>
            </a:lvl1pPr>
          </a:lstStyle>
          <a:p>
            <a:r>
              <a:rPr lang="fr-FR" dirty="0"/>
              <a:t>peut être</a:t>
            </a:r>
          </a:p>
        </p:txBody>
      </p:sp>
      <p:sp>
        <p:nvSpPr>
          <p:cNvPr id="329" name="ZoneTexte 328"/>
          <p:cNvSpPr txBox="1"/>
          <p:nvPr/>
        </p:nvSpPr>
        <p:spPr>
          <a:xfrm>
            <a:off x="6701731" y="1787669"/>
            <a:ext cx="547358" cy="200055"/>
          </a:xfrm>
          <a:prstGeom prst="rect">
            <a:avLst/>
          </a:prstGeom>
          <a:solidFill>
            <a:schemeClr val="bg1"/>
          </a:solidFill>
        </p:spPr>
        <p:txBody>
          <a:bodyPr wrap="square" rtlCol="0">
            <a:spAutoFit/>
          </a:bodyPr>
          <a:lstStyle>
            <a:defPPr>
              <a:defRPr lang="fr-FR"/>
            </a:defPPr>
            <a:lvl1pPr algn="ctr">
              <a:defRPr sz="700"/>
            </a:lvl1pPr>
          </a:lstStyle>
          <a:p>
            <a:r>
              <a:rPr lang="fr-FR" dirty="0"/>
              <a:t>peut être</a:t>
            </a:r>
          </a:p>
        </p:txBody>
      </p:sp>
      <p:sp>
        <p:nvSpPr>
          <p:cNvPr id="330" name="ZoneTexte 329"/>
          <p:cNvSpPr txBox="1"/>
          <p:nvPr/>
        </p:nvSpPr>
        <p:spPr>
          <a:xfrm>
            <a:off x="4499992" y="1476953"/>
            <a:ext cx="452236" cy="200055"/>
          </a:xfrm>
          <a:prstGeom prst="rect">
            <a:avLst/>
          </a:prstGeom>
          <a:solidFill>
            <a:schemeClr val="bg1"/>
          </a:solidFill>
        </p:spPr>
        <p:txBody>
          <a:bodyPr wrap="square" rtlCol="0">
            <a:spAutoFit/>
          </a:bodyPr>
          <a:lstStyle>
            <a:defPPr>
              <a:defRPr lang="fr-FR"/>
            </a:defPPr>
            <a:lvl1pPr algn="ctr">
              <a:defRPr sz="700"/>
            </a:lvl1pPr>
          </a:lstStyle>
          <a:p>
            <a:r>
              <a:rPr lang="fr-FR" dirty="0"/>
              <a:t>est une</a:t>
            </a:r>
          </a:p>
        </p:txBody>
      </p:sp>
      <p:sp>
        <p:nvSpPr>
          <p:cNvPr id="331" name="ZoneTexte 330"/>
          <p:cNvSpPr txBox="1"/>
          <p:nvPr/>
        </p:nvSpPr>
        <p:spPr>
          <a:xfrm>
            <a:off x="7483746" y="5951492"/>
            <a:ext cx="864722" cy="200055"/>
          </a:xfrm>
          <a:prstGeom prst="rect">
            <a:avLst/>
          </a:prstGeom>
          <a:solidFill>
            <a:schemeClr val="bg1"/>
          </a:solidFill>
        </p:spPr>
        <p:txBody>
          <a:bodyPr wrap="square" rtlCol="0">
            <a:spAutoFit/>
          </a:bodyPr>
          <a:lstStyle>
            <a:defPPr>
              <a:defRPr lang="fr-FR"/>
            </a:defPPr>
            <a:lvl1pPr algn="ctr">
              <a:defRPr sz="700"/>
            </a:lvl1pPr>
          </a:lstStyle>
          <a:p>
            <a:r>
              <a:rPr lang="fr-FR" dirty="0"/>
              <a:t>étend une</a:t>
            </a:r>
          </a:p>
        </p:txBody>
      </p:sp>
      <p:sp>
        <p:nvSpPr>
          <p:cNvPr id="332" name="ZoneTexte 331"/>
          <p:cNvSpPr txBox="1"/>
          <p:nvPr/>
        </p:nvSpPr>
        <p:spPr>
          <a:xfrm>
            <a:off x="7452320" y="4327032"/>
            <a:ext cx="712764" cy="307777"/>
          </a:xfrm>
          <a:prstGeom prst="rect">
            <a:avLst/>
          </a:prstGeom>
          <a:solidFill>
            <a:schemeClr val="bg1"/>
          </a:solidFill>
        </p:spPr>
        <p:txBody>
          <a:bodyPr wrap="square" rtlCol="0">
            <a:spAutoFit/>
          </a:bodyPr>
          <a:lstStyle>
            <a:defPPr>
              <a:defRPr lang="fr-FR"/>
            </a:defPPr>
            <a:lvl1pPr>
              <a:defRPr sz="700"/>
            </a:lvl1pPr>
          </a:lstStyle>
          <a:p>
            <a:pPr algn="ctr"/>
            <a:r>
              <a:rPr lang="fr-FR" dirty="0"/>
              <a:t>est un cas particulier</a:t>
            </a:r>
          </a:p>
        </p:txBody>
      </p:sp>
      <p:sp>
        <p:nvSpPr>
          <p:cNvPr id="333" name="ZoneTexte 332"/>
          <p:cNvSpPr txBox="1"/>
          <p:nvPr/>
        </p:nvSpPr>
        <p:spPr>
          <a:xfrm>
            <a:off x="1363888" y="356685"/>
            <a:ext cx="516588" cy="200055"/>
          </a:xfrm>
          <a:prstGeom prst="rect">
            <a:avLst/>
          </a:prstGeom>
          <a:solidFill>
            <a:schemeClr val="bg1"/>
          </a:solidFill>
        </p:spPr>
        <p:txBody>
          <a:bodyPr wrap="square" rtlCol="0">
            <a:spAutoFit/>
          </a:bodyPr>
          <a:lstStyle>
            <a:defPPr>
              <a:defRPr lang="fr-FR"/>
            </a:defPPr>
            <a:lvl1pPr algn="ctr">
              <a:defRPr sz="700"/>
            </a:lvl1pPr>
          </a:lstStyle>
          <a:p>
            <a:r>
              <a:rPr lang="fr-FR" dirty="0"/>
              <a:t>décrit un</a:t>
            </a:r>
          </a:p>
        </p:txBody>
      </p:sp>
      <p:sp>
        <p:nvSpPr>
          <p:cNvPr id="334" name="ZoneTexte 333"/>
          <p:cNvSpPr txBox="1"/>
          <p:nvPr/>
        </p:nvSpPr>
        <p:spPr>
          <a:xfrm>
            <a:off x="3803764" y="348195"/>
            <a:ext cx="732835" cy="200055"/>
          </a:xfrm>
          <a:prstGeom prst="rect">
            <a:avLst/>
          </a:prstGeom>
          <a:solidFill>
            <a:schemeClr val="bg1"/>
          </a:solidFill>
        </p:spPr>
        <p:txBody>
          <a:bodyPr wrap="square" rtlCol="0">
            <a:spAutoFit/>
          </a:bodyPr>
          <a:lstStyle>
            <a:defPPr>
              <a:defRPr lang="fr-FR"/>
            </a:defPPr>
            <a:lvl1pPr algn="ctr">
              <a:defRPr sz="700"/>
            </a:lvl1pPr>
          </a:lstStyle>
          <a:p>
            <a:r>
              <a:rPr lang="fr-FR" dirty="0"/>
              <a:t>se modélise en</a:t>
            </a:r>
          </a:p>
        </p:txBody>
      </p:sp>
      <p:sp>
        <p:nvSpPr>
          <p:cNvPr id="335" name="ZoneTexte 334"/>
          <p:cNvSpPr txBox="1"/>
          <p:nvPr/>
        </p:nvSpPr>
        <p:spPr>
          <a:xfrm>
            <a:off x="5045811" y="824204"/>
            <a:ext cx="852895" cy="200055"/>
          </a:xfrm>
          <a:prstGeom prst="rect">
            <a:avLst/>
          </a:prstGeom>
          <a:solidFill>
            <a:schemeClr val="bg1"/>
          </a:solidFill>
        </p:spPr>
        <p:txBody>
          <a:bodyPr wrap="square" rtlCol="0">
            <a:spAutoFit/>
          </a:bodyPr>
          <a:lstStyle>
            <a:defPPr>
              <a:defRPr lang="fr-FR"/>
            </a:defPPr>
            <a:lvl1pPr algn="ctr">
              <a:defRPr sz="700"/>
            </a:lvl1pPr>
          </a:lstStyle>
          <a:p>
            <a:r>
              <a:rPr lang="fr-FR" dirty="0"/>
              <a:t>cas particulier de</a:t>
            </a:r>
          </a:p>
        </p:txBody>
      </p:sp>
      <p:sp>
        <p:nvSpPr>
          <p:cNvPr id="336" name="ZoneTexte 335"/>
          <p:cNvSpPr txBox="1"/>
          <p:nvPr/>
        </p:nvSpPr>
        <p:spPr>
          <a:xfrm>
            <a:off x="3449658" y="782085"/>
            <a:ext cx="778743" cy="200055"/>
          </a:xfrm>
          <a:prstGeom prst="rect">
            <a:avLst/>
          </a:prstGeom>
          <a:solidFill>
            <a:schemeClr val="bg1"/>
          </a:solidFill>
        </p:spPr>
        <p:txBody>
          <a:bodyPr wrap="square" rtlCol="0">
            <a:spAutoFit/>
          </a:bodyPr>
          <a:lstStyle>
            <a:defPPr>
              <a:defRPr lang="fr-FR"/>
            </a:defPPr>
            <a:lvl1pPr algn="ctr">
              <a:defRPr sz="700"/>
            </a:lvl1pPr>
          </a:lstStyle>
          <a:p>
            <a:r>
              <a:rPr lang="fr-FR" dirty="0"/>
              <a:t>est associé à</a:t>
            </a:r>
          </a:p>
        </p:txBody>
      </p:sp>
      <p:sp>
        <p:nvSpPr>
          <p:cNvPr id="337" name="ZoneTexte 336"/>
          <p:cNvSpPr txBox="1"/>
          <p:nvPr/>
        </p:nvSpPr>
        <p:spPr>
          <a:xfrm>
            <a:off x="2384443" y="1893099"/>
            <a:ext cx="911014" cy="200055"/>
          </a:xfrm>
          <a:prstGeom prst="rect">
            <a:avLst/>
          </a:prstGeom>
          <a:solidFill>
            <a:schemeClr val="bg1"/>
          </a:solidFill>
        </p:spPr>
        <p:txBody>
          <a:bodyPr wrap="square" rtlCol="0">
            <a:spAutoFit/>
          </a:bodyPr>
          <a:lstStyle>
            <a:defPPr>
              <a:defRPr lang="fr-FR"/>
            </a:defPPr>
            <a:lvl1pPr algn="ctr">
              <a:defRPr sz="700"/>
            </a:lvl1pPr>
          </a:lstStyle>
          <a:p>
            <a:r>
              <a:rPr lang="fr-FR" dirty="0"/>
              <a:t>cas particulier de</a:t>
            </a:r>
          </a:p>
        </p:txBody>
      </p:sp>
      <p:sp>
        <p:nvSpPr>
          <p:cNvPr id="338" name="ZoneTexte 337"/>
          <p:cNvSpPr txBox="1"/>
          <p:nvPr/>
        </p:nvSpPr>
        <p:spPr>
          <a:xfrm>
            <a:off x="107504" y="3497121"/>
            <a:ext cx="535991" cy="415498"/>
          </a:xfrm>
          <a:prstGeom prst="rect">
            <a:avLst/>
          </a:prstGeom>
          <a:solidFill>
            <a:schemeClr val="bg1"/>
          </a:solidFill>
        </p:spPr>
        <p:txBody>
          <a:bodyPr wrap="square" rtlCol="0">
            <a:spAutoFit/>
          </a:bodyPr>
          <a:lstStyle>
            <a:defPPr>
              <a:defRPr lang="fr-FR"/>
            </a:defPPr>
            <a:lvl1pPr algn="ctr">
              <a:defRPr sz="700"/>
            </a:lvl1pPr>
          </a:lstStyle>
          <a:p>
            <a:r>
              <a:rPr lang="fr-FR" dirty="0"/>
              <a:t>est associé à un</a:t>
            </a:r>
          </a:p>
        </p:txBody>
      </p:sp>
      <p:sp>
        <p:nvSpPr>
          <p:cNvPr id="339" name="ZoneTexte 338"/>
          <p:cNvSpPr txBox="1"/>
          <p:nvPr/>
        </p:nvSpPr>
        <p:spPr>
          <a:xfrm>
            <a:off x="2684327" y="4985156"/>
            <a:ext cx="369273" cy="200055"/>
          </a:xfrm>
          <a:prstGeom prst="rect">
            <a:avLst/>
          </a:prstGeom>
          <a:solidFill>
            <a:schemeClr val="bg1"/>
          </a:solidFill>
        </p:spPr>
        <p:txBody>
          <a:bodyPr wrap="square" rtlCol="0">
            <a:spAutoFit/>
          </a:bodyPr>
          <a:lstStyle>
            <a:defPPr>
              <a:defRPr lang="fr-FR"/>
            </a:defPPr>
            <a:lvl1pPr algn="ctr">
              <a:defRPr sz="700"/>
            </a:lvl1pPr>
          </a:lstStyle>
          <a:p>
            <a:r>
              <a:rPr lang="fr-FR" dirty="0"/>
              <a:t>a un</a:t>
            </a:r>
          </a:p>
        </p:txBody>
      </p:sp>
      <p:sp>
        <p:nvSpPr>
          <p:cNvPr id="340" name="ZoneTexte 339"/>
          <p:cNvSpPr txBox="1"/>
          <p:nvPr/>
        </p:nvSpPr>
        <p:spPr>
          <a:xfrm>
            <a:off x="1736371" y="4700430"/>
            <a:ext cx="648072" cy="200055"/>
          </a:xfrm>
          <a:prstGeom prst="rect">
            <a:avLst/>
          </a:prstGeom>
          <a:solidFill>
            <a:schemeClr val="bg1"/>
          </a:solidFill>
        </p:spPr>
        <p:txBody>
          <a:bodyPr wrap="square" rtlCol="0">
            <a:spAutoFit/>
          </a:bodyPr>
          <a:lstStyle>
            <a:defPPr>
              <a:defRPr lang="fr-FR"/>
            </a:defPPr>
            <a:lvl1pPr algn="ctr">
              <a:defRPr sz="700"/>
            </a:lvl1pPr>
          </a:lstStyle>
          <a:p>
            <a:r>
              <a:rPr lang="fr-FR" dirty="0"/>
              <a:t>relie des </a:t>
            </a:r>
          </a:p>
        </p:txBody>
      </p:sp>
      <p:sp>
        <p:nvSpPr>
          <p:cNvPr id="341" name="ZoneTexte 340"/>
          <p:cNvSpPr txBox="1"/>
          <p:nvPr/>
        </p:nvSpPr>
        <p:spPr>
          <a:xfrm>
            <a:off x="2038380" y="5794748"/>
            <a:ext cx="847316" cy="200055"/>
          </a:xfrm>
          <a:prstGeom prst="rect">
            <a:avLst/>
          </a:prstGeom>
          <a:solidFill>
            <a:schemeClr val="bg1"/>
          </a:solidFill>
        </p:spPr>
        <p:txBody>
          <a:bodyPr wrap="square" rtlCol="0">
            <a:spAutoFit/>
          </a:bodyPr>
          <a:lstStyle>
            <a:defPPr>
              <a:defRPr lang="fr-FR"/>
            </a:defPPr>
            <a:lvl1pPr algn="ctr">
              <a:defRPr sz="700"/>
            </a:lvl1pPr>
          </a:lstStyle>
          <a:p>
            <a:r>
              <a:rPr lang="fr-FR" dirty="0"/>
              <a:t>contient des </a:t>
            </a:r>
          </a:p>
        </p:txBody>
      </p:sp>
      <p:sp>
        <p:nvSpPr>
          <p:cNvPr id="342" name="ZoneTexte 341"/>
          <p:cNvSpPr txBox="1"/>
          <p:nvPr/>
        </p:nvSpPr>
        <p:spPr>
          <a:xfrm>
            <a:off x="964540" y="5627677"/>
            <a:ext cx="991365" cy="200055"/>
          </a:xfrm>
          <a:prstGeom prst="rect">
            <a:avLst/>
          </a:prstGeom>
          <a:solidFill>
            <a:schemeClr val="bg1"/>
          </a:solidFill>
        </p:spPr>
        <p:txBody>
          <a:bodyPr wrap="square" rtlCol="0">
            <a:spAutoFit/>
          </a:bodyPr>
          <a:lstStyle>
            <a:defPPr>
              <a:defRPr lang="fr-FR"/>
            </a:defPPr>
            <a:lvl1pPr algn="ctr">
              <a:defRPr sz="700"/>
            </a:lvl1pPr>
          </a:lstStyle>
          <a:p>
            <a:r>
              <a:rPr lang="fr-FR" dirty="0"/>
              <a:t>est associé à un</a:t>
            </a:r>
          </a:p>
        </p:txBody>
      </p:sp>
      <p:sp>
        <p:nvSpPr>
          <p:cNvPr id="343" name="ZoneTexte 342"/>
          <p:cNvSpPr txBox="1"/>
          <p:nvPr/>
        </p:nvSpPr>
        <p:spPr>
          <a:xfrm>
            <a:off x="3336343" y="4550931"/>
            <a:ext cx="847316" cy="200055"/>
          </a:xfrm>
          <a:prstGeom prst="rect">
            <a:avLst/>
          </a:prstGeom>
          <a:solidFill>
            <a:schemeClr val="bg1"/>
          </a:solidFill>
        </p:spPr>
        <p:txBody>
          <a:bodyPr wrap="square" rtlCol="0">
            <a:spAutoFit/>
          </a:bodyPr>
          <a:lstStyle>
            <a:defPPr>
              <a:defRPr lang="fr-FR"/>
            </a:defPPr>
            <a:lvl1pPr algn="ctr">
              <a:defRPr sz="700"/>
            </a:lvl1pPr>
          </a:lstStyle>
          <a:p>
            <a:r>
              <a:rPr lang="fr-FR" dirty="0"/>
              <a:t>contient des </a:t>
            </a:r>
          </a:p>
        </p:txBody>
      </p:sp>
      <p:sp>
        <p:nvSpPr>
          <p:cNvPr id="344" name="ZoneTexte 343"/>
          <p:cNvSpPr txBox="1"/>
          <p:nvPr/>
        </p:nvSpPr>
        <p:spPr>
          <a:xfrm>
            <a:off x="4410724" y="5019605"/>
            <a:ext cx="847316" cy="200055"/>
          </a:xfrm>
          <a:prstGeom prst="rect">
            <a:avLst/>
          </a:prstGeom>
          <a:solidFill>
            <a:schemeClr val="bg1"/>
          </a:solidFill>
        </p:spPr>
        <p:txBody>
          <a:bodyPr wrap="square" rtlCol="0">
            <a:spAutoFit/>
          </a:bodyPr>
          <a:lstStyle>
            <a:defPPr>
              <a:defRPr lang="fr-FR"/>
            </a:defPPr>
            <a:lvl1pPr algn="ctr">
              <a:defRPr sz="700"/>
            </a:lvl1pPr>
          </a:lstStyle>
          <a:p>
            <a:r>
              <a:rPr lang="fr-FR" dirty="0"/>
              <a:t>attribue</a:t>
            </a:r>
          </a:p>
        </p:txBody>
      </p:sp>
      <p:sp>
        <p:nvSpPr>
          <p:cNvPr id="345" name="ZoneTexte 344"/>
          <p:cNvSpPr txBox="1"/>
          <p:nvPr/>
        </p:nvSpPr>
        <p:spPr>
          <a:xfrm>
            <a:off x="3268915" y="5371442"/>
            <a:ext cx="522298" cy="200055"/>
          </a:xfrm>
          <a:prstGeom prst="rect">
            <a:avLst/>
          </a:prstGeom>
          <a:solidFill>
            <a:schemeClr val="bg1"/>
          </a:solidFill>
        </p:spPr>
        <p:txBody>
          <a:bodyPr wrap="square" rtlCol="0">
            <a:spAutoFit/>
          </a:bodyPr>
          <a:lstStyle>
            <a:defPPr>
              <a:defRPr lang="fr-FR"/>
            </a:defPPr>
            <a:lvl1pPr algn="ctr">
              <a:defRPr sz="700"/>
            </a:lvl1pPr>
          </a:lstStyle>
          <a:p>
            <a:r>
              <a:rPr lang="fr-FR" dirty="0"/>
              <a:t>concerne</a:t>
            </a:r>
          </a:p>
        </p:txBody>
      </p:sp>
      <p:sp>
        <p:nvSpPr>
          <p:cNvPr id="346" name="ZoneTexte 345"/>
          <p:cNvSpPr txBox="1"/>
          <p:nvPr/>
        </p:nvSpPr>
        <p:spPr>
          <a:xfrm>
            <a:off x="4861722" y="5915231"/>
            <a:ext cx="847316" cy="200055"/>
          </a:xfrm>
          <a:prstGeom prst="rect">
            <a:avLst/>
          </a:prstGeom>
          <a:solidFill>
            <a:schemeClr val="bg1"/>
          </a:solidFill>
        </p:spPr>
        <p:txBody>
          <a:bodyPr wrap="square" rtlCol="0">
            <a:spAutoFit/>
          </a:bodyPr>
          <a:lstStyle>
            <a:defPPr>
              <a:defRPr lang="fr-FR"/>
            </a:defPPr>
            <a:lvl1pPr algn="ctr">
              <a:defRPr sz="700"/>
            </a:lvl1pPr>
          </a:lstStyle>
          <a:p>
            <a:r>
              <a:rPr lang="fr-FR" dirty="0"/>
              <a:t>définit des </a:t>
            </a:r>
          </a:p>
        </p:txBody>
      </p:sp>
      <p:sp>
        <p:nvSpPr>
          <p:cNvPr id="347" name="ZoneTexte 346"/>
          <p:cNvSpPr txBox="1"/>
          <p:nvPr/>
        </p:nvSpPr>
        <p:spPr>
          <a:xfrm>
            <a:off x="3389735" y="6411357"/>
            <a:ext cx="847316" cy="200055"/>
          </a:xfrm>
          <a:prstGeom prst="rect">
            <a:avLst/>
          </a:prstGeom>
          <a:solidFill>
            <a:schemeClr val="bg1"/>
          </a:solidFill>
        </p:spPr>
        <p:txBody>
          <a:bodyPr wrap="square" rtlCol="0">
            <a:spAutoFit/>
          </a:bodyPr>
          <a:lstStyle>
            <a:defPPr>
              <a:defRPr lang="fr-FR"/>
            </a:defPPr>
            <a:lvl1pPr algn="ctr">
              <a:defRPr sz="700"/>
            </a:lvl1pPr>
          </a:lstStyle>
          <a:p>
            <a:r>
              <a:rPr lang="fr-FR" dirty="0"/>
              <a:t>est définie  sur un</a:t>
            </a:r>
          </a:p>
        </p:txBody>
      </p:sp>
      <p:sp>
        <p:nvSpPr>
          <p:cNvPr id="348" name="ZoneTexte 347"/>
          <p:cNvSpPr txBox="1"/>
          <p:nvPr/>
        </p:nvSpPr>
        <p:spPr>
          <a:xfrm>
            <a:off x="6618158" y="2370804"/>
            <a:ext cx="547358" cy="200055"/>
          </a:xfrm>
          <a:prstGeom prst="rect">
            <a:avLst/>
          </a:prstGeom>
          <a:solidFill>
            <a:schemeClr val="bg1"/>
          </a:solidFill>
        </p:spPr>
        <p:txBody>
          <a:bodyPr wrap="square" rtlCol="0">
            <a:spAutoFit/>
          </a:bodyPr>
          <a:lstStyle>
            <a:defPPr>
              <a:defRPr lang="fr-FR"/>
            </a:defPPr>
            <a:lvl1pPr algn="ctr">
              <a:defRPr sz="700"/>
            </a:lvl1pPr>
          </a:lstStyle>
          <a:p>
            <a:r>
              <a:rPr lang="fr-FR" dirty="0"/>
              <a:t>satisfait</a:t>
            </a:r>
          </a:p>
        </p:txBody>
      </p:sp>
      <p:sp>
        <p:nvSpPr>
          <p:cNvPr id="12" name="Organigramme : Terminateur 11"/>
          <p:cNvSpPr/>
          <p:nvPr/>
        </p:nvSpPr>
        <p:spPr>
          <a:xfrm>
            <a:off x="2459571" y="4581128"/>
            <a:ext cx="806951" cy="216024"/>
          </a:xfrm>
          <a:prstGeom prst="flowChartTerminator">
            <a:avLst/>
          </a:prstGeom>
          <a:solidFill>
            <a:schemeClr val="accent3">
              <a:lumMod val="60000"/>
              <a:lumOff val="40000"/>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rPr>
              <a:t>Domaine</a:t>
            </a:r>
          </a:p>
        </p:txBody>
      </p:sp>
      <p:cxnSp>
        <p:nvCxnSpPr>
          <p:cNvPr id="471" name="Connecteur en arc 470"/>
          <p:cNvCxnSpPr>
            <a:endCxn id="19" idx="1"/>
          </p:cNvCxnSpPr>
          <p:nvPr/>
        </p:nvCxnSpPr>
        <p:spPr>
          <a:xfrm rot="10800000" flipV="1">
            <a:off x="1463988" y="2146444"/>
            <a:ext cx="2803504" cy="2105645"/>
          </a:xfrm>
          <a:prstGeom prst="curvedConnector3">
            <a:avLst>
              <a:gd name="adj1" fmla="val 11472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9" name="ZoneTexte 348"/>
          <p:cNvSpPr txBox="1"/>
          <p:nvPr/>
        </p:nvSpPr>
        <p:spPr>
          <a:xfrm>
            <a:off x="652241" y="3604843"/>
            <a:ext cx="755576" cy="200055"/>
          </a:xfrm>
          <a:prstGeom prst="rect">
            <a:avLst/>
          </a:prstGeom>
          <a:solidFill>
            <a:schemeClr val="bg1"/>
          </a:solidFill>
        </p:spPr>
        <p:txBody>
          <a:bodyPr wrap="square" rtlCol="0">
            <a:spAutoFit/>
          </a:bodyPr>
          <a:lstStyle>
            <a:defPPr>
              <a:defRPr lang="fr-FR"/>
            </a:defPPr>
            <a:lvl1pPr algn="ctr">
              <a:defRPr sz="700"/>
            </a:lvl1pPr>
          </a:lstStyle>
          <a:p>
            <a:r>
              <a:rPr lang="fr-FR" dirty="0"/>
              <a:t>comporte des</a:t>
            </a:r>
          </a:p>
        </p:txBody>
      </p:sp>
      <p:sp>
        <p:nvSpPr>
          <p:cNvPr id="2" name="Espace réservé du numéro de diapositive 1">
            <a:extLst>
              <a:ext uri="{FF2B5EF4-FFF2-40B4-BE49-F238E27FC236}">
                <a16:creationId xmlns:a16="http://schemas.microsoft.com/office/drawing/2014/main" id="{F98D217D-6C91-4E42-B37A-3DCEBA0855ED}"/>
              </a:ext>
            </a:extLst>
          </p:cNvPr>
          <p:cNvSpPr>
            <a:spLocks noGrp="1"/>
          </p:cNvSpPr>
          <p:nvPr>
            <p:ph type="sldNum" sz="quarter" idx="12"/>
          </p:nvPr>
        </p:nvSpPr>
        <p:spPr/>
        <p:txBody>
          <a:bodyPr/>
          <a:lstStyle/>
          <a:p>
            <a:fld id="{F1E29388-C2A6-42F4-8376-DF2F821CBB61}" type="slidenum">
              <a:rPr lang="fr-FR" smtClean="0"/>
              <a:t>70</a:t>
            </a:fld>
            <a:endParaRPr lang="fr-FR"/>
          </a:p>
        </p:txBody>
      </p:sp>
    </p:spTree>
    <p:extLst>
      <p:ext uri="{BB962C8B-B14F-4D97-AF65-F5344CB8AC3E}">
        <p14:creationId xmlns:p14="http://schemas.microsoft.com/office/powerpoint/2010/main" val="1773500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2964" y="2276872"/>
            <a:ext cx="7471487" cy="923330"/>
          </a:xfrm>
          <a:prstGeom prst="rect">
            <a:avLst/>
          </a:prstGeom>
        </p:spPr>
        <p:txBody>
          <a:bodyPr wrap="square">
            <a:spAutoFit/>
          </a:bodyPr>
          <a:lstStyle/>
          <a:p>
            <a:r>
              <a:rPr lang="fr-FR" b="1" dirty="0">
                <a:solidFill>
                  <a:srgbClr val="FF0000"/>
                </a:solidFill>
              </a:rPr>
              <a:t>la notion de filtrage </a:t>
            </a:r>
            <a:r>
              <a:rPr lang="fr-FR" dirty="0"/>
              <a:t>recouvre les techniques de déduction permettant de réduire la combinatoire d’un problème </a:t>
            </a:r>
            <a:r>
              <a:rPr lang="fr-FR" b="1" dirty="0">
                <a:solidFill>
                  <a:srgbClr val="FF0000"/>
                </a:solidFill>
              </a:rPr>
              <a:t>en retirant </a:t>
            </a:r>
            <a:r>
              <a:rPr lang="fr-FR" dirty="0"/>
              <a:t>de certains domaines des valeurs non-pertinentes c.-à-d. ne peuvent pas apparaitre dans une solution.</a:t>
            </a:r>
          </a:p>
        </p:txBody>
      </p:sp>
      <p:sp>
        <p:nvSpPr>
          <p:cNvPr id="5" name="Rectangle 4"/>
          <p:cNvSpPr/>
          <p:nvPr/>
        </p:nvSpPr>
        <p:spPr>
          <a:xfrm>
            <a:off x="473533" y="3573016"/>
            <a:ext cx="7471487" cy="2031325"/>
          </a:xfrm>
          <a:prstGeom prst="rect">
            <a:avLst/>
          </a:prstGeom>
        </p:spPr>
        <p:txBody>
          <a:bodyPr wrap="square">
            <a:spAutoFit/>
          </a:bodyPr>
          <a:lstStyle/>
          <a:p>
            <a:endParaRPr lang="fr-FR" dirty="0"/>
          </a:p>
          <a:p>
            <a:r>
              <a:rPr lang="fr-FR" b="1" dirty="0">
                <a:solidFill>
                  <a:srgbClr val="FF0000"/>
                </a:solidFill>
              </a:rPr>
              <a:t>Les techniques de consistance</a:t>
            </a:r>
            <a:r>
              <a:rPr lang="fr-FR" dirty="0"/>
              <a:t> permettent de filtrer les valeurs ou les ensembles de valeurs qui participent à une solution.</a:t>
            </a:r>
          </a:p>
          <a:p>
            <a:endParaRPr lang="fr-FR" dirty="0"/>
          </a:p>
          <a:p>
            <a:endParaRPr lang="fr-FR" dirty="0"/>
          </a:p>
          <a:p>
            <a:r>
              <a:rPr lang="fr-FR" dirty="0"/>
              <a:t>Nous verrons seulement </a:t>
            </a:r>
            <a:r>
              <a:rPr lang="fr-FR" b="1" dirty="0">
                <a:solidFill>
                  <a:srgbClr val="FF0000"/>
                </a:solidFill>
              </a:rPr>
              <a:t>la consistance d’arc (AC)</a:t>
            </a:r>
            <a:r>
              <a:rPr lang="fr-FR" dirty="0"/>
              <a:t> parfois appelée consistance généralisée. </a:t>
            </a:r>
          </a:p>
        </p:txBody>
      </p:sp>
      <p:sp>
        <p:nvSpPr>
          <p:cNvPr id="6" name="Rectangle 5"/>
          <p:cNvSpPr/>
          <p:nvPr/>
        </p:nvSpPr>
        <p:spPr>
          <a:xfrm>
            <a:off x="0" y="0"/>
            <a:ext cx="6260047" cy="461665"/>
          </a:xfrm>
          <a:prstGeom prst="rect">
            <a:avLst/>
          </a:prstGeom>
        </p:spPr>
        <p:txBody>
          <a:bodyPr wrap="none">
            <a:spAutoFit/>
          </a:bodyPr>
          <a:lstStyle/>
          <a:p>
            <a:r>
              <a:rPr lang="fr-FR" sz="2400" b="1" dirty="0"/>
              <a:t>3 – Intégration de l’approche CSP en conception</a:t>
            </a:r>
          </a:p>
        </p:txBody>
      </p:sp>
      <p:sp>
        <p:nvSpPr>
          <p:cNvPr id="7" name="Rectangle 6"/>
          <p:cNvSpPr/>
          <p:nvPr/>
        </p:nvSpPr>
        <p:spPr>
          <a:xfrm>
            <a:off x="101724" y="461665"/>
            <a:ext cx="4442819" cy="400110"/>
          </a:xfrm>
          <a:prstGeom prst="rect">
            <a:avLst/>
          </a:prstGeom>
        </p:spPr>
        <p:txBody>
          <a:bodyPr wrap="none">
            <a:spAutoFit/>
          </a:bodyPr>
          <a:lstStyle/>
          <a:p>
            <a:r>
              <a:rPr lang="fr-FR" sz="2000" b="1" dirty="0">
                <a:solidFill>
                  <a:schemeClr val="tx2">
                    <a:lumMod val="60000"/>
                    <a:lumOff val="40000"/>
                  </a:schemeClr>
                </a:solidFill>
              </a:rPr>
              <a:t> La propagation de contraintes (Filtrage)</a:t>
            </a:r>
          </a:p>
        </p:txBody>
      </p:sp>
      <p:sp>
        <p:nvSpPr>
          <p:cNvPr id="8" name="Rectangle 7"/>
          <p:cNvSpPr/>
          <p:nvPr/>
        </p:nvSpPr>
        <p:spPr>
          <a:xfrm>
            <a:off x="539552" y="1196752"/>
            <a:ext cx="7272808" cy="646331"/>
          </a:xfrm>
          <a:prstGeom prst="rect">
            <a:avLst/>
          </a:prstGeom>
        </p:spPr>
        <p:txBody>
          <a:bodyPr wrap="square">
            <a:spAutoFit/>
          </a:bodyPr>
          <a:lstStyle/>
          <a:p>
            <a:r>
              <a:rPr lang="fr-FR" dirty="0"/>
              <a:t>L'objectif de la propagation de contraintes est de remplacer un CSP initial par un CSP équivalent, mais avec un espace de recherche plus restreint</a:t>
            </a:r>
          </a:p>
        </p:txBody>
      </p:sp>
      <p:sp>
        <p:nvSpPr>
          <p:cNvPr id="2" name="Espace réservé du numéro de diapositive 1">
            <a:extLst>
              <a:ext uri="{FF2B5EF4-FFF2-40B4-BE49-F238E27FC236}">
                <a16:creationId xmlns:a16="http://schemas.microsoft.com/office/drawing/2014/main" id="{6E835AFA-7783-441E-8250-8983C7F97C2C}"/>
              </a:ext>
            </a:extLst>
          </p:cNvPr>
          <p:cNvSpPr>
            <a:spLocks noGrp="1"/>
          </p:cNvSpPr>
          <p:nvPr>
            <p:ph type="sldNum" sz="quarter" idx="12"/>
          </p:nvPr>
        </p:nvSpPr>
        <p:spPr/>
        <p:txBody>
          <a:bodyPr/>
          <a:lstStyle/>
          <a:p>
            <a:fld id="{F1E29388-C2A6-42F4-8376-DF2F821CBB61}" type="slidenum">
              <a:rPr lang="fr-FR" smtClean="0"/>
              <a:t>71</a:t>
            </a:fld>
            <a:endParaRPr lang="fr-FR"/>
          </a:p>
        </p:txBody>
      </p:sp>
    </p:spTree>
    <p:extLst>
      <p:ext uri="{BB962C8B-B14F-4D97-AF65-F5344CB8AC3E}">
        <p14:creationId xmlns:p14="http://schemas.microsoft.com/office/powerpoint/2010/main" val="6020857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672" y="1196752"/>
            <a:ext cx="8254775" cy="1200329"/>
          </a:xfrm>
          <a:prstGeom prst="rect">
            <a:avLst/>
          </a:prstGeom>
        </p:spPr>
        <p:txBody>
          <a:bodyPr wrap="square">
            <a:spAutoFit/>
          </a:bodyPr>
          <a:lstStyle/>
          <a:p>
            <a:r>
              <a:rPr lang="fr-FR" dirty="0"/>
              <a:t>Un réseau de contrainte est défini par un graphe, avec </a:t>
            </a:r>
          </a:p>
          <a:p>
            <a:pPr marL="285750" lvl="0" indent="-285750">
              <a:buFont typeface="Arial" panose="020B0604020202020204" pitchFamily="34" charset="0"/>
              <a:buChar char="•"/>
            </a:pPr>
            <a:r>
              <a:rPr lang="fr-FR" dirty="0"/>
              <a:t>Un nœud pour chaque variable (cercle)</a:t>
            </a:r>
          </a:p>
          <a:p>
            <a:pPr marL="285750" lvl="0" indent="-285750">
              <a:buFont typeface="Arial" panose="020B0604020202020204" pitchFamily="34" charset="0"/>
              <a:buChar char="•"/>
            </a:pPr>
            <a:r>
              <a:rPr lang="fr-FR" dirty="0"/>
              <a:t>Un nœud pour chaque contrainte (rectangle)</a:t>
            </a:r>
          </a:p>
          <a:p>
            <a:pPr marL="285750" lvl="0" indent="-285750">
              <a:buFont typeface="Arial" panose="020B0604020202020204" pitchFamily="34" charset="0"/>
              <a:buChar char="•"/>
            </a:pPr>
            <a:r>
              <a:rPr lang="fr-FR" dirty="0"/>
              <a:t>Une droite (arcs) relie les nœuds variable et contrainte entre eux</a:t>
            </a:r>
          </a:p>
        </p:txBody>
      </p:sp>
      <p:sp>
        <p:nvSpPr>
          <p:cNvPr id="5" name="Rectangle 4"/>
          <p:cNvSpPr/>
          <p:nvPr/>
        </p:nvSpPr>
        <p:spPr>
          <a:xfrm>
            <a:off x="407244" y="2924944"/>
            <a:ext cx="8197204" cy="646331"/>
          </a:xfrm>
          <a:prstGeom prst="rect">
            <a:avLst/>
          </a:prstGeom>
        </p:spPr>
        <p:txBody>
          <a:bodyPr wrap="square">
            <a:spAutoFit/>
          </a:bodyPr>
          <a:lstStyle/>
          <a:p>
            <a:r>
              <a:rPr lang="fr-FR" dirty="0"/>
              <a:t>On notera les arcs dans le réseau      </a:t>
            </a:r>
            <a:r>
              <a:rPr lang="fr-FR" b="1" dirty="0"/>
              <a:t>&lt; X, c(X, Y) &gt; </a:t>
            </a:r>
            <a:r>
              <a:rPr lang="fr-FR" dirty="0"/>
              <a:t>où  X est une variables et c(X, Y)  la contrainte binaire</a:t>
            </a:r>
          </a:p>
        </p:txBody>
      </p:sp>
      <p:sp>
        <p:nvSpPr>
          <p:cNvPr id="6" name="Ellipse 5"/>
          <p:cNvSpPr/>
          <p:nvPr/>
        </p:nvSpPr>
        <p:spPr>
          <a:xfrm>
            <a:off x="1115616" y="4293096"/>
            <a:ext cx="861294"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X</a:t>
            </a:r>
          </a:p>
        </p:txBody>
      </p:sp>
      <p:sp>
        <p:nvSpPr>
          <p:cNvPr id="7" name="Ellipse 6"/>
          <p:cNvSpPr/>
          <p:nvPr/>
        </p:nvSpPr>
        <p:spPr>
          <a:xfrm>
            <a:off x="6951067" y="4293096"/>
            <a:ext cx="861294"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Y</a:t>
            </a:r>
          </a:p>
        </p:txBody>
      </p:sp>
      <p:sp>
        <p:nvSpPr>
          <p:cNvPr id="8" name="Rectangle 7"/>
          <p:cNvSpPr/>
          <p:nvPr/>
        </p:nvSpPr>
        <p:spPr>
          <a:xfrm>
            <a:off x="3710707" y="4547220"/>
            <a:ext cx="144016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a:t>
            </a:r>
          </a:p>
        </p:txBody>
      </p:sp>
      <p:cxnSp>
        <p:nvCxnSpPr>
          <p:cNvPr id="10" name="Connecteur droit 9"/>
          <p:cNvCxnSpPr>
            <a:stCxn id="6" idx="6"/>
            <a:endCxn id="8" idx="1"/>
          </p:cNvCxnSpPr>
          <p:nvPr/>
        </p:nvCxnSpPr>
        <p:spPr>
          <a:xfrm>
            <a:off x="1976910" y="4725144"/>
            <a:ext cx="1733797" cy="2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a:stCxn id="8" idx="3"/>
            <a:endCxn id="7" idx="2"/>
          </p:cNvCxnSpPr>
          <p:nvPr/>
        </p:nvCxnSpPr>
        <p:spPr>
          <a:xfrm flipV="1">
            <a:off x="5150867" y="4725144"/>
            <a:ext cx="1800200" cy="2096"/>
          </a:xfrm>
          <a:prstGeom prst="line">
            <a:avLst/>
          </a:prstGeom>
        </p:spPr>
        <p:style>
          <a:lnRef idx="1">
            <a:schemeClr val="accent1"/>
          </a:lnRef>
          <a:fillRef idx="0">
            <a:schemeClr val="accent1"/>
          </a:fillRef>
          <a:effectRef idx="0">
            <a:schemeClr val="accent1"/>
          </a:effectRef>
          <a:fontRef idx="minor">
            <a:schemeClr val="tx1"/>
          </a:fontRef>
        </p:style>
      </p:cxnSp>
      <p:sp>
        <p:nvSpPr>
          <p:cNvPr id="16" name="Zone de texte 6"/>
          <p:cNvSpPr txBox="1"/>
          <p:nvPr/>
        </p:nvSpPr>
        <p:spPr>
          <a:xfrm>
            <a:off x="2419945" y="4299570"/>
            <a:ext cx="847725" cy="2476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fr-FR" sz="1100" b="1" dirty="0">
                <a:effectLst/>
                <a:ea typeface="Calibri"/>
                <a:cs typeface="Times New Roman"/>
              </a:rPr>
              <a:t>&lt;X, c(X, Y)&gt;</a:t>
            </a:r>
            <a:endParaRPr lang="fr-FR" sz="1100" dirty="0">
              <a:effectLst/>
              <a:ea typeface="Calibri"/>
              <a:cs typeface="Times New Roman"/>
            </a:endParaRPr>
          </a:p>
        </p:txBody>
      </p:sp>
      <p:sp>
        <p:nvSpPr>
          <p:cNvPr id="17" name="Zone de texte 7"/>
          <p:cNvSpPr txBox="1"/>
          <p:nvPr/>
        </p:nvSpPr>
        <p:spPr>
          <a:xfrm>
            <a:off x="5617579" y="4423395"/>
            <a:ext cx="866775" cy="2476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fr-FR" sz="1100" b="1">
                <a:effectLst/>
                <a:ea typeface="Calibri"/>
                <a:cs typeface="Times New Roman"/>
              </a:rPr>
              <a:t>&lt;Y, c(X, Y)&gt;</a:t>
            </a:r>
            <a:endParaRPr lang="fr-FR" sz="1100">
              <a:effectLst/>
              <a:ea typeface="Calibri"/>
              <a:cs typeface="Times New Roman"/>
            </a:endParaRPr>
          </a:p>
          <a:p>
            <a:pPr>
              <a:lnSpc>
                <a:spcPct val="115000"/>
              </a:lnSpc>
              <a:spcAft>
                <a:spcPts val="1000"/>
              </a:spcAft>
            </a:pPr>
            <a:r>
              <a:rPr lang="fr-FR" sz="1100">
                <a:effectLst/>
                <a:ea typeface="Calibri"/>
                <a:cs typeface="Times New Roman"/>
              </a:rPr>
              <a:t> </a:t>
            </a:r>
          </a:p>
        </p:txBody>
      </p:sp>
      <p:sp>
        <p:nvSpPr>
          <p:cNvPr id="9" name="Rectangle 8"/>
          <p:cNvSpPr/>
          <p:nvPr/>
        </p:nvSpPr>
        <p:spPr>
          <a:xfrm>
            <a:off x="2731164" y="5157192"/>
            <a:ext cx="2758063" cy="307777"/>
          </a:xfrm>
          <a:prstGeom prst="rect">
            <a:avLst/>
          </a:prstGeom>
        </p:spPr>
        <p:txBody>
          <a:bodyPr wrap="none">
            <a:spAutoFit/>
          </a:bodyPr>
          <a:lstStyle/>
          <a:p>
            <a:r>
              <a:rPr lang="fr-FR" sz="1400" i="1" dirty="0"/>
              <a:t>Représentation graphique d’un CSP</a:t>
            </a:r>
          </a:p>
        </p:txBody>
      </p:sp>
      <p:sp>
        <p:nvSpPr>
          <p:cNvPr id="14" name="Rectangle 13"/>
          <p:cNvSpPr/>
          <p:nvPr/>
        </p:nvSpPr>
        <p:spPr>
          <a:xfrm>
            <a:off x="0" y="0"/>
            <a:ext cx="6260047" cy="461665"/>
          </a:xfrm>
          <a:prstGeom prst="rect">
            <a:avLst/>
          </a:prstGeom>
        </p:spPr>
        <p:txBody>
          <a:bodyPr wrap="none">
            <a:spAutoFit/>
          </a:bodyPr>
          <a:lstStyle/>
          <a:p>
            <a:r>
              <a:rPr lang="fr-FR" sz="2400" b="1" dirty="0"/>
              <a:t>3 – Intégration de l’approche CSP en conception</a:t>
            </a:r>
          </a:p>
        </p:txBody>
      </p:sp>
      <p:sp>
        <p:nvSpPr>
          <p:cNvPr id="18" name="Rectangle 17"/>
          <p:cNvSpPr/>
          <p:nvPr/>
        </p:nvSpPr>
        <p:spPr>
          <a:xfrm>
            <a:off x="101724" y="461665"/>
            <a:ext cx="4442819" cy="400110"/>
          </a:xfrm>
          <a:prstGeom prst="rect">
            <a:avLst/>
          </a:prstGeom>
        </p:spPr>
        <p:txBody>
          <a:bodyPr wrap="none">
            <a:spAutoFit/>
          </a:bodyPr>
          <a:lstStyle/>
          <a:p>
            <a:r>
              <a:rPr lang="fr-FR" sz="2000" b="1" dirty="0">
                <a:solidFill>
                  <a:schemeClr val="tx2">
                    <a:lumMod val="60000"/>
                    <a:lumOff val="40000"/>
                  </a:schemeClr>
                </a:solidFill>
              </a:rPr>
              <a:t> La propagation de contraintes (Filtrage)</a:t>
            </a:r>
          </a:p>
        </p:txBody>
      </p:sp>
      <p:sp>
        <p:nvSpPr>
          <p:cNvPr id="2" name="Espace réservé du numéro de diapositive 1">
            <a:extLst>
              <a:ext uri="{FF2B5EF4-FFF2-40B4-BE49-F238E27FC236}">
                <a16:creationId xmlns:a16="http://schemas.microsoft.com/office/drawing/2014/main" id="{B4C39754-9BBC-4F8E-A4A3-CD1FD5D614A5}"/>
              </a:ext>
            </a:extLst>
          </p:cNvPr>
          <p:cNvSpPr>
            <a:spLocks noGrp="1"/>
          </p:cNvSpPr>
          <p:nvPr>
            <p:ph type="sldNum" sz="quarter" idx="12"/>
          </p:nvPr>
        </p:nvSpPr>
        <p:spPr/>
        <p:txBody>
          <a:bodyPr/>
          <a:lstStyle/>
          <a:p>
            <a:fld id="{F1E29388-C2A6-42F4-8376-DF2F821CBB61}" type="slidenum">
              <a:rPr lang="fr-FR" smtClean="0"/>
              <a:t>72</a:t>
            </a:fld>
            <a:endParaRPr lang="fr-FR"/>
          </a:p>
        </p:txBody>
      </p:sp>
    </p:spTree>
    <p:extLst>
      <p:ext uri="{BB962C8B-B14F-4D97-AF65-F5344CB8AC3E}">
        <p14:creationId xmlns:p14="http://schemas.microsoft.com/office/powerpoint/2010/main" val="3177393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399" y="3262992"/>
            <a:ext cx="1458348" cy="369332"/>
          </a:xfrm>
          <a:prstGeom prst="rect">
            <a:avLst/>
          </a:prstGeom>
        </p:spPr>
        <p:txBody>
          <a:bodyPr wrap="none">
            <a:spAutoFit/>
          </a:bodyPr>
          <a:lstStyle/>
          <a:p>
            <a:r>
              <a:rPr lang="fr-FR" b="1" dirty="0"/>
              <a:t>3.2– Exemple</a:t>
            </a:r>
          </a:p>
        </p:txBody>
      </p:sp>
      <p:sp>
        <p:nvSpPr>
          <p:cNvPr id="3" name="Ellipse 2"/>
          <p:cNvSpPr/>
          <p:nvPr/>
        </p:nvSpPr>
        <p:spPr>
          <a:xfrm>
            <a:off x="183128" y="4451124"/>
            <a:ext cx="1807176" cy="64807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1, 2, 3</a:t>
            </a:r>
          </a:p>
        </p:txBody>
      </p:sp>
      <p:sp>
        <p:nvSpPr>
          <p:cNvPr id="4" name="Ellipse 3"/>
          <p:cNvSpPr/>
          <p:nvPr/>
        </p:nvSpPr>
        <p:spPr>
          <a:xfrm>
            <a:off x="7020272" y="4613142"/>
            <a:ext cx="1872208" cy="64807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2, 3</a:t>
            </a:r>
          </a:p>
        </p:txBody>
      </p:sp>
      <p:sp>
        <p:nvSpPr>
          <p:cNvPr id="5" name="Rectangle 4"/>
          <p:cNvSpPr/>
          <p:nvPr/>
        </p:nvSpPr>
        <p:spPr>
          <a:xfrm>
            <a:off x="3851920" y="4199096"/>
            <a:ext cx="1512168"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A&lt;B</a:t>
            </a:r>
          </a:p>
        </p:txBody>
      </p:sp>
      <p:cxnSp>
        <p:nvCxnSpPr>
          <p:cNvPr id="7" name="Connecteur droit 6"/>
          <p:cNvCxnSpPr>
            <a:stCxn id="3" idx="6"/>
            <a:endCxn id="5" idx="1"/>
          </p:cNvCxnSpPr>
          <p:nvPr/>
        </p:nvCxnSpPr>
        <p:spPr>
          <a:xfrm flipV="1">
            <a:off x="1990304" y="4451124"/>
            <a:ext cx="1861616" cy="324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a:stCxn id="4" idx="2"/>
            <a:endCxn id="5" idx="3"/>
          </p:cNvCxnSpPr>
          <p:nvPr/>
        </p:nvCxnSpPr>
        <p:spPr>
          <a:xfrm flipH="1" flipV="1">
            <a:off x="5364088" y="4451124"/>
            <a:ext cx="1656184" cy="486054"/>
          </a:xfrm>
          <a:prstGeom prst="line">
            <a:avLst/>
          </a:prstGeom>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775510" y="3800336"/>
            <a:ext cx="484122" cy="369332"/>
          </a:xfrm>
          <a:prstGeom prst="rect">
            <a:avLst/>
          </a:prstGeom>
          <a:noFill/>
        </p:spPr>
        <p:txBody>
          <a:bodyPr wrap="square" rtlCol="0">
            <a:spAutoFit/>
          </a:bodyPr>
          <a:lstStyle/>
          <a:p>
            <a:r>
              <a:rPr lang="fr-FR" dirty="0"/>
              <a:t>A</a:t>
            </a:r>
          </a:p>
        </p:txBody>
      </p:sp>
      <p:sp>
        <p:nvSpPr>
          <p:cNvPr id="15" name="ZoneTexte 14"/>
          <p:cNvSpPr txBox="1"/>
          <p:nvPr/>
        </p:nvSpPr>
        <p:spPr>
          <a:xfrm>
            <a:off x="7746611" y="3979948"/>
            <a:ext cx="484122" cy="369332"/>
          </a:xfrm>
          <a:prstGeom prst="rect">
            <a:avLst/>
          </a:prstGeom>
          <a:noFill/>
        </p:spPr>
        <p:txBody>
          <a:bodyPr wrap="square" rtlCol="0">
            <a:spAutoFit/>
          </a:bodyPr>
          <a:lstStyle/>
          <a:p>
            <a:r>
              <a:rPr lang="fr-FR" dirty="0"/>
              <a:t>B</a:t>
            </a:r>
          </a:p>
        </p:txBody>
      </p:sp>
      <p:cxnSp>
        <p:nvCxnSpPr>
          <p:cNvPr id="17" name="Connecteur droit avec flèche 16"/>
          <p:cNvCxnSpPr/>
          <p:nvPr/>
        </p:nvCxnSpPr>
        <p:spPr>
          <a:xfrm flipV="1">
            <a:off x="2555776" y="4288368"/>
            <a:ext cx="924024" cy="1627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flipV="1">
            <a:off x="5892800" y="4351868"/>
            <a:ext cx="905379" cy="2695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Ellipse 19"/>
          <p:cNvSpPr/>
          <p:nvPr/>
        </p:nvSpPr>
        <p:spPr>
          <a:xfrm>
            <a:off x="1990304" y="3985002"/>
            <a:ext cx="2221656" cy="151023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334120" y="5639256"/>
            <a:ext cx="3312368" cy="369332"/>
          </a:xfrm>
          <a:prstGeom prst="rect">
            <a:avLst/>
          </a:prstGeom>
          <a:noFill/>
        </p:spPr>
        <p:txBody>
          <a:bodyPr wrap="square" rtlCol="0">
            <a:spAutoFit/>
          </a:bodyPr>
          <a:lstStyle/>
          <a:p>
            <a:r>
              <a:rPr lang="fr-FR" dirty="0"/>
              <a:t>Pas d’arc- consistance car 3 &lt; 3</a:t>
            </a:r>
          </a:p>
        </p:txBody>
      </p:sp>
      <p:cxnSp>
        <p:nvCxnSpPr>
          <p:cNvPr id="23" name="Connecteur droit 22"/>
          <p:cNvCxnSpPr/>
          <p:nvPr/>
        </p:nvCxnSpPr>
        <p:spPr>
          <a:xfrm flipV="1">
            <a:off x="2914080" y="5651956"/>
            <a:ext cx="258068" cy="3693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Ellipse 23"/>
          <p:cNvSpPr/>
          <p:nvPr/>
        </p:nvSpPr>
        <p:spPr>
          <a:xfrm>
            <a:off x="5081352" y="3979948"/>
            <a:ext cx="2221656" cy="1510238"/>
          </a:xfrm>
          <a:prstGeom prst="ellipse">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4918365" y="3172941"/>
            <a:ext cx="3312368" cy="646331"/>
          </a:xfrm>
          <a:prstGeom prst="rect">
            <a:avLst/>
          </a:prstGeom>
          <a:noFill/>
        </p:spPr>
        <p:txBody>
          <a:bodyPr wrap="square" rtlCol="0">
            <a:spAutoFit/>
          </a:bodyPr>
          <a:lstStyle/>
          <a:p>
            <a:r>
              <a:rPr lang="fr-FR" dirty="0"/>
              <a:t>Arc- consistant car </a:t>
            </a:r>
          </a:p>
          <a:p>
            <a:r>
              <a:rPr lang="fr-FR" dirty="0"/>
              <a:t>2&gt;1 et 3&gt;2</a:t>
            </a:r>
          </a:p>
        </p:txBody>
      </p:sp>
      <p:sp>
        <p:nvSpPr>
          <p:cNvPr id="28" name="Rectangle 27"/>
          <p:cNvSpPr/>
          <p:nvPr/>
        </p:nvSpPr>
        <p:spPr>
          <a:xfrm>
            <a:off x="10468" y="1772816"/>
            <a:ext cx="8053188" cy="923330"/>
          </a:xfrm>
          <a:prstGeom prst="rect">
            <a:avLst/>
          </a:prstGeom>
        </p:spPr>
        <p:txBody>
          <a:bodyPr wrap="square">
            <a:spAutoFit/>
          </a:bodyPr>
          <a:lstStyle/>
          <a:p>
            <a:r>
              <a:rPr lang="fr-FR" dirty="0"/>
              <a:t>Un arc &lt; X, c(X, Y) &gt;  est Arc-Consistant (AC) si pour chaque valeur X dans dom(X) il y a une valeur Y dans dom(Y) tel que la contrainte c(X, Y) est satisfaite. Un réseau est arc consistant si tous ses arcs sont AC.</a:t>
            </a:r>
          </a:p>
        </p:txBody>
      </p:sp>
      <p:sp>
        <p:nvSpPr>
          <p:cNvPr id="29" name="Rectangle 28"/>
          <p:cNvSpPr/>
          <p:nvPr/>
        </p:nvSpPr>
        <p:spPr>
          <a:xfrm>
            <a:off x="126546" y="1403484"/>
            <a:ext cx="1136786" cy="369332"/>
          </a:xfrm>
          <a:prstGeom prst="rect">
            <a:avLst/>
          </a:prstGeom>
        </p:spPr>
        <p:txBody>
          <a:bodyPr wrap="none">
            <a:spAutoFit/>
          </a:bodyPr>
          <a:lstStyle/>
          <a:p>
            <a:r>
              <a:rPr lang="fr-FR" b="1" dirty="0"/>
              <a:t>Définition</a:t>
            </a:r>
          </a:p>
        </p:txBody>
      </p:sp>
      <p:sp>
        <p:nvSpPr>
          <p:cNvPr id="22" name="Rectangle 21"/>
          <p:cNvSpPr/>
          <p:nvPr/>
        </p:nvSpPr>
        <p:spPr>
          <a:xfrm>
            <a:off x="0" y="0"/>
            <a:ext cx="6260047" cy="461665"/>
          </a:xfrm>
          <a:prstGeom prst="rect">
            <a:avLst/>
          </a:prstGeom>
        </p:spPr>
        <p:txBody>
          <a:bodyPr wrap="none">
            <a:spAutoFit/>
          </a:bodyPr>
          <a:lstStyle/>
          <a:p>
            <a:r>
              <a:rPr lang="fr-FR" sz="2400" b="1" dirty="0"/>
              <a:t>3 – Intégration de l’approche CSP en conception</a:t>
            </a:r>
          </a:p>
        </p:txBody>
      </p:sp>
      <p:sp>
        <p:nvSpPr>
          <p:cNvPr id="26" name="Rectangle 25"/>
          <p:cNvSpPr/>
          <p:nvPr/>
        </p:nvSpPr>
        <p:spPr>
          <a:xfrm>
            <a:off x="101724" y="461665"/>
            <a:ext cx="3341364" cy="400110"/>
          </a:xfrm>
          <a:prstGeom prst="rect">
            <a:avLst/>
          </a:prstGeom>
        </p:spPr>
        <p:txBody>
          <a:bodyPr wrap="none">
            <a:spAutoFit/>
          </a:bodyPr>
          <a:lstStyle/>
          <a:p>
            <a:r>
              <a:rPr lang="fr-FR" sz="2000" b="1" dirty="0">
                <a:solidFill>
                  <a:schemeClr val="tx2">
                    <a:lumMod val="60000"/>
                    <a:lumOff val="40000"/>
                  </a:schemeClr>
                </a:solidFill>
              </a:rPr>
              <a:t>Filtrage : Arc Consistance (AC)</a:t>
            </a:r>
          </a:p>
        </p:txBody>
      </p:sp>
      <p:sp>
        <p:nvSpPr>
          <p:cNvPr id="6" name="Espace réservé du numéro de diapositive 5">
            <a:extLst>
              <a:ext uri="{FF2B5EF4-FFF2-40B4-BE49-F238E27FC236}">
                <a16:creationId xmlns:a16="http://schemas.microsoft.com/office/drawing/2014/main" id="{0E20620B-054D-4987-9D5B-8ADD6444A316}"/>
              </a:ext>
            </a:extLst>
          </p:cNvPr>
          <p:cNvSpPr>
            <a:spLocks noGrp="1"/>
          </p:cNvSpPr>
          <p:nvPr>
            <p:ph type="sldNum" sz="quarter" idx="12"/>
          </p:nvPr>
        </p:nvSpPr>
        <p:spPr/>
        <p:txBody>
          <a:bodyPr/>
          <a:lstStyle/>
          <a:p>
            <a:fld id="{F1E29388-C2A6-42F4-8376-DF2F821CBB61}" type="slidenum">
              <a:rPr lang="fr-FR" smtClean="0"/>
              <a:t>73</a:t>
            </a:fld>
            <a:endParaRPr lang="fr-FR"/>
          </a:p>
        </p:txBody>
      </p:sp>
    </p:spTree>
    <p:extLst>
      <p:ext uri="{BB962C8B-B14F-4D97-AF65-F5344CB8AC3E}">
        <p14:creationId xmlns:p14="http://schemas.microsoft.com/office/powerpoint/2010/main" val="21289082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183426" y="4441999"/>
            <a:ext cx="1807176" cy="64807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1, 2, 3</a:t>
            </a:r>
          </a:p>
        </p:txBody>
      </p:sp>
      <p:sp>
        <p:nvSpPr>
          <p:cNvPr id="22" name="Ellipse 21"/>
          <p:cNvSpPr/>
          <p:nvPr/>
        </p:nvSpPr>
        <p:spPr>
          <a:xfrm>
            <a:off x="204912" y="5970488"/>
            <a:ext cx="1872208" cy="64807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1, 2</a:t>
            </a:r>
          </a:p>
        </p:txBody>
      </p:sp>
      <p:sp>
        <p:nvSpPr>
          <p:cNvPr id="2" name="Rectangle 1"/>
          <p:cNvSpPr/>
          <p:nvPr/>
        </p:nvSpPr>
        <p:spPr>
          <a:xfrm>
            <a:off x="197399" y="3262992"/>
            <a:ext cx="1855893" cy="369332"/>
          </a:xfrm>
          <a:prstGeom prst="rect">
            <a:avLst/>
          </a:prstGeom>
        </p:spPr>
        <p:txBody>
          <a:bodyPr wrap="none">
            <a:spAutoFit/>
          </a:bodyPr>
          <a:lstStyle/>
          <a:p>
            <a:r>
              <a:rPr lang="fr-FR" b="1" dirty="0"/>
              <a:t>3.4– Exemple (AI)</a:t>
            </a:r>
          </a:p>
        </p:txBody>
      </p:sp>
      <p:sp>
        <p:nvSpPr>
          <p:cNvPr id="4" name="Ellipse 3"/>
          <p:cNvSpPr/>
          <p:nvPr/>
        </p:nvSpPr>
        <p:spPr>
          <a:xfrm>
            <a:off x="7020272" y="4613142"/>
            <a:ext cx="1872208" cy="64807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2, 3</a:t>
            </a:r>
          </a:p>
        </p:txBody>
      </p:sp>
      <p:sp>
        <p:nvSpPr>
          <p:cNvPr id="5" name="Rectangle 4"/>
          <p:cNvSpPr/>
          <p:nvPr/>
        </p:nvSpPr>
        <p:spPr>
          <a:xfrm>
            <a:off x="3851920" y="4199096"/>
            <a:ext cx="1512168"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A&lt;B</a:t>
            </a:r>
          </a:p>
        </p:txBody>
      </p:sp>
      <p:cxnSp>
        <p:nvCxnSpPr>
          <p:cNvPr id="7" name="Connecteur droit 6"/>
          <p:cNvCxnSpPr>
            <a:stCxn id="3" idx="6"/>
            <a:endCxn id="5" idx="1"/>
          </p:cNvCxnSpPr>
          <p:nvPr/>
        </p:nvCxnSpPr>
        <p:spPr>
          <a:xfrm flipV="1">
            <a:off x="1990602" y="4451124"/>
            <a:ext cx="1861318" cy="314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a:stCxn id="4" idx="2"/>
            <a:endCxn id="5" idx="3"/>
          </p:cNvCxnSpPr>
          <p:nvPr/>
        </p:nvCxnSpPr>
        <p:spPr>
          <a:xfrm flipH="1" flipV="1">
            <a:off x="5364088" y="4451124"/>
            <a:ext cx="1656184" cy="486054"/>
          </a:xfrm>
          <a:prstGeom prst="line">
            <a:avLst/>
          </a:prstGeom>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775510" y="3800336"/>
            <a:ext cx="484122" cy="369332"/>
          </a:xfrm>
          <a:prstGeom prst="rect">
            <a:avLst/>
          </a:prstGeom>
          <a:noFill/>
        </p:spPr>
        <p:txBody>
          <a:bodyPr wrap="square" rtlCol="0">
            <a:spAutoFit/>
          </a:bodyPr>
          <a:lstStyle/>
          <a:p>
            <a:r>
              <a:rPr lang="fr-FR" dirty="0"/>
              <a:t>A</a:t>
            </a:r>
          </a:p>
        </p:txBody>
      </p:sp>
      <p:sp>
        <p:nvSpPr>
          <p:cNvPr id="15" name="ZoneTexte 14"/>
          <p:cNvSpPr txBox="1"/>
          <p:nvPr/>
        </p:nvSpPr>
        <p:spPr>
          <a:xfrm>
            <a:off x="7746611" y="3979948"/>
            <a:ext cx="484122" cy="369332"/>
          </a:xfrm>
          <a:prstGeom prst="rect">
            <a:avLst/>
          </a:prstGeom>
          <a:noFill/>
        </p:spPr>
        <p:txBody>
          <a:bodyPr wrap="square" rtlCol="0">
            <a:spAutoFit/>
          </a:bodyPr>
          <a:lstStyle/>
          <a:p>
            <a:r>
              <a:rPr lang="fr-FR" dirty="0"/>
              <a:t>B</a:t>
            </a:r>
          </a:p>
        </p:txBody>
      </p:sp>
      <p:cxnSp>
        <p:nvCxnSpPr>
          <p:cNvPr id="17" name="Connecteur droit avec flèche 16"/>
          <p:cNvCxnSpPr/>
          <p:nvPr/>
        </p:nvCxnSpPr>
        <p:spPr>
          <a:xfrm flipV="1">
            <a:off x="2555776" y="4288368"/>
            <a:ext cx="924024" cy="1627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flipV="1">
            <a:off x="5892800" y="4351868"/>
            <a:ext cx="905379" cy="2695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Ellipse 19"/>
          <p:cNvSpPr/>
          <p:nvPr/>
        </p:nvSpPr>
        <p:spPr>
          <a:xfrm>
            <a:off x="1990304" y="3866283"/>
            <a:ext cx="2221656" cy="151023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5081352" y="3979948"/>
            <a:ext cx="2221656" cy="1510238"/>
          </a:xfrm>
          <a:prstGeom prst="ellipse">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10468" y="1554282"/>
            <a:ext cx="8053188" cy="1754326"/>
          </a:xfrm>
          <a:prstGeom prst="rect">
            <a:avLst/>
          </a:prstGeom>
        </p:spPr>
        <p:txBody>
          <a:bodyPr wrap="square">
            <a:spAutoFit/>
          </a:bodyPr>
          <a:lstStyle/>
          <a:p>
            <a:r>
              <a:rPr lang="fr-FR" dirty="0"/>
              <a:t>Si un arc &lt; X, c(X, Y) &gt;  n’est pas consistant </a:t>
            </a:r>
          </a:p>
          <a:p>
            <a:pPr marL="285750" indent="-285750">
              <a:buFont typeface="Arial" panose="020B0604020202020204" pitchFamily="34" charset="0"/>
              <a:buChar char="•"/>
            </a:pPr>
            <a:r>
              <a:rPr lang="fr-FR" dirty="0"/>
              <a:t>Supprimer toutes les valeurs x dans dom(X) pour lesquelles il n’y a pas de valeurs correspondantes dans dom(Y)</a:t>
            </a:r>
          </a:p>
          <a:p>
            <a:pPr marL="285750" indent="-285750">
              <a:buFont typeface="Arial" panose="020B0604020202020204" pitchFamily="34" charset="0"/>
              <a:buChar char="•"/>
            </a:pPr>
            <a:r>
              <a:rPr lang="fr-FR" dirty="0"/>
              <a:t>Cette suppression rend l’arc &lt; X, c(X, Y) &gt; arc consistant</a:t>
            </a:r>
          </a:p>
          <a:p>
            <a:pPr marL="285750" indent="-285750">
              <a:buFont typeface="Arial" panose="020B0604020202020204" pitchFamily="34" charset="0"/>
              <a:buChar char="•"/>
            </a:pPr>
            <a:r>
              <a:rPr lang="fr-FR" dirty="0"/>
              <a:t>Cette suppression n’élimine pas de solutions du système</a:t>
            </a:r>
          </a:p>
          <a:p>
            <a:pPr marL="285750" indent="-285750">
              <a:buFont typeface="Arial" panose="020B0604020202020204" pitchFamily="34" charset="0"/>
              <a:buChar char="•"/>
            </a:pPr>
            <a:endParaRPr lang="fr-FR" dirty="0"/>
          </a:p>
        </p:txBody>
      </p:sp>
      <p:sp>
        <p:nvSpPr>
          <p:cNvPr id="29" name="Rectangle 28"/>
          <p:cNvSpPr/>
          <p:nvPr/>
        </p:nvSpPr>
        <p:spPr>
          <a:xfrm>
            <a:off x="131826" y="1163120"/>
            <a:ext cx="3934090" cy="369332"/>
          </a:xfrm>
          <a:prstGeom prst="rect">
            <a:avLst/>
          </a:prstGeom>
        </p:spPr>
        <p:txBody>
          <a:bodyPr wrap="none">
            <a:spAutoFit/>
          </a:bodyPr>
          <a:lstStyle/>
          <a:p>
            <a:r>
              <a:rPr lang="fr-FR" b="1" dirty="0"/>
              <a:t>comment respecter la consistance d’arc</a:t>
            </a:r>
          </a:p>
        </p:txBody>
      </p:sp>
      <p:sp>
        <p:nvSpPr>
          <p:cNvPr id="19" name="Rectangle 18"/>
          <p:cNvSpPr/>
          <p:nvPr/>
        </p:nvSpPr>
        <p:spPr>
          <a:xfrm>
            <a:off x="0" y="0"/>
            <a:ext cx="6260047" cy="461665"/>
          </a:xfrm>
          <a:prstGeom prst="rect">
            <a:avLst/>
          </a:prstGeom>
        </p:spPr>
        <p:txBody>
          <a:bodyPr wrap="none">
            <a:spAutoFit/>
          </a:bodyPr>
          <a:lstStyle/>
          <a:p>
            <a:r>
              <a:rPr lang="fr-FR" sz="2400" b="1" dirty="0"/>
              <a:t>3 – Intégration de l’approche CSP en conception</a:t>
            </a:r>
          </a:p>
        </p:txBody>
      </p:sp>
      <p:sp>
        <p:nvSpPr>
          <p:cNvPr id="21" name="Rectangle 20"/>
          <p:cNvSpPr/>
          <p:nvPr/>
        </p:nvSpPr>
        <p:spPr>
          <a:xfrm>
            <a:off x="101724" y="461665"/>
            <a:ext cx="3341364" cy="400110"/>
          </a:xfrm>
          <a:prstGeom prst="rect">
            <a:avLst/>
          </a:prstGeom>
        </p:spPr>
        <p:txBody>
          <a:bodyPr wrap="none">
            <a:spAutoFit/>
          </a:bodyPr>
          <a:lstStyle/>
          <a:p>
            <a:r>
              <a:rPr lang="fr-FR" sz="2000" b="1" dirty="0">
                <a:solidFill>
                  <a:schemeClr val="tx2">
                    <a:lumMod val="60000"/>
                    <a:lumOff val="40000"/>
                  </a:schemeClr>
                </a:solidFill>
              </a:rPr>
              <a:t>Filtrage : Arc Consistance (AC)</a:t>
            </a:r>
          </a:p>
        </p:txBody>
      </p:sp>
      <p:cxnSp>
        <p:nvCxnSpPr>
          <p:cNvPr id="23" name="Connecteur droit 22"/>
          <p:cNvCxnSpPr/>
          <p:nvPr/>
        </p:nvCxnSpPr>
        <p:spPr>
          <a:xfrm flipV="1">
            <a:off x="2124026" y="5958057"/>
            <a:ext cx="1861318" cy="314911"/>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985344" y="5706029"/>
            <a:ext cx="1512168"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A&lt;B</a:t>
            </a:r>
          </a:p>
        </p:txBody>
      </p:sp>
      <p:sp>
        <p:nvSpPr>
          <p:cNvPr id="30" name="Ellipse 29"/>
          <p:cNvSpPr/>
          <p:nvPr/>
        </p:nvSpPr>
        <p:spPr>
          <a:xfrm>
            <a:off x="7172672" y="6088160"/>
            <a:ext cx="1872208" cy="64807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2, 3</a:t>
            </a:r>
          </a:p>
        </p:txBody>
      </p:sp>
      <p:cxnSp>
        <p:nvCxnSpPr>
          <p:cNvPr id="31" name="Connecteur droit 30"/>
          <p:cNvCxnSpPr>
            <a:stCxn id="30" idx="2"/>
          </p:cNvCxnSpPr>
          <p:nvPr/>
        </p:nvCxnSpPr>
        <p:spPr>
          <a:xfrm flipH="1" flipV="1">
            <a:off x="5516488" y="5926142"/>
            <a:ext cx="1656184" cy="48605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H="1" flipV="1">
            <a:off x="6045200" y="5826886"/>
            <a:ext cx="905379" cy="2695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Ellipse 32"/>
          <p:cNvSpPr/>
          <p:nvPr/>
        </p:nvSpPr>
        <p:spPr>
          <a:xfrm>
            <a:off x="5233752" y="5454966"/>
            <a:ext cx="2221656" cy="1510238"/>
          </a:xfrm>
          <a:prstGeom prst="ellipse">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p:cNvSpPr/>
          <p:nvPr/>
        </p:nvSpPr>
        <p:spPr>
          <a:xfrm>
            <a:off x="1990304" y="5303138"/>
            <a:ext cx="2221656" cy="1510238"/>
          </a:xfrm>
          <a:prstGeom prst="ellipse">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5" name="Connecteur droit 34"/>
          <p:cNvCxnSpPr/>
          <p:nvPr/>
        </p:nvCxnSpPr>
        <p:spPr>
          <a:xfrm flipV="1">
            <a:off x="1141016" y="4606165"/>
            <a:ext cx="258068" cy="3693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5">
            <a:extLst>
              <a:ext uri="{FF2B5EF4-FFF2-40B4-BE49-F238E27FC236}">
                <a16:creationId xmlns:a16="http://schemas.microsoft.com/office/drawing/2014/main" id="{F5ACB2AC-9461-4F14-8B3F-F84D13743C08}"/>
              </a:ext>
            </a:extLst>
          </p:cNvPr>
          <p:cNvSpPr>
            <a:spLocks noGrp="1"/>
          </p:cNvSpPr>
          <p:nvPr>
            <p:ph type="sldNum" sz="quarter" idx="12"/>
          </p:nvPr>
        </p:nvSpPr>
        <p:spPr/>
        <p:txBody>
          <a:bodyPr/>
          <a:lstStyle/>
          <a:p>
            <a:fld id="{F1E29388-C2A6-42F4-8376-DF2F821CBB61}" type="slidenum">
              <a:rPr lang="fr-FR" smtClean="0"/>
              <a:t>74</a:t>
            </a:fld>
            <a:endParaRPr lang="fr-FR"/>
          </a:p>
        </p:txBody>
      </p:sp>
    </p:spTree>
    <p:extLst>
      <p:ext uri="{BB962C8B-B14F-4D97-AF65-F5344CB8AC3E}">
        <p14:creationId xmlns:p14="http://schemas.microsoft.com/office/powerpoint/2010/main" val="39183316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260047" cy="461665"/>
          </a:xfrm>
          <a:prstGeom prst="rect">
            <a:avLst/>
          </a:prstGeom>
        </p:spPr>
        <p:txBody>
          <a:bodyPr wrap="none">
            <a:spAutoFit/>
          </a:bodyPr>
          <a:lstStyle/>
          <a:p>
            <a:r>
              <a:rPr lang="fr-FR" sz="2400" b="1" dirty="0"/>
              <a:t>3 – Intégration de l’approche CSP en conception</a:t>
            </a:r>
          </a:p>
        </p:txBody>
      </p:sp>
      <p:sp>
        <p:nvSpPr>
          <p:cNvPr id="4" name="Rectangle 3"/>
          <p:cNvSpPr/>
          <p:nvPr/>
        </p:nvSpPr>
        <p:spPr>
          <a:xfrm>
            <a:off x="101724" y="461665"/>
            <a:ext cx="3341364" cy="400110"/>
          </a:xfrm>
          <a:prstGeom prst="rect">
            <a:avLst/>
          </a:prstGeom>
        </p:spPr>
        <p:txBody>
          <a:bodyPr wrap="none">
            <a:spAutoFit/>
          </a:bodyPr>
          <a:lstStyle/>
          <a:p>
            <a:r>
              <a:rPr lang="fr-FR" sz="2000" b="1" dirty="0">
                <a:solidFill>
                  <a:schemeClr val="tx2">
                    <a:lumMod val="60000"/>
                    <a:lumOff val="40000"/>
                  </a:schemeClr>
                </a:solidFill>
              </a:rPr>
              <a:t> Les algorithmes de recherche</a:t>
            </a:r>
          </a:p>
        </p:txBody>
      </p:sp>
      <p:sp>
        <p:nvSpPr>
          <p:cNvPr id="5" name="Rectangle 4"/>
          <p:cNvSpPr/>
          <p:nvPr/>
        </p:nvSpPr>
        <p:spPr>
          <a:xfrm>
            <a:off x="314770" y="1108941"/>
            <a:ext cx="8145662" cy="3693319"/>
          </a:xfrm>
          <a:prstGeom prst="rect">
            <a:avLst/>
          </a:prstGeom>
        </p:spPr>
        <p:txBody>
          <a:bodyPr wrap="square">
            <a:spAutoFit/>
          </a:bodyPr>
          <a:lstStyle/>
          <a:p>
            <a:r>
              <a:rPr lang="fr-FR" dirty="0"/>
              <a:t>Exploration exhaustive de l'espace de recherche d'un problème, généralement représentée sous la forme d’un arbre.</a:t>
            </a:r>
          </a:p>
          <a:p>
            <a:endParaRPr lang="fr-FR" dirty="0"/>
          </a:p>
          <a:p>
            <a:endParaRPr lang="fr-FR" dirty="0"/>
          </a:p>
          <a:p>
            <a:r>
              <a:rPr lang="fr-FR" dirty="0"/>
              <a:t>Les algorithmes de recherche définissent la manière dont est généré/exploré cet arbre.</a:t>
            </a:r>
          </a:p>
          <a:p>
            <a:endParaRPr lang="fr-FR" dirty="0"/>
          </a:p>
          <a:p>
            <a:r>
              <a:rPr lang="fr-FR" dirty="0"/>
              <a:t>Plusieurs algorithmes de génération/exploration de l'arbre existent :</a:t>
            </a:r>
          </a:p>
          <a:p>
            <a:endParaRPr lang="fr-FR" dirty="0"/>
          </a:p>
          <a:p>
            <a:r>
              <a:rPr lang="fr-FR" dirty="0"/>
              <a:t>*Générer et tester</a:t>
            </a:r>
          </a:p>
          <a:p>
            <a:r>
              <a:rPr lang="fr-FR" dirty="0"/>
              <a:t>*Simple retour arrière</a:t>
            </a:r>
          </a:p>
          <a:p>
            <a:r>
              <a:rPr lang="fr-FR" dirty="0"/>
              <a:t>*Anticipation/ filtrage</a:t>
            </a:r>
          </a:p>
          <a:p>
            <a:endParaRPr lang="fr-FR" dirty="0"/>
          </a:p>
        </p:txBody>
      </p:sp>
      <p:sp>
        <p:nvSpPr>
          <p:cNvPr id="2" name="Espace réservé du numéro de diapositive 1">
            <a:extLst>
              <a:ext uri="{FF2B5EF4-FFF2-40B4-BE49-F238E27FC236}">
                <a16:creationId xmlns:a16="http://schemas.microsoft.com/office/drawing/2014/main" id="{1B51120E-9A85-4381-BCBF-4913BEF1B60D}"/>
              </a:ext>
            </a:extLst>
          </p:cNvPr>
          <p:cNvSpPr>
            <a:spLocks noGrp="1"/>
          </p:cNvSpPr>
          <p:nvPr>
            <p:ph type="sldNum" sz="quarter" idx="12"/>
          </p:nvPr>
        </p:nvSpPr>
        <p:spPr/>
        <p:txBody>
          <a:bodyPr/>
          <a:lstStyle/>
          <a:p>
            <a:fld id="{F1E29388-C2A6-42F4-8376-DF2F821CBB61}" type="slidenum">
              <a:rPr lang="fr-FR" smtClean="0"/>
              <a:t>75</a:t>
            </a:fld>
            <a:endParaRPr lang="fr-FR"/>
          </a:p>
        </p:txBody>
      </p:sp>
    </p:spTree>
    <p:extLst>
      <p:ext uri="{BB962C8B-B14F-4D97-AF65-F5344CB8AC3E}">
        <p14:creationId xmlns:p14="http://schemas.microsoft.com/office/powerpoint/2010/main" val="5853903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260047" cy="461665"/>
          </a:xfrm>
          <a:prstGeom prst="rect">
            <a:avLst/>
          </a:prstGeom>
        </p:spPr>
        <p:txBody>
          <a:bodyPr wrap="none">
            <a:spAutoFit/>
          </a:bodyPr>
          <a:lstStyle/>
          <a:p>
            <a:r>
              <a:rPr lang="fr-FR" sz="2400" b="1" dirty="0"/>
              <a:t>3 – Intégration de l’approche CSP en conception</a:t>
            </a:r>
          </a:p>
        </p:txBody>
      </p:sp>
      <p:sp>
        <p:nvSpPr>
          <p:cNvPr id="4" name="Rectangle 3"/>
          <p:cNvSpPr/>
          <p:nvPr/>
        </p:nvSpPr>
        <p:spPr>
          <a:xfrm>
            <a:off x="101724" y="461665"/>
            <a:ext cx="5629683" cy="400110"/>
          </a:xfrm>
          <a:prstGeom prst="rect">
            <a:avLst/>
          </a:prstGeom>
        </p:spPr>
        <p:txBody>
          <a:bodyPr wrap="none">
            <a:spAutoFit/>
          </a:bodyPr>
          <a:lstStyle/>
          <a:p>
            <a:r>
              <a:rPr lang="fr-FR" sz="2000" b="1" dirty="0">
                <a:solidFill>
                  <a:schemeClr val="tx2">
                    <a:lumMod val="60000"/>
                    <a:lumOff val="40000"/>
                  </a:schemeClr>
                </a:solidFill>
              </a:rPr>
              <a:t> Les algorithmes de recherche : « </a:t>
            </a:r>
            <a:r>
              <a:rPr lang="fr-FR" sz="2000" b="1" dirty="0" err="1">
                <a:solidFill>
                  <a:schemeClr val="tx2">
                    <a:lumMod val="60000"/>
                    <a:lumOff val="40000"/>
                  </a:schemeClr>
                </a:solidFill>
              </a:rPr>
              <a:t>Generate</a:t>
            </a:r>
            <a:r>
              <a:rPr lang="fr-FR" sz="2000" b="1" dirty="0">
                <a:solidFill>
                  <a:schemeClr val="tx2">
                    <a:lumMod val="60000"/>
                    <a:lumOff val="40000"/>
                  </a:schemeClr>
                </a:solidFill>
              </a:rPr>
              <a:t> &amp; Test »</a:t>
            </a:r>
          </a:p>
        </p:txBody>
      </p:sp>
      <p:sp>
        <p:nvSpPr>
          <p:cNvPr id="5" name="Rectangle 4"/>
          <p:cNvSpPr/>
          <p:nvPr/>
        </p:nvSpPr>
        <p:spPr>
          <a:xfrm>
            <a:off x="314770" y="1108941"/>
            <a:ext cx="8145662" cy="2031325"/>
          </a:xfrm>
          <a:prstGeom prst="rect">
            <a:avLst/>
          </a:prstGeom>
        </p:spPr>
        <p:txBody>
          <a:bodyPr wrap="square">
            <a:spAutoFit/>
          </a:bodyPr>
          <a:lstStyle/>
          <a:p>
            <a:r>
              <a:rPr lang="fr-FR" dirty="0"/>
              <a:t>Cet algorithme consiste à énumérer exhaustivement toutes les valeurs possibles pour toutes les variables du problème. </a:t>
            </a:r>
          </a:p>
          <a:p>
            <a:endParaRPr lang="fr-FR" dirty="0"/>
          </a:p>
          <a:p>
            <a:r>
              <a:rPr lang="fr-FR" dirty="0"/>
              <a:t>jusqu'à en trouver une qui satisfasse toutes les contraintes.. </a:t>
            </a:r>
          </a:p>
          <a:p>
            <a:endParaRPr lang="fr-FR" dirty="0"/>
          </a:p>
          <a:p>
            <a:r>
              <a:rPr lang="fr-FR" dirty="0"/>
              <a:t>Cette approche correspond au pire des cas pour tous les problèmes et est très coûteuse..</a:t>
            </a:r>
          </a:p>
        </p:txBody>
      </p:sp>
      <p:sp>
        <p:nvSpPr>
          <p:cNvPr id="2" name="Espace réservé du numéro de diapositive 1">
            <a:extLst>
              <a:ext uri="{FF2B5EF4-FFF2-40B4-BE49-F238E27FC236}">
                <a16:creationId xmlns:a16="http://schemas.microsoft.com/office/drawing/2014/main" id="{148DD09C-8A2B-4144-BB19-71F4223B7D23}"/>
              </a:ext>
            </a:extLst>
          </p:cNvPr>
          <p:cNvSpPr>
            <a:spLocks noGrp="1"/>
          </p:cNvSpPr>
          <p:nvPr>
            <p:ph type="sldNum" sz="quarter" idx="12"/>
          </p:nvPr>
        </p:nvSpPr>
        <p:spPr/>
        <p:txBody>
          <a:bodyPr/>
          <a:lstStyle/>
          <a:p>
            <a:fld id="{F1E29388-C2A6-42F4-8376-DF2F821CBB61}" type="slidenum">
              <a:rPr lang="fr-FR" smtClean="0"/>
              <a:t>76</a:t>
            </a:fld>
            <a:endParaRPr lang="fr-FR"/>
          </a:p>
        </p:txBody>
      </p:sp>
    </p:spTree>
    <p:extLst>
      <p:ext uri="{BB962C8B-B14F-4D97-AF65-F5344CB8AC3E}">
        <p14:creationId xmlns:p14="http://schemas.microsoft.com/office/powerpoint/2010/main" val="30670558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260047" cy="461665"/>
          </a:xfrm>
          <a:prstGeom prst="rect">
            <a:avLst/>
          </a:prstGeom>
        </p:spPr>
        <p:txBody>
          <a:bodyPr wrap="none">
            <a:spAutoFit/>
          </a:bodyPr>
          <a:lstStyle/>
          <a:p>
            <a:r>
              <a:rPr lang="fr-FR" sz="2400" b="1" dirty="0"/>
              <a:t>3 – Intégration de l’approche CSP en conception</a:t>
            </a:r>
          </a:p>
        </p:txBody>
      </p:sp>
      <p:sp>
        <p:nvSpPr>
          <p:cNvPr id="4" name="Rectangle 3"/>
          <p:cNvSpPr/>
          <p:nvPr/>
        </p:nvSpPr>
        <p:spPr>
          <a:xfrm>
            <a:off x="101724" y="461665"/>
            <a:ext cx="5629683" cy="400110"/>
          </a:xfrm>
          <a:prstGeom prst="rect">
            <a:avLst/>
          </a:prstGeom>
        </p:spPr>
        <p:txBody>
          <a:bodyPr wrap="none">
            <a:spAutoFit/>
          </a:bodyPr>
          <a:lstStyle/>
          <a:p>
            <a:r>
              <a:rPr lang="fr-FR" sz="2000" b="1" dirty="0">
                <a:solidFill>
                  <a:schemeClr val="tx2">
                    <a:lumMod val="60000"/>
                    <a:lumOff val="40000"/>
                  </a:schemeClr>
                </a:solidFill>
              </a:rPr>
              <a:t> Les algorithmes de recherche : « </a:t>
            </a:r>
            <a:r>
              <a:rPr lang="fr-FR" sz="2000" b="1" dirty="0" err="1">
                <a:solidFill>
                  <a:schemeClr val="tx2">
                    <a:lumMod val="60000"/>
                    <a:lumOff val="40000"/>
                  </a:schemeClr>
                </a:solidFill>
              </a:rPr>
              <a:t>Generate</a:t>
            </a:r>
            <a:r>
              <a:rPr lang="fr-FR" sz="2000" b="1" dirty="0">
                <a:solidFill>
                  <a:schemeClr val="tx2">
                    <a:lumMod val="60000"/>
                    <a:lumOff val="40000"/>
                  </a:schemeClr>
                </a:solidFill>
              </a:rPr>
              <a:t> &amp; Test »</a:t>
            </a:r>
          </a:p>
        </p:txBody>
      </p:sp>
      <p:sp>
        <p:nvSpPr>
          <p:cNvPr id="8" name="Rectangle 7"/>
          <p:cNvSpPr/>
          <p:nvPr/>
        </p:nvSpPr>
        <p:spPr>
          <a:xfrm>
            <a:off x="179512" y="864150"/>
            <a:ext cx="6984776" cy="954107"/>
          </a:xfrm>
          <a:prstGeom prst="rect">
            <a:avLst/>
          </a:prstGeom>
        </p:spPr>
        <p:txBody>
          <a:bodyPr wrap="square">
            <a:spAutoFit/>
          </a:bodyPr>
          <a:lstStyle/>
          <a:p>
            <a:r>
              <a:rPr lang="fr-FR" sz="1400" dirty="0"/>
              <a:t>Considérons par exemple le CSP </a:t>
            </a:r>
            <a:r>
              <a:rPr lang="fr-FR" sz="1400" i="1" dirty="0"/>
              <a:t>(X,D,C)</a:t>
            </a:r>
            <a:r>
              <a:rPr lang="fr-FR" sz="1400" dirty="0"/>
              <a:t> suivant :</a:t>
            </a:r>
          </a:p>
          <a:p>
            <a:r>
              <a:rPr lang="fr-FR" sz="1400" i="1" dirty="0"/>
              <a:t>X = {</a:t>
            </a:r>
            <a:r>
              <a:rPr lang="fr-FR" sz="1400" i="1" dirty="0" err="1"/>
              <a:t>a,b,c,d</a:t>
            </a:r>
            <a:r>
              <a:rPr lang="fr-FR" sz="1400" i="1" dirty="0"/>
              <a:t>}</a:t>
            </a:r>
            <a:endParaRPr lang="fr-FR" sz="1400" dirty="0"/>
          </a:p>
          <a:p>
            <a:r>
              <a:rPr lang="fr-FR" sz="1400" i="1" dirty="0"/>
              <a:t>D(a) = D(b) = D(c) = D(d) = {0,1}</a:t>
            </a:r>
            <a:endParaRPr lang="fr-FR" sz="1400" dirty="0"/>
          </a:p>
          <a:p>
            <a:r>
              <a:rPr lang="fr-FR" sz="1400" i="1" dirty="0"/>
              <a:t>C = { a ≠ b, c ≠ d, </a:t>
            </a:r>
            <a:r>
              <a:rPr lang="fr-FR" sz="1400" i="1" dirty="0" err="1"/>
              <a:t>a+c</a:t>
            </a:r>
            <a:r>
              <a:rPr lang="fr-FR" sz="1400" i="1" dirty="0"/>
              <a:t> &lt; b }</a:t>
            </a:r>
            <a:endParaRPr lang="fr-FR" sz="1400" dirty="0"/>
          </a:p>
        </p:txBody>
      </p:sp>
      <p:sp>
        <p:nvSpPr>
          <p:cNvPr id="10" name="Rectangle 9"/>
          <p:cNvSpPr/>
          <p:nvPr/>
        </p:nvSpPr>
        <p:spPr>
          <a:xfrm>
            <a:off x="5123909" y="1303245"/>
            <a:ext cx="1993322" cy="3658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A={}</a:t>
            </a:r>
          </a:p>
        </p:txBody>
      </p:sp>
      <p:sp>
        <p:nvSpPr>
          <p:cNvPr id="15" name="Rectangle 14"/>
          <p:cNvSpPr/>
          <p:nvPr/>
        </p:nvSpPr>
        <p:spPr>
          <a:xfrm>
            <a:off x="3514793" y="2418848"/>
            <a:ext cx="1993322" cy="3658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A={(a,0)}</a:t>
            </a:r>
          </a:p>
        </p:txBody>
      </p:sp>
      <p:sp>
        <p:nvSpPr>
          <p:cNvPr id="16" name="Rectangle 15"/>
          <p:cNvSpPr/>
          <p:nvPr/>
        </p:nvSpPr>
        <p:spPr>
          <a:xfrm>
            <a:off x="1927420" y="3788557"/>
            <a:ext cx="1993322" cy="3658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A={(a,0);(b,0)}</a:t>
            </a:r>
          </a:p>
        </p:txBody>
      </p:sp>
      <p:sp>
        <p:nvSpPr>
          <p:cNvPr id="18" name="Rectangle 17"/>
          <p:cNvSpPr/>
          <p:nvPr/>
        </p:nvSpPr>
        <p:spPr>
          <a:xfrm>
            <a:off x="5582050" y="3751874"/>
            <a:ext cx="1993322" cy="3658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A={(a,0);(b,1)}</a:t>
            </a:r>
          </a:p>
        </p:txBody>
      </p:sp>
      <p:sp>
        <p:nvSpPr>
          <p:cNvPr id="19" name="Rectangle 18"/>
          <p:cNvSpPr/>
          <p:nvPr/>
        </p:nvSpPr>
        <p:spPr>
          <a:xfrm>
            <a:off x="406987" y="5027964"/>
            <a:ext cx="1993322" cy="3658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A={(a,0);(b,0);(c,0)}</a:t>
            </a:r>
          </a:p>
        </p:txBody>
      </p:sp>
      <p:sp>
        <p:nvSpPr>
          <p:cNvPr id="20" name="Rectangle 19"/>
          <p:cNvSpPr/>
          <p:nvPr/>
        </p:nvSpPr>
        <p:spPr>
          <a:xfrm>
            <a:off x="3226710" y="5016812"/>
            <a:ext cx="1993322" cy="3658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A={(a,0);(b,0),(c,1)}</a:t>
            </a:r>
          </a:p>
        </p:txBody>
      </p:sp>
      <p:sp>
        <p:nvSpPr>
          <p:cNvPr id="21" name="Rectangle 20"/>
          <p:cNvSpPr/>
          <p:nvPr/>
        </p:nvSpPr>
        <p:spPr>
          <a:xfrm>
            <a:off x="0" y="5947551"/>
            <a:ext cx="1238960" cy="5901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t>A={(a,0);(b,0);(c,0);(d,0)}</a:t>
            </a:r>
          </a:p>
        </p:txBody>
      </p:sp>
      <p:sp>
        <p:nvSpPr>
          <p:cNvPr id="22" name="Rectangle 21"/>
          <p:cNvSpPr/>
          <p:nvPr/>
        </p:nvSpPr>
        <p:spPr>
          <a:xfrm>
            <a:off x="1493089" y="5947551"/>
            <a:ext cx="1238960" cy="5901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t>A={(a,0);(b,0);(c,0);(d,1)}</a:t>
            </a:r>
          </a:p>
        </p:txBody>
      </p:sp>
      <p:sp>
        <p:nvSpPr>
          <p:cNvPr id="26" name="Rectangle 25"/>
          <p:cNvSpPr/>
          <p:nvPr/>
        </p:nvSpPr>
        <p:spPr>
          <a:xfrm>
            <a:off x="6261163" y="5011547"/>
            <a:ext cx="1993322" cy="3658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A={(a,0);(b,1);(c,0)}</a:t>
            </a:r>
          </a:p>
        </p:txBody>
      </p:sp>
      <p:sp>
        <p:nvSpPr>
          <p:cNvPr id="29" name="Rectangle 28"/>
          <p:cNvSpPr/>
          <p:nvPr/>
        </p:nvSpPr>
        <p:spPr>
          <a:xfrm>
            <a:off x="2897794" y="5947551"/>
            <a:ext cx="1238960" cy="5901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t>A={(a,0);(b,0);(c,1);(d,0)}</a:t>
            </a:r>
          </a:p>
        </p:txBody>
      </p:sp>
      <p:sp>
        <p:nvSpPr>
          <p:cNvPr id="30" name="Rectangle 29"/>
          <p:cNvSpPr/>
          <p:nvPr/>
        </p:nvSpPr>
        <p:spPr>
          <a:xfrm>
            <a:off x="4390883" y="5947551"/>
            <a:ext cx="1238960" cy="5901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t>A={(a,0);(b,0);(c,1);(d,1)}</a:t>
            </a:r>
          </a:p>
        </p:txBody>
      </p:sp>
      <p:sp>
        <p:nvSpPr>
          <p:cNvPr id="31" name="Rectangle 30"/>
          <p:cNvSpPr/>
          <p:nvPr/>
        </p:nvSpPr>
        <p:spPr>
          <a:xfrm>
            <a:off x="5959231" y="5947551"/>
            <a:ext cx="1238960" cy="5901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t>A={(a,0);(b,1);(c,0);(d,0)}</a:t>
            </a:r>
          </a:p>
        </p:txBody>
      </p:sp>
      <p:sp>
        <p:nvSpPr>
          <p:cNvPr id="32" name="Rectangle 31"/>
          <p:cNvSpPr/>
          <p:nvPr/>
        </p:nvSpPr>
        <p:spPr>
          <a:xfrm>
            <a:off x="7452320" y="5947551"/>
            <a:ext cx="1238960" cy="5901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t>A={(a,0);(b,1);(c,0);(d,1)}</a:t>
            </a:r>
          </a:p>
        </p:txBody>
      </p:sp>
      <p:cxnSp>
        <p:nvCxnSpPr>
          <p:cNvPr id="34" name="Connecteur droit 33"/>
          <p:cNvCxnSpPr>
            <a:stCxn id="10" idx="2"/>
          </p:cNvCxnSpPr>
          <p:nvPr/>
        </p:nvCxnSpPr>
        <p:spPr>
          <a:xfrm>
            <a:off x="6120570" y="1669064"/>
            <a:ext cx="0" cy="285104"/>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Connecteur droit 35"/>
          <p:cNvCxnSpPr>
            <a:endCxn id="15" idx="0"/>
          </p:cNvCxnSpPr>
          <p:nvPr/>
        </p:nvCxnSpPr>
        <p:spPr>
          <a:xfrm flipH="1">
            <a:off x="4511454" y="1954168"/>
            <a:ext cx="1609116" cy="46468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Connecteur droit 36"/>
          <p:cNvCxnSpPr>
            <a:stCxn id="15" idx="2"/>
          </p:cNvCxnSpPr>
          <p:nvPr/>
        </p:nvCxnSpPr>
        <p:spPr>
          <a:xfrm>
            <a:off x="4511454" y="2784667"/>
            <a:ext cx="0" cy="341166"/>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Connecteur droit 52"/>
          <p:cNvCxnSpPr>
            <a:endCxn id="16" idx="0"/>
          </p:cNvCxnSpPr>
          <p:nvPr/>
        </p:nvCxnSpPr>
        <p:spPr>
          <a:xfrm flipH="1">
            <a:off x="2924081" y="3125833"/>
            <a:ext cx="1587373" cy="662724"/>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Connecteur droit 57"/>
          <p:cNvCxnSpPr>
            <a:stCxn id="16" idx="2"/>
          </p:cNvCxnSpPr>
          <p:nvPr/>
        </p:nvCxnSpPr>
        <p:spPr>
          <a:xfrm flipH="1">
            <a:off x="2916565" y="4154376"/>
            <a:ext cx="7516" cy="407878"/>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Connecteur droit 62"/>
          <p:cNvCxnSpPr>
            <a:endCxn id="19" idx="0"/>
          </p:cNvCxnSpPr>
          <p:nvPr/>
        </p:nvCxnSpPr>
        <p:spPr>
          <a:xfrm flipH="1">
            <a:off x="1403648" y="4562254"/>
            <a:ext cx="1520434" cy="465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Connecteur droit 65"/>
          <p:cNvCxnSpPr>
            <a:endCxn id="20" idx="0"/>
          </p:cNvCxnSpPr>
          <p:nvPr/>
        </p:nvCxnSpPr>
        <p:spPr>
          <a:xfrm>
            <a:off x="2924082" y="4562254"/>
            <a:ext cx="1299289" cy="454558"/>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Connecteur droit 69"/>
          <p:cNvCxnSpPr>
            <a:endCxn id="18" idx="0"/>
          </p:cNvCxnSpPr>
          <p:nvPr/>
        </p:nvCxnSpPr>
        <p:spPr>
          <a:xfrm>
            <a:off x="4511454" y="3125833"/>
            <a:ext cx="2067257" cy="626041"/>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Connecteur droit 72"/>
          <p:cNvCxnSpPr>
            <a:stCxn id="18" idx="2"/>
          </p:cNvCxnSpPr>
          <p:nvPr/>
        </p:nvCxnSpPr>
        <p:spPr>
          <a:xfrm>
            <a:off x="6578711" y="4117693"/>
            <a:ext cx="0" cy="391427"/>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Connecteur droit 74"/>
          <p:cNvCxnSpPr>
            <a:endCxn id="26" idx="0"/>
          </p:cNvCxnSpPr>
          <p:nvPr/>
        </p:nvCxnSpPr>
        <p:spPr>
          <a:xfrm>
            <a:off x="6578711" y="4509120"/>
            <a:ext cx="679113" cy="502427"/>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Connecteur droit 76"/>
          <p:cNvCxnSpPr>
            <a:stCxn id="19" idx="2"/>
          </p:cNvCxnSpPr>
          <p:nvPr/>
        </p:nvCxnSpPr>
        <p:spPr>
          <a:xfrm>
            <a:off x="1403648" y="5393783"/>
            <a:ext cx="0" cy="192015"/>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Connecteur droit 78"/>
          <p:cNvCxnSpPr>
            <a:stCxn id="20" idx="2"/>
          </p:cNvCxnSpPr>
          <p:nvPr/>
        </p:nvCxnSpPr>
        <p:spPr>
          <a:xfrm>
            <a:off x="4223371" y="5382631"/>
            <a:ext cx="0" cy="203167"/>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Connecteur droit 80"/>
          <p:cNvCxnSpPr>
            <a:stCxn id="26" idx="2"/>
          </p:cNvCxnSpPr>
          <p:nvPr/>
        </p:nvCxnSpPr>
        <p:spPr>
          <a:xfrm>
            <a:off x="7257824" y="5377366"/>
            <a:ext cx="1" cy="21169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Connecteur droit 82"/>
          <p:cNvCxnSpPr>
            <a:endCxn id="31" idx="0"/>
          </p:cNvCxnSpPr>
          <p:nvPr/>
        </p:nvCxnSpPr>
        <p:spPr>
          <a:xfrm flipH="1">
            <a:off x="6578711" y="5589056"/>
            <a:ext cx="679113" cy="358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Connecteur droit 84"/>
          <p:cNvCxnSpPr>
            <a:endCxn id="32" idx="0"/>
          </p:cNvCxnSpPr>
          <p:nvPr/>
        </p:nvCxnSpPr>
        <p:spPr>
          <a:xfrm>
            <a:off x="7257825" y="5589056"/>
            <a:ext cx="813975" cy="358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Connecteur droit 86"/>
          <p:cNvCxnSpPr>
            <a:endCxn id="29" idx="0"/>
          </p:cNvCxnSpPr>
          <p:nvPr/>
        </p:nvCxnSpPr>
        <p:spPr>
          <a:xfrm flipH="1">
            <a:off x="3517274" y="5585798"/>
            <a:ext cx="722083" cy="361753"/>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Connecteur droit 88"/>
          <p:cNvCxnSpPr>
            <a:endCxn id="30" idx="0"/>
          </p:cNvCxnSpPr>
          <p:nvPr/>
        </p:nvCxnSpPr>
        <p:spPr>
          <a:xfrm>
            <a:off x="4223371" y="5583914"/>
            <a:ext cx="786992" cy="363637"/>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Connecteur droit 90"/>
          <p:cNvCxnSpPr>
            <a:endCxn id="21" idx="0"/>
          </p:cNvCxnSpPr>
          <p:nvPr/>
        </p:nvCxnSpPr>
        <p:spPr>
          <a:xfrm flipH="1">
            <a:off x="619480" y="5583914"/>
            <a:ext cx="784168" cy="363637"/>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Connecteur droit 92"/>
          <p:cNvCxnSpPr>
            <a:endCxn id="22" idx="0"/>
          </p:cNvCxnSpPr>
          <p:nvPr/>
        </p:nvCxnSpPr>
        <p:spPr>
          <a:xfrm>
            <a:off x="1403648" y="5585798"/>
            <a:ext cx="708921" cy="361753"/>
          </a:xfrm>
          <a:prstGeom prst="line">
            <a:avLst/>
          </a:prstGeom>
        </p:spPr>
        <p:style>
          <a:lnRef idx="2">
            <a:schemeClr val="accent1"/>
          </a:lnRef>
          <a:fillRef idx="0">
            <a:schemeClr val="accent1"/>
          </a:fillRef>
          <a:effectRef idx="1">
            <a:schemeClr val="accent1"/>
          </a:effectRef>
          <a:fontRef idx="minor">
            <a:schemeClr val="tx1"/>
          </a:fontRef>
        </p:style>
      </p:cxnSp>
      <p:sp>
        <p:nvSpPr>
          <p:cNvPr id="94" name="ZoneTexte 93"/>
          <p:cNvSpPr txBox="1"/>
          <p:nvPr/>
        </p:nvSpPr>
        <p:spPr>
          <a:xfrm>
            <a:off x="6222837" y="1679757"/>
            <a:ext cx="1470157" cy="276999"/>
          </a:xfrm>
          <a:prstGeom prst="rect">
            <a:avLst/>
          </a:prstGeom>
          <a:noFill/>
        </p:spPr>
        <p:txBody>
          <a:bodyPr wrap="square" rtlCol="0">
            <a:spAutoFit/>
          </a:bodyPr>
          <a:lstStyle/>
          <a:p>
            <a:r>
              <a:rPr lang="fr-FR" sz="1200" dirty="0"/>
              <a:t>Choix de X</a:t>
            </a:r>
            <a:r>
              <a:rPr lang="fr-FR" sz="1200" baseline="-25000" dirty="0"/>
              <a:t>i</a:t>
            </a:r>
            <a:r>
              <a:rPr lang="fr-FR" sz="1200" dirty="0"/>
              <a:t> = a</a:t>
            </a:r>
          </a:p>
        </p:txBody>
      </p:sp>
      <p:sp>
        <p:nvSpPr>
          <p:cNvPr id="95" name="ZoneTexte 94"/>
          <p:cNvSpPr txBox="1"/>
          <p:nvPr/>
        </p:nvSpPr>
        <p:spPr>
          <a:xfrm>
            <a:off x="4388830" y="2848834"/>
            <a:ext cx="1470157" cy="276999"/>
          </a:xfrm>
          <a:prstGeom prst="rect">
            <a:avLst/>
          </a:prstGeom>
          <a:noFill/>
        </p:spPr>
        <p:txBody>
          <a:bodyPr wrap="square" rtlCol="0">
            <a:spAutoFit/>
          </a:bodyPr>
          <a:lstStyle/>
          <a:p>
            <a:r>
              <a:rPr lang="fr-FR" sz="1200" dirty="0"/>
              <a:t>Choix de X</a:t>
            </a:r>
            <a:r>
              <a:rPr lang="fr-FR" sz="1200" baseline="-25000" dirty="0"/>
              <a:t>i</a:t>
            </a:r>
            <a:r>
              <a:rPr lang="fr-FR" sz="1200" dirty="0"/>
              <a:t> = b</a:t>
            </a:r>
            <a:endParaRPr lang="fr-FR" sz="1200" baseline="-25000" dirty="0"/>
          </a:p>
        </p:txBody>
      </p:sp>
      <p:sp>
        <p:nvSpPr>
          <p:cNvPr id="96" name="ZoneTexte 95"/>
          <p:cNvSpPr txBox="1"/>
          <p:nvPr/>
        </p:nvSpPr>
        <p:spPr>
          <a:xfrm>
            <a:off x="2982689" y="4207676"/>
            <a:ext cx="1154066" cy="276999"/>
          </a:xfrm>
          <a:prstGeom prst="rect">
            <a:avLst/>
          </a:prstGeom>
          <a:noFill/>
        </p:spPr>
        <p:txBody>
          <a:bodyPr wrap="square" rtlCol="0">
            <a:spAutoFit/>
          </a:bodyPr>
          <a:lstStyle/>
          <a:p>
            <a:r>
              <a:rPr lang="fr-FR" sz="1200" dirty="0"/>
              <a:t>Choix de X</a:t>
            </a:r>
            <a:r>
              <a:rPr lang="fr-FR" sz="1200" baseline="-25000" dirty="0"/>
              <a:t>i </a:t>
            </a:r>
            <a:r>
              <a:rPr lang="fr-FR" sz="1200" dirty="0"/>
              <a:t>= c</a:t>
            </a:r>
            <a:endParaRPr lang="fr-FR" sz="1200" baseline="-25000" dirty="0"/>
          </a:p>
        </p:txBody>
      </p:sp>
      <p:sp>
        <p:nvSpPr>
          <p:cNvPr id="97" name="ZoneTexte 96"/>
          <p:cNvSpPr txBox="1"/>
          <p:nvPr/>
        </p:nvSpPr>
        <p:spPr>
          <a:xfrm>
            <a:off x="6693076" y="4174906"/>
            <a:ext cx="1180809" cy="276999"/>
          </a:xfrm>
          <a:prstGeom prst="rect">
            <a:avLst/>
          </a:prstGeom>
          <a:noFill/>
        </p:spPr>
        <p:txBody>
          <a:bodyPr wrap="square" rtlCol="0">
            <a:spAutoFit/>
          </a:bodyPr>
          <a:lstStyle/>
          <a:p>
            <a:r>
              <a:rPr lang="fr-FR" sz="1200" dirty="0"/>
              <a:t>Choix de X</a:t>
            </a:r>
            <a:r>
              <a:rPr lang="fr-FR" sz="1200" baseline="-25000" dirty="0"/>
              <a:t>i</a:t>
            </a:r>
            <a:r>
              <a:rPr lang="fr-FR" sz="1200" dirty="0"/>
              <a:t> = c</a:t>
            </a:r>
            <a:endParaRPr lang="fr-FR" sz="1200" baseline="-25000" dirty="0"/>
          </a:p>
        </p:txBody>
      </p:sp>
      <p:sp>
        <p:nvSpPr>
          <p:cNvPr id="98" name="ZoneTexte 97"/>
          <p:cNvSpPr txBox="1"/>
          <p:nvPr/>
        </p:nvSpPr>
        <p:spPr>
          <a:xfrm>
            <a:off x="1477437" y="5377366"/>
            <a:ext cx="1470157" cy="276999"/>
          </a:xfrm>
          <a:prstGeom prst="rect">
            <a:avLst/>
          </a:prstGeom>
          <a:noFill/>
        </p:spPr>
        <p:txBody>
          <a:bodyPr wrap="square" rtlCol="0">
            <a:spAutoFit/>
          </a:bodyPr>
          <a:lstStyle/>
          <a:p>
            <a:r>
              <a:rPr lang="fr-FR" sz="1200" dirty="0"/>
              <a:t>Choix de X</a:t>
            </a:r>
            <a:r>
              <a:rPr lang="fr-FR" sz="1200" baseline="-25000" dirty="0"/>
              <a:t>i</a:t>
            </a:r>
            <a:r>
              <a:rPr lang="fr-FR" sz="1200" dirty="0"/>
              <a:t> = d</a:t>
            </a:r>
            <a:endParaRPr lang="fr-FR" sz="1200" baseline="-25000" dirty="0"/>
          </a:p>
        </p:txBody>
      </p:sp>
      <p:sp>
        <p:nvSpPr>
          <p:cNvPr id="99" name="ZoneTexte 98"/>
          <p:cNvSpPr txBox="1"/>
          <p:nvPr/>
        </p:nvSpPr>
        <p:spPr>
          <a:xfrm>
            <a:off x="7648879" y="5312057"/>
            <a:ext cx="1171593" cy="276999"/>
          </a:xfrm>
          <a:prstGeom prst="rect">
            <a:avLst/>
          </a:prstGeom>
          <a:noFill/>
        </p:spPr>
        <p:txBody>
          <a:bodyPr wrap="square" rtlCol="0">
            <a:spAutoFit/>
          </a:bodyPr>
          <a:lstStyle/>
          <a:p>
            <a:r>
              <a:rPr lang="fr-FR" sz="1200" dirty="0"/>
              <a:t>Choix de X</a:t>
            </a:r>
            <a:r>
              <a:rPr lang="fr-FR" sz="1200" baseline="-25000" dirty="0"/>
              <a:t>i</a:t>
            </a:r>
            <a:r>
              <a:rPr lang="fr-FR" sz="1200" dirty="0"/>
              <a:t> = d</a:t>
            </a:r>
            <a:endParaRPr lang="fr-FR" sz="1200" baseline="-25000" dirty="0"/>
          </a:p>
        </p:txBody>
      </p:sp>
      <p:sp>
        <p:nvSpPr>
          <p:cNvPr id="100" name="ZoneTexte 99"/>
          <p:cNvSpPr txBox="1"/>
          <p:nvPr/>
        </p:nvSpPr>
        <p:spPr>
          <a:xfrm>
            <a:off x="4322887" y="5363093"/>
            <a:ext cx="1470157" cy="276999"/>
          </a:xfrm>
          <a:prstGeom prst="rect">
            <a:avLst/>
          </a:prstGeom>
          <a:noFill/>
        </p:spPr>
        <p:txBody>
          <a:bodyPr wrap="square" rtlCol="0">
            <a:spAutoFit/>
          </a:bodyPr>
          <a:lstStyle/>
          <a:p>
            <a:r>
              <a:rPr lang="fr-FR" sz="1200" dirty="0"/>
              <a:t>Choix de X</a:t>
            </a:r>
            <a:r>
              <a:rPr lang="fr-FR" sz="1200" baseline="-25000" dirty="0"/>
              <a:t>i</a:t>
            </a:r>
            <a:r>
              <a:rPr lang="fr-FR" sz="1200" dirty="0"/>
              <a:t> = d</a:t>
            </a:r>
            <a:endParaRPr lang="fr-FR" sz="1200" baseline="-25000" dirty="0"/>
          </a:p>
        </p:txBody>
      </p:sp>
      <p:sp>
        <p:nvSpPr>
          <p:cNvPr id="101" name="ZoneTexte 100"/>
          <p:cNvSpPr txBox="1"/>
          <p:nvPr/>
        </p:nvSpPr>
        <p:spPr>
          <a:xfrm>
            <a:off x="4239357" y="2048008"/>
            <a:ext cx="1470157" cy="276999"/>
          </a:xfrm>
          <a:prstGeom prst="rect">
            <a:avLst/>
          </a:prstGeom>
          <a:noFill/>
        </p:spPr>
        <p:txBody>
          <a:bodyPr wrap="square" rtlCol="0">
            <a:spAutoFit/>
          </a:bodyPr>
          <a:lstStyle/>
          <a:p>
            <a:r>
              <a:rPr lang="fr-FR" sz="1200" dirty="0"/>
              <a:t>V</a:t>
            </a:r>
            <a:r>
              <a:rPr lang="fr-FR" sz="1200" baseline="-25000" dirty="0"/>
              <a:t>i</a:t>
            </a:r>
            <a:r>
              <a:rPr lang="fr-FR" sz="1200" dirty="0"/>
              <a:t> = 0</a:t>
            </a:r>
            <a:endParaRPr lang="fr-FR" sz="1200" baseline="-25000" dirty="0"/>
          </a:p>
        </p:txBody>
      </p:sp>
      <p:sp>
        <p:nvSpPr>
          <p:cNvPr id="102" name="ZoneTexte 101"/>
          <p:cNvSpPr txBox="1"/>
          <p:nvPr/>
        </p:nvSpPr>
        <p:spPr>
          <a:xfrm>
            <a:off x="5545082" y="3274716"/>
            <a:ext cx="1470157" cy="276999"/>
          </a:xfrm>
          <a:prstGeom prst="rect">
            <a:avLst/>
          </a:prstGeom>
          <a:noFill/>
        </p:spPr>
        <p:txBody>
          <a:bodyPr wrap="square" rtlCol="0">
            <a:spAutoFit/>
          </a:bodyPr>
          <a:lstStyle/>
          <a:p>
            <a:r>
              <a:rPr lang="fr-FR" sz="1200" dirty="0"/>
              <a:t>V</a:t>
            </a:r>
            <a:r>
              <a:rPr lang="fr-FR" sz="1200" baseline="-25000" dirty="0"/>
              <a:t>i</a:t>
            </a:r>
            <a:r>
              <a:rPr lang="fr-FR" sz="1200" dirty="0"/>
              <a:t> = 1</a:t>
            </a:r>
            <a:endParaRPr lang="fr-FR" sz="1200" baseline="-25000" dirty="0"/>
          </a:p>
        </p:txBody>
      </p:sp>
      <p:sp>
        <p:nvSpPr>
          <p:cNvPr id="103" name="ZoneTexte 102"/>
          <p:cNvSpPr txBox="1"/>
          <p:nvPr/>
        </p:nvSpPr>
        <p:spPr>
          <a:xfrm>
            <a:off x="3041297" y="3274715"/>
            <a:ext cx="1470157" cy="276999"/>
          </a:xfrm>
          <a:prstGeom prst="rect">
            <a:avLst/>
          </a:prstGeom>
          <a:noFill/>
        </p:spPr>
        <p:txBody>
          <a:bodyPr wrap="square" rtlCol="0">
            <a:spAutoFit/>
          </a:bodyPr>
          <a:lstStyle/>
          <a:p>
            <a:r>
              <a:rPr lang="fr-FR" sz="1200" dirty="0"/>
              <a:t>V</a:t>
            </a:r>
            <a:r>
              <a:rPr lang="fr-FR" sz="1200" baseline="-25000" dirty="0"/>
              <a:t>i</a:t>
            </a:r>
            <a:r>
              <a:rPr lang="fr-FR" sz="1200" dirty="0"/>
              <a:t> = 0</a:t>
            </a:r>
            <a:endParaRPr lang="fr-FR" sz="1200" baseline="-25000" dirty="0"/>
          </a:p>
        </p:txBody>
      </p:sp>
      <p:sp>
        <p:nvSpPr>
          <p:cNvPr id="104" name="ZoneTexte 103"/>
          <p:cNvSpPr txBox="1"/>
          <p:nvPr/>
        </p:nvSpPr>
        <p:spPr>
          <a:xfrm>
            <a:off x="1450167" y="4621833"/>
            <a:ext cx="601554" cy="276999"/>
          </a:xfrm>
          <a:prstGeom prst="rect">
            <a:avLst/>
          </a:prstGeom>
          <a:noFill/>
        </p:spPr>
        <p:txBody>
          <a:bodyPr wrap="square" rtlCol="0">
            <a:spAutoFit/>
          </a:bodyPr>
          <a:lstStyle/>
          <a:p>
            <a:r>
              <a:rPr lang="fr-FR" sz="1200" dirty="0"/>
              <a:t>V</a:t>
            </a:r>
            <a:r>
              <a:rPr lang="fr-FR" sz="1200" baseline="-25000" dirty="0"/>
              <a:t>i</a:t>
            </a:r>
            <a:r>
              <a:rPr lang="fr-FR" sz="1200" dirty="0"/>
              <a:t> = 0</a:t>
            </a:r>
            <a:endParaRPr lang="fr-FR" sz="1200" baseline="-25000" dirty="0"/>
          </a:p>
        </p:txBody>
      </p:sp>
      <p:sp>
        <p:nvSpPr>
          <p:cNvPr id="105" name="ZoneTexte 104"/>
          <p:cNvSpPr txBox="1"/>
          <p:nvPr/>
        </p:nvSpPr>
        <p:spPr>
          <a:xfrm>
            <a:off x="276485" y="5627232"/>
            <a:ext cx="551099" cy="276999"/>
          </a:xfrm>
          <a:prstGeom prst="rect">
            <a:avLst/>
          </a:prstGeom>
          <a:noFill/>
        </p:spPr>
        <p:txBody>
          <a:bodyPr wrap="square" rtlCol="0">
            <a:spAutoFit/>
          </a:bodyPr>
          <a:lstStyle/>
          <a:p>
            <a:r>
              <a:rPr lang="fr-FR" sz="1200" dirty="0"/>
              <a:t>V</a:t>
            </a:r>
            <a:r>
              <a:rPr lang="fr-FR" sz="1200" baseline="-25000" dirty="0"/>
              <a:t>i</a:t>
            </a:r>
            <a:r>
              <a:rPr lang="fr-FR" sz="1200" dirty="0"/>
              <a:t> = 0</a:t>
            </a:r>
            <a:endParaRPr lang="fr-FR" sz="1200" baseline="-25000" dirty="0"/>
          </a:p>
        </p:txBody>
      </p:sp>
      <p:sp>
        <p:nvSpPr>
          <p:cNvPr id="106" name="ZoneTexte 105"/>
          <p:cNvSpPr txBox="1"/>
          <p:nvPr/>
        </p:nvSpPr>
        <p:spPr>
          <a:xfrm>
            <a:off x="3517274" y="4562254"/>
            <a:ext cx="666269" cy="276999"/>
          </a:xfrm>
          <a:prstGeom prst="rect">
            <a:avLst/>
          </a:prstGeom>
          <a:noFill/>
        </p:spPr>
        <p:txBody>
          <a:bodyPr wrap="square" rtlCol="0">
            <a:spAutoFit/>
          </a:bodyPr>
          <a:lstStyle/>
          <a:p>
            <a:r>
              <a:rPr lang="fr-FR" sz="1200" dirty="0"/>
              <a:t>V</a:t>
            </a:r>
            <a:r>
              <a:rPr lang="fr-FR" sz="1200" baseline="-25000" dirty="0"/>
              <a:t>i</a:t>
            </a:r>
            <a:r>
              <a:rPr lang="fr-FR" sz="1200" dirty="0"/>
              <a:t> = 1</a:t>
            </a:r>
            <a:endParaRPr lang="fr-FR" sz="1200" baseline="-25000" dirty="0"/>
          </a:p>
        </p:txBody>
      </p:sp>
      <p:sp>
        <p:nvSpPr>
          <p:cNvPr id="107" name="ZoneTexte 106"/>
          <p:cNvSpPr txBox="1"/>
          <p:nvPr/>
        </p:nvSpPr>
        <p:spPr>
          <a:xfrm>
            <a:off x="1758108" y="5589056"/>
            <a:ext cx="675395" cy="276999"/>
          </a:xfrm>
          <a:prstGeom prst="rect">
            <a:avLst/>
          </a:prstGeom>
          <a:noFill/>
        </p:spPr>
        <p:txBody>
          <a:bodyPr wrap="square" rtlCol="0">
            <a:spAutoFit/>
          </a:bodyPr>
          <a:lstStyle/>
          <a:p>
            <a:r>
              <a:rPr lang="fr-FR" sz="1200" dirty="0"/>
              <a:t>V</a:t>
            </a:r>
            <a:r>
              <a:rPr lang="fr-FR" sz="1200" baseline="-25000" dirty="0"/>
              <a:t>i</a:t>
            </a:r>
            <a:r>
              <a:rPr lang="fr-FR" sz="1200" dirty="0"/>
              <a:t> = 1</a:t>
            </a:r>
            <a:endParaRPr lang="fr-FR" sz="1200" baseline="-25000" dirty="0"/>
          </a:p>
        </p:txBody>
      </p:sp>
      <p:sp>
        <p:nvSpPr>
          <p:cNvPr id="108" name="ZoneTexte 107"/>
          <p:cNvSpPr txBox="1"/>
          <p:nvPr/>
        </p:nvSpPr>
        <p:spPr>
          <a:xfrm>
            <a:off x="4580933" y="5583914"/>
            <a:ext cx="639099" cy="276999"/>
          </a:xfrm>
          <a:prstGeom prst="rect">
            <a:avLst/>
          </a:prstGeom>
          <a:noFill/>
        </p:spPr>
        <p:txBody>
          <a:bodyPr wrap="square" rtlCol="0">
            <a:spAutoFit/>
          </a:bodyPr>
          <a:lstStyle/>
          <a:p>
            <a:r>
              <a:rPr lang="fr-FR" sz="1200" dirty="0"/>
              <a:t>V</a:t>
            </a:r>
            <a:r>
              <a:rPr lang="fr-FR" sz="1200" baseline="-25000" dirty="0"/>
              <a:t>i</a:t>
            </a:r>
            <a:r>
              <a:rPr lang="fr-FR" sz="1200" dirty="0"/>
              <a:t> = 1</a:t>
            </a:r>
            <a:endParaRPr lang="fr-FR" sz="1200" baseline="-25000" dirty="0"/>
          </a:p>
        </p:txBody>
      </p:sp>
      <p:sp>
        <p:nvSpPr>
          <p:cNvPr id="109" name="ZoneTexte 108"/>
          <p:cNvSpPr txBox="1"/>
          <p:nvPr/>
        </p:nvSpPr>
        <p:spPr>
          <a:xfrm>
            <a:off x="7575372" y="5558752"/>
            <a:ext cx="597027" cy="276999"/>
          </a:xfrm>
          <a:prstGeom prst="rect">
            <a:avLst/>
          </a:prstGeom>
          <a:noFill/>
        </p:spPr>
        <p:txBody>
          <a:bodyPr wrap="square" rtlCol="0">
            <a:spAutoFit/>
          </a:bodyPr>
          <a:lstStyle/>
          <a:p>
            <a:r>
              <a:rPr lang="fr-FR" sz="1200" dirty="0"/>
              <a:t>V</a:t>
            </a:r>
            <a:r>
              <a:rPr lang="fr-FR" sz="1200" baseline="-25000" dirty="0"/>
              <a:t>i</a:t>
            </a:r>
            <a:r>
              <a:rPr lang="fr-FR" sz="1200" dirty="0"/>
              <a:t> = 1</a:t>
            </a:r>
            <a:endParaRPr lang="fr-FR" sz="1200" baseline="-25000" dirty="0"/>
          </a:p>
        </p:txBody>
      </p:sp>
      <p:sp>
        <p:nvSpPr>
          <p:cNvPr id="110" name="ZoneTexte 109"/>
          <p:cNvSpPr txBox="1"/>
          <p:nvPr/>
        </p:nvSpPr>
        <p:spPr>
          <a:xfrm>
            <a:off x="6260047" y="4656609"/>
            <a:ext cx="1470157" cy="276999"/>
          </a:xfrm>
          <a:prstGeom prst="rect">
            <a:avLst/>
          </a:prstGeom>
          <a:noFill/>
        </p:spPr>
        <p:txBody>
          <a:bodyPr wrap="square" rtlCol="0">
            <a:spAutoFit/>
          </a:bodyPr>
          <a:lstStyle/>
          <a:p>
            <a:r>
              <a:rPr lang="fr-FR" sz="1200" dirty="0"/>
              <a:t>V</a:t>
            </a:r>
            <a:r>
              <a:rPr lang="fr-FR" sz="1200" baseline="-25000" dirty="0"/>
              <a:t>i</a:t>
            </a:r>
            <a:r>
              <a:rPr lang="fr-FR" sz="1200" dirty="0"/>
              <a:t> = 0</a:t>
            </a:r>
            <a:endParaRPr lang="fr-FR" sz="1200" baseline="-25000" dirty="0"/>
          </a:p>
        </p:txBody>
      </p:sp>
      <p:sp>
        <p:nvSpPr>
          <p:cNvPr id="111" name="ZoneTexte 110"/>
          <p:cNvSpPr txBox="1"/>
          <p:nvPr/>
        </p:nvSpPr>
        <p:spPr>
          <a:xfrm>
            <a:off x="6364921" y="5558752"/>
            <a:ext cx="592994" cy="276999"/>
          </a:xfrm>
          <a:prstGeom prst="rect">
            <a:avLst/>
          </a:prstGeom>
          <a:noFill/>
        </p:spPr>
        <p:txBody>
          <a:bodyPr wrap="square" rtlCol="0">
            <a:spAutoFit/>
          </a:bodyPr>
          <a:lstStyle/>
          <a:p>
            <a:r>
              <a:rPr lang="fr-FR" sz="1200" dirty="0"/>
              <a:t>V</a:t>
            </a:r>
            <a:r>
              <a:rPr lang="fr-FR" sz="1200" baseline="-25000" dirty="0"/>
              <a:t>i</a:t>
            </a:r>
            <a:r>
              <a:rPr lang="fr-FR" sz="1200" dirty="0"/>
              <a:t> = 0</a:t>
            </a:r>
            <a:endParaRPr lang="fr-FR" sz="1200" baseline="-25000" dirty="0"/>
          </a:p>
        </p:txBody>
      </p:sp>
      <p:sp>
        <p:nvSpPr>
          <p:cNvPr id="2" name="Espace réservé du numéro de diapositive 1">
            <a:extLst>
              <a:ext uri="{FF2B5EF4-FFF2-40B4-BE49-F238E27FC236}">
                <a16:creationId xmlns:a16="http://schemas.microsoft.com/office/drawing/2014/main" id="{324A51F7-2287-49C0-9B32-72A8B5DA548A}"/>
              </a:ext>
            </a:extLst>
          </p:cNvPr>
          <p:cNvSpPr>
            <a:spLocks noGrp="1"/>
          </p:cNvSpPr>
          <p:nvPr>
            <p:ph type="sldNum" sz="quarter" idx="12"/>
          </p:nvPr>
        </p:nvSpPr>
        <p:spPr/>
        <p:txBody>
          <a:bodyPr/>
          <a:lstStyle/>
          <a:p>
            <a:fld id="{F1E29388-C2A6-42F4-8376-DF2F821CBB61}" type="slidenum">
              <a:rPr lang="fr-FR" smtClean="0"/>
              <a:t>77</a:t>
            </a:fld>
            <a:endParaRPr lang="fr-FR"/>
          </a:p>
        </p:txBody>
      </p:sp>
    </p:spTree>
    <p:extLst>
      <p:ext uri="{BB962C8B-B14F-4D97-AF65-F5344CB8AC3E}">
        <p14:creationId xmlns:p14="http://schemas.microsoft.com/office/powerpoint/2010/main" val="10899487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260047" cy="461665"/>
          </a:xfrm>
          <a:prstGeom prst="rect">
            <a:avLst/>
          </a:prstGeom>
        </p:spPr>
        <p:txBody>
          <a:bodyPr wrap="none">
            <a:spAutoFit/>
          </a:bodyPr>
          <a:lstStyle/>
          <a:p>
            <a:r>
              <a:rPr lang="fr-FR" sz="2400" b="1" dirty="0"/>
              <a:t>3 – Intégration de l’approche CSP en conception</a:t>
            </a:r>
          </a:p>
        </p:txBody>
      </p:sp>
      <p:sp>
        <p:nvSpPr>
          <p:cNvPr id="4" name="Rectangle 3"/>
          <p:cNvSpPr/>
          <p:nvPr/>
        </p:nvSpPr>
        <p:spPr>
          <a:xfrm>
            <a:off x="101724" y="461665"/>
            <a:ext cx="5745099" cy="400110"/>
          </a:xfrm>
          <a:prstGeom prst="rect">
            <a:avLst/>
          </a:prstGeom>
        </p:spPr>
        <p:txBody>
          <a:bodyPr wrap="none">
            <a:spAutoFit/>
          </a:bodyPr>
          <a:lstStyle/>
          <a:p>
            <a:r>
              <a:rPr lang="fr-FR" sz="2000" b="1" dirty="0">
                <a:solidFill>
                  <a:schemeClr val="tx2">
                    <a:lumMod val="60000"/>
                    <a:lumOff val="40000"/>
                  </a:schemeClr>
                </a:solidFill>
              </a:rPr>
              <a:t> Les algorithmes de recherche : «  </a:t>
            </a:r>
            <a:r>
              <a:rPr lang="fr-FR" sz="2000" b="1" dirty="0" err="1">
                <a:solidFill>
                  <a:schemeClr val="tx2">
                    <a:lumMod val="60000"/>
                    <a:lumOff val="40000"/>
                  </a:schemeClr>
                </a:solidFill>
              </a:rPr>
              <a:t>Generate</a:t>
            </a:r>
            <a:r>
              <a:rPr lang="fr-FR" sz="2000" b="1" dirty="0">
                <a:solidFill>
                  <a:schemeClr val="tx2">
                    <a:lumMod val="60000"/>
                    <a:lumOff val="40000"/>
                  </a:schemeClr>
                </a:solidFill>
              </a:rPr>
              <a:t> &amp; Test  »</a:t>
            </a:r>
          </a:p>
        </p:txBody>
      </p:sp>
      <p:sp>
        <p:nvSpPr>
          <p:cNvPr id="8" name="Rectangle 7"/>
          <p:cNvSpPr/>
          <p:nvPr/>
        </p:nvSpPr>
        <p:spPr>
          <a:xfrm>
            <a:off x="203700" y="1124744"/>
            <a:ext cx="8544763" cy="923330"/>
          </a:xfrm>
          <a:prstGeom prst="rect">
            <a:avLst/>
          </a:prstGeom>
        </p:spPr>
        <p:txBody>
          <a:bodyPr wrap="square">
            <a:spAutoFit/>
          </a:bodyPr>
          <a:lstStyle/>
          <a:p>
            <a:r>
              <a:rPr lang="fr-FR" b="1" dirty="0"/>
              <a:t>problème des reines</a:t>
            </a:r>
            <a:r>
              <a:rPr lang="fr-FR" dirty="0"/>
              <a:t>. Ce problème consiste à placer </a:t>
            </a:r>
            <a:r>
              <a:rPr lang="fr-FR" i="1" dirty="0"/>
              <a:t>n </a:t>
            </a:r>
            <a:r>
              <a:rPr lang="fr-FR" dirty="0"/>
              <a:t>reines sur un échiquier (une grille) de </a:t>
            </a:r>
            <a:r>
              <a:rPr lang="fr-FR" i="1" dirty="0"/>
              <a:t>n </a:t>
            </a:r>
            <a:r>
              <a:rPr lang="fr-FR" dirty="0"/>
              <a:t>par </a:t>
            </a:r>
            <a:r>
              <a:rPr lang="fr-FR" i="1" dirty="0"/>
              <a:t>n</a:t>
            </a:r>
            <a:r>
              <a:rPr lang="fr-FR" dirty="0"/>
              <a:t>, de sorte qu’il y ait une seule reine sur chaque ligne et sur chaque colonne, et au plus une reine dans chaque diagonale. </a:t>
            </a:r>
          </a:p>
        </p:txBody>
      </p:sp>
      <p:pic>
        <p:nvPicPr>
          <p:cNvPr id="2" name="Image 1">
            <a:extLst>
              <a:ext uri="{FF2B5EF4-FFF2-40B4-BE49-F238E27FC236}">
                <a16:creationId xmlns:a16="http://schemas.microsoft.com/office/drawing/2014/main" id="{5AF89B08-B1E5-474D-909F-2C4E1A5CE748}"/>
              </a:ext>
            </a:extLst>
          </p:cNvPr>
          <p:cNvPicPr>
            <a:picLocks noChangeAspect="1"/>
          </p:cNvPicPr>
          <p:nvPr/>
        </p:nvPicPr>
        <p:blipFill>
          <a:blip r:embed="rId3"/>
          <a:stretch>
            <a:fillRect/>
          </a:stretch>
        </p:blipFill>
        <p:spPr>
          <a:xfrm>
            <a:off x="2378410" y="2742965"/>
            <a:ext cx="3848100" cy="3486150"/>
          </a:xfrm>
          <a:prstGeom prst="rect">
            <a:avLst/>
          </a:prstGeom>
        </p:spPr>
      </p:pic>
      <p:sp>
        <p:nvSpPr>
          <p:cNvPr id="5" name="Espace réservé du numéro de diapositive 4">
            <a:extLst>
              <a:ext uri="{FF2B5EF4-FFF2-40B4-BE49-F238E27FC236}">
                <a16:creationId xmlns:a16="http://schemas.microsoft.com/office/drawing/2014/main" id="{E77A17A4-BD79-44E7-B2B1-E5C5698FB0BE}"/>
              </a:ext>
            </a:extLst>
          </p:cNvPr>
          <p:cNvSpPr>
            <a:spLocks noGrp="1"/>
          </p:cNvSpPr>
          <p:nvPr>
            <p:ph type="sldNum" sz="quarter" idx="12"/>
          </p:nvPr>
        </p:nvSpPr>
        <p:spPr/>
        <p:txBody>
          <a:bodyPr/>
          <a:lstStyle/>
          <a:p>
            <a:fld id="{F1E29388-C2A6-42F4-8376-DF2F821CBB61}" type="slidenum">
              <a:rPr lang="fr-FR" smtClean="0"/>
              <a:t>78</a:t>
            </a:fld>
            <a:endParaRPr lang="fr-FR"/>
          </a:p>
        </p:txBody>
      </p:sp>
    </p:spTree>
    <p:extLst>
      <p:ext uri="{BB962C8B-B14F-4D97-AF65-F5344CB8AC3E}">
        <p14:creationId xmlns:p14="http://schemas.microsoft.com/office/powerpoint/2010/main" val="7568445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260047" cy="461665"/>
          </a:xfrm>
          <a:prstGeom prst="rect">
            <a:avLst/>
          </a:prstGeom>
        </p:spPr>
        <p:txBody>
          <a:bodyPr wrap="none">
            <a:spAutoFit/>
          </a:bodyPr>
          <a:lstStyle/>
          <a:p>
            <a:r>
              <a:rPr lang="fr-FR" sz="2400" b="1" dirty="0"/>
              <a:t>3 – Intégration de l’approche CSP en conception</a:t>
            </a:r>
          </a:p>
        </p:txBody>
      </p:sp>
      <p:sp>
        <p:nvSpPr>
          <p:cNvPr id="4" name="Rectangle 3"/>
          <p:cNvSpPr/>
          <p:nvPr/>
        </p:nvSpPr>
        <p:spPr>
          <a:xfrm>
            <a:off x="101724" y="461665"/>
            <a:ext cx="5279074" cy="400110"/>
          </a:xfrm>
          <a:prstGeom prst="rect">
            <a:avLst/>
          </a:prstGeom>
        </p:spPr>
        <p:txBody>
          <a:bodyPr wrap="none">
            <a:spAutoFit/>
          </a:bodyPr>
          <a:lstStyle/>
          <a:p>
            <a:r>
              <a:rPr lang="fr-FR" sz="2000" b="1" dirty="0">
                <a:solidFill>
                  <a:schemeClr val="tx2">
                    <a:lumMod val="60000"/>
                    <a:lumOff val="40000"/>
                  </a:schemeClr>
                </a:solidFill>
              </a:rPr>
              <a:t> Les algorithmes de recherche : « </a:t>
            </a:r>
            <a:r>
              <a:rPr lang="fr-FR" sz="2000" b="1" dirty="0" err="1">
                <a:solidFill>
                  <a:schemeClr val="tx2">
                    <a:lumMod val="60000"/>
                    <a:lumOff val="40000"/>
                  </a:schemeClr>
                </a:solidFill>
              </a:rPr>
              <a:t>Backtracking</a:t>
            </a:r>
            <a:r>
              <a:rPr lang="fr-FR" sz="2000" b="1" dirty="0">
                <a:solidFill>
                  <a:schemeClr val="tx2">
                    <a:lumMod val="60000"/>
                    <a:lumOff val="40000"/>
                  </a:schemeClr>
                </a:solidFill>
              </a:rPr>
              <a:t> »</a:t>
            </a:r>
          </a:p>
        </p:txBody>
      </p:sp>
      <p:sp>
        <p:nvSpPr>
          <p:cNvPr id="5" name="Rectangle 4"/>
          <p:cNvSpPr/>
          <p:nvPr/>
        </p:nvSpPr>
        <p:spPr>
          <a:xfrm>
            <a:off x="314770" y="1108941"/>
            <a:ext cx="8145662" cy="1754326"/>
          </a:xfrm>
          <a:prstGeom prst="rect">
            <a:avLst/>
          </a:prstGeom>
        </p:spPr>
        <p:txBody>
          <a:bodyPr wrap="square">
            <a:spAutoFit/>
          </a:bodyPr>
          <a:lstStyle/>
          <a:p>
            <a:r>
              <a:rPr lang="fr-FR" dirty="0"/>
              <a:t>Une première façon d'améliorer l'algorithme "génère et teste" consiste à tester au fur et à mesure de la construction de l'affectation partielle sa consistance : dès lors qu'une affectation partielle est inconsistante, il est inutile de chercher à la compléter. Dans ce cas, on "retourne en arrière" ("</a:t>
            </a:r>
            <a:r>
              <a:rPr lang="fr-FR" dirty="0" err="1"/>
              <a:t>backtrack</a:t>
            </a:r>
            <a:r>
              <a:rPr lang="fr-FR" dirty="0"/>
              <a:t>" en anglais) jusqu'à la plus récente instanciation partielle consistante que l'on peut étendre en affectant une autre valeur à la dernière variable affectée</a:t>
            </a:r>
          </a:p>
        </p:txBody>
      </p:sp>
      <p:sp>
        <p:nvSpPr>
          <p:cNvPr id="2" name="Espace réservé du numéro de diapositive 1">
            <a:extLst>
              <a:ext uri="{FF2B5EF4-FFF2-40B4-BE49-F238E27FC236}">
                <a16:creationId xmlns:a16="http://schemas.microsoft.com/office/drawing/2014/main" id="{498A7173-8485-460E-AC08-2EAD7FFAD05B}"/>
              </a:ext>
            </a:extLst>
          </p:cNvPr>
          <p:cNvSpPr>
            <a:spLocks noGrp="1"/>
          </p:cNvSpPr>
          <p:nvPr>
            <p:ph type="sldNum" sz="quarter" idx="12"/>
          </p:nvPr>
        </p:nvSpPr>
        <p:spPr/>
        <p:txBody>
          <a:bodyPr/>
          <a:lstStyle/>
          <a:p>
            <a:fld id="{F1E29388-C2A6-42F4-8376-DF2F821CBB61}" type="slidenum">
              <a:rPr lang="fr-FR" smtClean="0"/>
              <a:t>79</a:t>
            </a:fld>
            <a:endParaRPr lang="fr-FR"/>
          </a:p>
        </p:txBody>
      </p:sp>
    </p:spTree>
    <p:extLst>
      <p:ext uri="{BB962C8B-B14F-4D97-AF65-F5344CB8AC3E}">
        <p14:creationId xmlns:p14="http://schemas.microsoft.com/office/powerpoint/2010/main" val="3992993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9A5FC33-22DC-483F-A6C2-5BC7913065DA}"/>
              </a:ext>
            </a:extLst>
          </p:cNvPr>
          <p:cNvPicPr>
            <a:picLocks noChangeAspect="1"/>
          </p:cNvPicPr>
          <p:nvPr/>
        </p:nvPicPr>
        <p:blipFill>
          <a:blip r:embed="rId3"/>
          <a:stretch>
            <a:fillRect/>
          </a:stretch>
        </p:blipFill>
        <p:spPr>
          <a:xfrm>
            <a:off x="914400" y="1200150"/>
            <a:ext cx="7315200" cy="4457700"/>
          </a:xfrm>
          <a:prstGeom prst="rect">
            <a:avLst/>
          </a:prstGeom>
        </p:spPr>
      </p:pic>
      <p:sp>
        <p:nvSpPr>
          <p:cNvPr id="16" name="Rectangle 15"/>
          <p:cNvSpPr/>
          <p:nvPr/>
        </p:nvSpPr>
        <p:spPr>
          <a:xfrm>
            <a:off x="1907704" y="1196752"/>
            <a:ext cx="2616670" cy="4464496"/>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418838" y="6058966"/>
            <a:ext cx="2088232" cy="720080"/>
          </a:xfrm>
          <a:prstGeom prst="wedgeRectCallout">
            <a:avLst>
              <a:gd name="adj1" fmla="val -13163"/>
              <a:gd name="adj2" fmla="val -1209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Peu d’outils d’exploration de concepts ou d’architectures</a:t>
            </a:r>
          </a:p>
        </p:txBody>
      </p:sp>
      <p:sp>
        <p:nvSpPr>
          <p:cNvPr id="18" name="Rectangle 17"/>
          <p:cNvSpPr/>
          <p:nvPr/>
        </p:nvSpPr>
        <p:spPr>
          <a:xfrm>
            <a:off x="4964404" y="6031110"/>
            <a:ext cx="2088232" cy="720080"/>
          </a:xfrm>
          <a:prstGeom prst="wedgeRectCallout">
            <a:avLst>
              <a:gd name="adj1" fmla="val -46612"/>
              <a:gd name="adj2" fmla="val -12445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Beaucoup d’outils pour fournir une représentation détaillée du produit</a:t>
            </a:r>
          </a:p>
        </p:txBody>
      </p:sp>
      <p:sp>
        <p:nvSpPr>
          <p:cNvPr id="17" name="Rectangle 16"/>
          <p:cNvSpPr/>
          <p:nvPr/>
        </p:nvSpPr>
        <p:spPr>
          <a:xfrm>
            <a:off x="0" y="0"/>
            <a:ext cx="7052636" cy="461665"/>
          </a:xfrm>
          <a:prstGeom prst="rect">
            <a:avLst/>
          </a:prstGeom>
        </p:spPr>
        <p:txBody>
          <a:bodyPr wrap="none">
            <a:spAutoFit/>
          </a:bodyPr>
          <a:lstStyle/>
          <a:p>
            <a:r>
              <a:rPr lang="fr-FR" sz="2400" b="1" dirty="0"/>
              <a:t>1 – Le processus de conception d'un produit industriel</a:t>
            </a:r>
          </a:p>
        </p:txBody>
      </p:sp>
      <p:sp>
        <p:nvSpPr>
          <p:cNvPr id="11" name="Rectangle 10"/>
          <p:cNvSpPr/>
          <p:nvPr/>
        </p:nvSpPr>
        <p:spPr>
          <a:xfrm>
            <a:off x="101724" y="461665"/>
            <a:ext cx="1512850" cy="400110"/>
          </a:xfrm>
          <a:prstGeom prst="rect">
            <a:avLst/>
          </a:prstGeom>
        </p:spPr>
        <p:txBody>
          <a:bodyPr wrap="none">
            <a:spAutoFit/>
          </a:bodyPr>
          <a:lstStyle/>
          <a:p>
            <a:r>
              <a:rPr lang="fr-FR" sz="2000" b="1" dirty="0">
                <a:solidFill>
                  <a:schemeClr val="tx2">
                    <a:lumMod val="60000"/>
                    <a:lumOff val="40000"/>
                  </a:schemeClr>
                </a:solidFill>
              </a:rPr>
              <a:t>Introduction</a:t>
            </a:r>
          </a:p>
        </p:txBody>
      </p:sp>
      <p:sp>
        <p:nvSpPr>
          <p:cNvPr id="3" name="Espace réservé du numéro de diapositive 2">
            <a:extLst>
              <a:ext uri="{FF2B5EF4-FFF2-40B4-BE49-F238E27FC236}">
                <a16:creationId xmlns:a16="http://schemas.microsoft.com/office/drawing/2014/main" id="{21D6AF93-C2C0-4F54-B901-B3E1C857C901}"/>
              </a:ext>
            </a:extLst>
          </p:cNvPr>
          <p:cNvSpPr>
            <a:spLocks noGrp="1"/>
          </p:cNvSpPr>
          <p:nvPr>
            <p:ph type="sldNum" sz="quarter" idx="12"/>
          </p:nvPr>
        </p:nvSpPr>
        <p:spPr/>
        <p:txBody>
          <a:bodyPr/>
          <a:lstStyle/>
          <a:p>
            <a:fld id="{F1E29388-C2A6-42F4-8376-DF2F821CBB61}" type="slidenum">
              <a:rPr lang="fr-FR" smtClean="0"/>
              <a:t>8</a:t>
            </a:fld>
            <a:endParaRPr lang="fr-FR"/>
          </a:p>
        </p:txBody>
      </p:sp>
    </p:spTree>
    <p:extLst>
      <p:ext uri="{BB962C8B-B14F-4D97-AF65-F5344CB8AC3E}">
        <p14:creationId xmlns:p14="http://schemas.microsoft.com/office/powerpoint/2010/main" val="19238495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260047" cy="461665"/>
          </a:xfrm>
          <a:prstGeom prst="rect">
            <a:avLst/>
          </a:prstGeom>
        </p:spPr>
        <p:txBody>
          <a:bodyPr wrap="none">
            <a:spAutoFit/>
          </a:bodyPr>
          <a:lstStyle/>
          <a:p>
            <a:r>
              <a:rPr lang="fr-FR" sz="2400" b="1" dirty="0"/>
              <a:t>3 – Intégration de l’approche CSP en conception</a:t>
            </a:r>
          </a:p>
        </p:txBody>
      </p:sp>
      <p:sp>
        <p:nvSpPr>
          <p:cNvPr id="4" name="Rectangle 3"/>
          <p:cNvSpPr/>
          <p:nvPr/>
        </p:nvSpPr>
        <p:spPr>
          <a:xfrm>
            <a:off x="101724" y="461665"/>
            <a:ext cx="4956870" cy="400110"/>
          </a:xfrm>
          <a:prstGeom prst="rect">
            <a:avLst/>
          </a:prstGeom>
        </p:spPr>
        <p:txBody>
          <a:bodyPr wrap="none">
            <a:spAutoFit/>
          </a:bodyPr>
          <a:lstStyle/>
          <a:p>
            <a:r>
              <a:rPr lang="fr-FR" sz="2000" b="1" dirty="0">
                <a:solidFill>
                  <a:schemeClr val="tx2">
                    <a:lumMod val="60000"/>
                    <a:lumOff val="40000"/>
                  </a:schemeClr>
                </a:solidFill>
              </a:rPr>
              <a:t> Les algorithmes de recherche : « </a:t>
            </a:r>
            <a:r>
              <a:rPr lang="fr-FR" sz="2000" b="1" dirty="0" err="1">
                <a:solidFill>
                  <a:schemeClr val="tx2">
                    <a:lumMod val="60000"/>
                    <a:lumOff val="40000"/>
                  </a:schemeClr>
                </a:solidFill>
              </a:rPr>
              <a:t>Backtrack</a:t>
            </a:r>
            <a:r>
              <a:rPr lang="fr-FR" sz="2000" b="1" dirty="0">
                <a:solidFill>
                  <a:schemeClr val="tx2">
                    <a:lumMod val="60000"/>
                    <a:lumOff val="40000"/>
                  </a:schemeClr>
                </a:solidFill>
              </a:rPr>
              <a:t> »</a:t>
            </a:r>
          </a:p>
        </p:txBody>
      </p:sp>
      <p:sp>
        <p:nvSpPr>
          <p:cNvPr id="8" name="Rectangle 7"/>
          <p:cNvSpPr/>
          <p:nvPr/>
        </p:nvSpPr>
        <p:spPr>
          <a:xfrm>
            <a:off x="179512" y="864150"/>
            <a:ext cx="6984776" cy="954107"/>
          </a:xfrm>
          <a:prstGeom prst="rect">
            <a:avLst/>
          </a:prstGeom>
        </p:spPr>
        <p:txBody>
          <a:bodyPr wrap="square">
            <a:spAutoFit/>
          </a:bodyPr>
          <a:lstStyle/>
          <a:p>
            <a:r>
              <a:rPr lang="fr-FR" sz="1400" dirty="0"/>
              <a:t>Considérons par exemple le CSP </a:t>
            </a:r>
            <a:r>
              <a:rPr lang="fr-FR" sz="1400" i="1" dirty="0"/>
              <a:t>(X,D,C)</a:t>
            </a:r>
            <a:r>
              <a:rPr lang="fr-FR" sz="1400" dirty="0"/>
              <a:t> suivant :</a:t>
            </a:r>
          </a:p>
          <a:p>
            <a:r>
              <a:rPr lang="fr-FR" sz="1400" i="1" dirty="0"/>
              <a:t>X = {</a:t>
            </a:r>
            <a:r>
              <a:rPr lang="fr-FR" sz="1400" i="1" dirty="0" err="1"/>
              <a:t>a,b,c</a:t>
            </a:r>
            <a:r>
              <a:rPr lang="fr-FR" sz="1400" i="1" dirty="0"/>
              <a:t>}</a:t>
            </a:r>
            <a:endParaRPr lang="fr-FR" sz="1400" dirty="0"/>
          </a:p>
          <a:p>
            <a:r>
              <a:rPr lang="fr-FR" sz="1400" i="1" dirty="0"/>
              <a:t>D(a) = D(b) = D(c) = {1, 2, 3, 4}</a:t>
            </a:r>
            <a:endParaRPr lang="fr-FR" sz="1400" dirty="0"/>
          </a:p>
          <a:p>
            <a:r>
              <a:rPr lang="fr-FR" sz="1400" i="1" dirty="0"/>
              <a:t>C = { a &lt; b, b &lt; c }</a:t>
            </a:r>
            <a:endParaRPr lang="fr-FR" sz="1400" dirty="0"/>
          </a:p>
        </p:txBody>
      </p:sp>
      <p:sp>
        <p:nvSpPr>
          <p:cNvPr id="10" name="Rectangle 9"/>
          <p:cNvSpPr/>
          <p:nvPr/>
        </p:nvSpPr>
        <p:spPr>
          <a:xfrm>
            <a:off x="3505157" y="1303244"/>
            <a:ext cx="1993322" cy="3658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A={}</a:t>
            </a:r>
          </a:p>
        </p:txBody>
      </p:sp>
      <p:cxnSp>
        <p:nvCxnSpPr>
          <p:cNvPr id="34" name="Connecteur droit 33"/>
          <p:cNvCxnSpPr>
            <a:stCxn id="10" idx="2"/>
          </p:cNvCxnSpPr>
          <p:nvPr/>
        </p:nvCxnSpPr>
        <p:spPr>
          <a:xfrm>
            <a:off x="4501818" y="1669063"/>
            <a:ext cx="0" cy="285104"/>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Connecteur droit 35"/>
          <p:cNvCxnSpPr>
            <a:endCxn id="101" idx="0"/>
          </p:cNvCxnSpPr>
          <p:nvPr/>
        </p:nvCxnSpPr>
        <p:spPr>
          <a:xfrm flipH="1">
            <a:off x="1321351" y="1954167"/>
            <a:ext cx="3180467" cy="756167"/>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Connecteur droit 52"/>
          <p:cNvCxnSpPr/>
          <p:nvPr/>
        </p:nvCxnSpPr>
        <p:spPr>
          <a:xfrm flipH="1">
            <a:off x="2889085" y="1956756"/>
            <a:ext cx="1612734" cy="1886837"/>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Connecteur droit 62"/>
          <p:cNvCxnSpPr>
            <a:stCxn id="101" idx="2"/>
            <a:endCxn id="74" idx="0"/>
          </p:cNvCxnSpPr>
          <p:nvPr/>
        </p:nvCxnSpPr>
        <p:spPr>
          <a:xfrm flipH="1">
            <a:off x="619480" y="2987333"/>
            <a:ext cx="701871" cy="516286"/>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Connecteur droit 69"/>
          <p:cNvCxnSpPr/>
          <p:nvPr/>
        </p:nvCxnSpPr>
        <p:spPr>
          <a:xfrm>
            <a:off x="4511454" y="1956756"/>
            <a:ext cx="1555330" cy="1795118"/>
          </a:xfrm>
          <a:prstGeom prst="line">
            <a:avLst/>
          </a:prstGeom>
        </p:spPr>
        <p:style>
          <a:lnRef idx="2">
            <a:schemeClr val="accent1"/>
          </a:lnRef>
          <a:fillRef idx="0">
            <a:schemeClr val="accent1"/>
          </a:fillRef>
          <a:effectRef idx="1">
            <a:schemeClr val="accent1"/>
          </a:effectRef>
          <a:fontRef idx="minor">
            <a:schemeClr val="tx1"/>
          </a:fontRef>
        </p:style>
      </p:cxnSp>
      <p:sp>
        <p:nvSpPr>
          <p:cNvPr id="94" name="ZoneTexte 93"/>
          <p:cNvSpPr txBox="1"/>
          <p:nvPr/>
        </p:nvSpPr>
        <p:spPr>
          <a:xfrm>
            <a:off x="4596627" y="1679757"/>
            <a:ext cx="1470157" cy="276999"/>
          </a:xfrm>
          <a:prstGeom prst="rect">
            <a:avLst/>
          </a:prstGeom>
          <a:noFill/>
        </p:spPr>
        <p:txBody>
          <a:bodyPr wrap="square" rtlCol="0">
            <a:spAutoFit/>
          </a:bodyPr>
          <a:lstStyle/>
          <a:p>
            <a:r>
              <a:rPr lang="fr-FR" sz="1200" dirty="0"/>
              <a:t>Choix de X</a:t>
            </a:r>
            <a:r>
              <a:rPr lang="fr-FR" sz="1200" baseline="-25000" dirty="0"/>
              <a:t>i</a:t>
            </a:r>
            <a:r>
              <a:rPr lang="fr-FR" sz="1200" dirty="0"/>
              <a:t> = b</a:t>
            </a:r>
          </a:p>
        </p:txBody>
      </p:sp>
      <p:sp>
        <p:nvSpPr>
          <p:cNvPr id="101" name="ZoneTexte 100"/>
          <p:cNvSpPr txBox="1"/>
          <p:nvPr/>
        </p:nvSpPr>
        <p:spPr>
          <a:xfrm>
            <a:off x="1023029" y="2710334"/>
            <a:ext cx="596643" cy="276999"/>
          </a:xfrm>
          <a:prstGeom prst="rect">
            <a:avLst/>
          </a:prstGeom>
          <a:noFill/>
        </p:spPr>
        <p:txBody>
          <a:bodyPr wrap="square" rtlCol="0">
            <a:spAutoFit/>
          </a:bodyPr>
          <a:lstStyle/>
          <a:p>
            <a:r>
              <a:rPr lang="fr-FR" sz="1200" dirty="0"/>
              <a:t>B = 1</a:t>
            </a:r>
            <a:endParaRPr lang="fr-FR" sz="1200" baseline="-25000" dirty="0"/>
          </a:p>
        </p:txBody>
      </p:sp>
      <p:cxnSp>
        <p:nvCxnSpPr>
          <p:cNvPr id="56" name="Connecteur droit 55"/>
          <p:cNvCxnSpPr>
            <a:endCxn id="59" idx="0"/>
          </p:cNvCxnSpPr>
          <p:nvPr/>
        </p:nvCxnSpPr>
        <p:spPr>
          <a:xfrm>
            <a:off x="4501818" y="1956756"/>
            <a:ext cx="3212333" cy="759059"/>
          </a:xfrm>
          <a:prstGeom prst="line">
            <a:avLst/>
          </a:prstGeom>
        </p:spPr>
        <p:style>
          <a:lnRef idx="2">
            <a:schemeClr val="accent1"/>
          </a:lnRef>
          <a:fillRef idx="0">
            <a:schemeClr val="accent1"/>
          </a:fillRef>
          <a:effectRef idx="1">
            <a:schemeClr val="accent1"/>
          </a:effectRef>
          <a:fontRef idx="minor">
            <a:schemeClr val="tx1"/>
          </a:fontRef>
        </p:style>
      </p:cxnSp>
      <p:sp>
        <p:nvSpPr>
          <p:cNvPr id="59" name="ZoneTexte 58"/>
          <p:cNvSpPr txBox="1"/>
          <p:nvPr/>
        </p:nvSpPr>
        <p:spPr>
          <a:xfrm>
            <a:off x="7415829" y="2715815"/>
            <a:ext cx="596643" cy="276999"/>
          </a:xfrm>
          <a:prstGeom prst="rect">
            <a:avLst/>
          </a:prstGeom>
          <a:noFill/>
        </p:spPr>
        <p:txBody>
          <a:bodyPr wrap="square" rtlCol="0">
            <a:spAutoFit/>
          </a:bodyPr>
          <a:lstStyle/>
          <a:p>
            <a:r>
              <a:rPr lang="fr-FR" sz="1200" dirty="0"/>
              <a:t>B = 4</a:t>
            </a:r>
            <a:endParaRPr lang="fr-FR" sz="1200" baseline="-25000" dirty="0"/>
          </a:p>
        </p:txBody>
      </p:sp>
      <p:cxnSp>
        <p:nvCxnSpPr>
          <p:cNvPr id="65" name="Connecteur droit 64"/>
          <p:cNvCxnSpPr>
            <a:stCxn id="101" idx="2"/>
            <a:endCxn id="76" idx="0"/>
          </p:cNvCxnSpPr>
          <p:nvPr/>
        </p:nvCxnSpPr>
        <p:spPr>
          <a:xfrm flipH="1">
            <a:off x="1162789" y="2987333"/>
            <a:ext cx="158562" cy="516285"/>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Connecteur droit 66"/>
          <p:cNvCxnSpPr>
            <a:stCxn id="101" idx="2"/>
            <a:endCxn id="78" idx="0"/>
          </p:cNvCxnSpPr>
          <p:nvPr/>
        </p:nvCxnSpPr>
        <p:spPr>
          <a:xfrm>
            <a:off x="1321351" y="2987333"/>
            <a:ext cx="380619" cy="531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Connecteur droit 67"/>
          <p:cNvCxnSpPr>
            <a:stCxn id="101" idx="2"/>
            <a:endCxn id="80" idx="0"/>
          </p:cNvCxnSpPr>
          <p:nvPr/>
        </p:nvCxnSpPr>
        <p:spPr>
          <a:xfrm>
            <a:off x="1321351" y="2987333"/>
            <a:ext cx="969946" cy="531898"/>
          </a:xfrm>
          <a:prstGeom prst="line">
            <a:avLst/>
          </a:prstGeom>
        </p:spPr>
        <p:style>
          <a:lnRef idx="2">
            <a:schemeClr val="accent1"/>
          </a:lnRef>
          <a:fillRef idx="0">
            <a:schemeClr val="accent1"/>
          </a:fillRef>
          <a:effectRef idx="1">
            <a:schemeClr val="accent1"/>
          </a:effectRef>
          <a:fontRef idx="minor">
            <a:schemeClr val="tx1"/>
          </a:fontRef>
        </p:style>
      </p:cxnSp>
      <p:sp>
        <p:nvSpPr>
          <p:cNvPr id="74" name="ZoneTexte 73"/>
          <p:cNvSpPr txBox="1"/>
          <p:nvPr/>
        </p:nvSpPr>
        <p:spPr>
          <a:xfrm>
            <a:off x="321158" y="3503619"/>
            <a:ext cx="596643" cy="276999"/>
          </a:xfrm>
          <a:prstGeom prst="rect">
            <a:avLst/>
          </a:prstGeom>
          <a:noFill/>
        </p:spPr>
        <p:txBody>
          <a:bodyPr wrap="square" rtlCol="0">
            <a:spAutoFit/>
          </a:bodyPr>
          <a:lstStyle/>
          <a:p>
            <a:r>
              <a:rPr lang="fr-FR" sz="1200" dirty="0"/>
              <a:t>A = 1</a:t>
            </a:r>
            <a:endParaRPr lang="fr-FR" sz="1200" baseline="-25000" dirty="0"/>
          </a:p>
        </p:txBody>
      </p:sp>
      <p:sp>
        <p:nvSpPr>
          <p:cNvPr id="76" name="ZoneTexte 75"/>
          <p:cNvSpPr txBox="1"/>
          <p:nvPr/>
        </p:nvSpPr>
        <p:spPr>
          <a:xfrm>
            <a:off x="864467" y="3503618"/>
            <a:ext cx="596643" cy="276999"/>
          </a:xfrm>
          <a:prstGeom prst="rect">
            <a:avLst/>
          </a:prstGeom>
          <a:noFill/>
        </p:spPr>
        <p:txBody>
          <a:bodyPr wrap="square" rtlCol="0">
            <a:spAutoFit/>
          </a:bodyPr>
          <a:lstStyle/>
          <a:p>
            <a:r>
              <a:rPr lang="fr-FR" sz="1200" dirty="0"/>
              <a:t>A = 2</a:t>
            </a:r>
            <a:endParaRPr lang="fr-FR" sz="1200" baseline="-25000" dirty="0"/>
          </a:p>
        </p:txBody>
      </p:sp>
      <p:sp>
        <p:nvSpPr>
          <p:cNvPr id="78" name="ZoneTexte 77"/>
          <p:cNvSpPr txBox="1"/>
          <p:nvPr/>
        </p:nvSpPr>
        <p:spPr>
          <a:xfrm>
            <a:off x="1403648" y="3519231"/>
            <a:ext cx="596643" cy="276999"/>
          </a:xfrm>
          <a:prstGeom prst="rect">
            <a:avLst/>
          </a:prstGeom>
          <a:noFill/>
        </p:spPr>
        <p:txBody>
          <a:bodyPr wrap="square" rtlCol="0">
            <a:spAutoFit/>
          </a:bodyPr>
          <a:lstStyle/>
          <a:p>
            <a:r>
              <a:rPr lang="fr-FR" sz="1200" dirty="0"/>
              <a:t>A = 3</a:t>
            </a:r>
            <a:endParaRPr lang="fr-FR" sz="1200" baseline="-25000" dirty="0"/>
          </a:p>
        </p:txBody>
      </p:sp>
      <p:sp>
        <p:nvSpPr>
          <p:cNvPr id="80" name="ZoneTexte 79"/>
          <p:cNvSpPr txBox="1"/>
          <p:nvPr/>
        </p:nvSpPr>
        <p:spPr>
          <a:xfrm>
            <a:off x="1992975" y="3519231"/>
            <a:ext cx="596643" cy="276999"/>
          </a:xfrm>
          <a:prstGeom prst="rect">
            <a:avLst/>
          </a:prstGeom>
          <a:noFill/>
        </p:spPr>
        <p:txBody>
          <a:bodyPr wrap="square" rtlCol="0">
            <a:spAutoFit/>
          </a:bodyPr>
          <a:lstStyle/>
          <a:p>
            <a:r>
              <a:rPr lang="fr-FR" sz="1200" dirty="0"/>
              <a:t>A = 4</a:t>
            </a:r>
            <a:endParaRPr lang="fr-FR" sz="1200" baseline="-25000" dirty="0"/>
          </a:p>
        </p:txBody>
      </p:sp>
      <p:cxnSp>
        <p:nvCxnSpPr>
          <p:cNvPr id="86" name="Connecteur droit 85"/>
          <p:cNvCxnSpPr>
            <a:stCxn id="88" idx="2"/>
            <a:endCxn id="113" idx="0"/>
          </p:cNvCxnSpPr>
          <p:nvPr/>
        </p:nvCxnSpPr>
        <p:spPr>
          <a:xfrm flipH="1">
            <a:off x="2153365" y="4121657"/>
            <a:ext cx="701871" cy="516286"/>
          </a:xfrm>
          <a:prstGeom prst="line">
            <a:avLst/>
          </a:prstGeom>
        </p:spPr>
        <p:style>
          <a:lnRef idx="2">
            <a:schemeClr val="accent1"/>
          </a:lnRef>
          <a:fillRef idx="0">
            <a:schemeClr val="accent1"/>
          </a:fillRef>
          <a:effectRef idx="1">
            <a:schemeClr val="accent1"/>
          </a:effectRef>
          <a:fontRef idx="minor">
            <a:schemeClr val="tx1"/>
          </a:fontRef>
        </p:style>
      </p:cxnSp>
      <p:sp>
        <p:nvSpPr>
          <p:cNvPr id="88" name="ZoneTexte 87"/>
          <p:cNvSpPr txBox="1"/>
          <p:nvPr/>
        </p:nvSpPr>
        <p:spPr>
          <a:xfrm>
            <a:off x="2556914" y="3844658"/>
            <a:ext cx="596643" cy="276999"/>
          </a:xfrm>
          <a:prstGeom prst="rect">
            <a:avLst/>
          </a:prstGeom>
          <a:noFill/>
        </p:spPr>
        <p:txBody>
          <a:bodyPr wrap="square" rtlCol="0">
            <a:spAutoFit/>
          </a:bodyPr>
          <a:lstStyle/>
          <a:p>
            <a:r>
              <a:rPr lang="fr-FR" sz="1200" dirty="0"/>
              <a:t>B = 2</a:t>
            </a:r>
            <a:endParaRPr lang="fr-FR" sz="1200" baseline="-25000" dirty="0"/>
          </a:p>
        </p:txBody>
      </p:sp>
      <p:cxnSp>
        <p:nvCxnSpPr>
          <p:cNvPr id="90" name="Connecteur droit 89"/>
          <p:cNvCxnSpPr>
            <a:stCxn id="88" idx="2"/>
            <a:endCxn id="114" idx="0"/>
          </p:cNvCxnSpPr>
          <p:nvPr/>
        </p:nvCxnSpPr>
        <p:spPr>
          <a:xfrm flipH="1">
            <a:off x="2696674" y="4121657"/>
            <a:ext cx="158562" cy="516285"/>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Connecteur droit 91"/>
          <p:cNvCxnSpPr>
            <a:stCxn id="88" idx="2"/>
            <a:endCxn id="115" idx="0"/>
          </p:cNvCxnSpPr>
          <p:nvPr/>
        </p:nvCxnSpPr>
        <p:spPr>
          <a:xfrm>
            <a:off x="2855236" y="4121657"/>
            <a:ext cx="380619" cy="531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 name="Connecteur droit 111"/>
          <p:cNvCxnSpPr>
            <a:stCxn id="88" idx="2"/>
          </p:cNvCxnSpPr>
          <p:nvPr/>
        </p:nvCxnSpPr>
        <p:spPr>
          <a:xfrm>
            <a:off x="2855236" y="4121657"/>
            <a:ext cx="969946" cy="531898"/>
          </a:xfrm>
          <a:prstGeom prst="line">
            <a:avLst/>
          </a:prstGeom>
        </p:spPr>
        <p:style>
          <a:lnRef idx="2">
            <a:schemeClr val="accent1"/>
          </a:lnRef>
          <a:fillRef idx="0">
            <a:schemeClr val="accent1"/>
          </a:fillRef>
          <a:effectRef idx="1">
            <a:schemeClr val="accent1"/>
          </a:effectRef>
          <a:fontRef idx="minor">
            <a:schemeClr val="tx1"/>
          </a:fontRef>
        </p:style>
      </p:cxnSp>
      <p:sp>
        <p:nvSpPr>
          <p:cNvPr id="113" name="ZoneTexte 112"/>
          <p:cNvSpPr txBox="1"/>
          <p:nvPr/>
        </p:nvSpPr>
        <p:spPr>
          <a:xfrm>
            <a:off x="1855043" y="4637943"/>
            <a:ext cx="596643" cy="276999"/>
          </a:xfrm>
          <a:prstGeom prst="rect">
            <a:avLst/>
          </a:prstGeom>
          <a:noFill/>
        </p:spPr>
        <p:txBody>
          <a:bodyPr wrap="square" rtlCol="0">
            <a:spAutoFit/>
          </a:bodyPr>
          <a:lstStyle/>
          <a:p>
            <a:r>
              <a:rPr lang="fr-FR" sz="1200" dirty="0"/>
              <a:t>A = 1</a:t>
            </a:r>
            <a:endParaRPr lang="fr-FR" sz="1200" baseline="-25000" dirty="0"/>
          </a:p>
        </p:txBody>
      </p:sp>
      <p:sp>
        <p:nvSpPr>
          <p:cNvPr id="114" name="ZoneTexte 113"/>
          <p:cNvSpPr txBox="1"/>
          <p:nvPr/>
        </p:nvSpPr>
        <p:spPr>
          <a:xfrm>
            <a:off x="2398352" y="4637942"/>
            <a:ext cx="596643" cy="276999"/>
          </a:xfrm>
          <a:prstGeom prst="rect">
            <a:avLst/>
          </a:prstGeom>
          <a:noFill/>
        </p:spPr>
        <p:txBody>
          <a:bodyPr wrap="square" rtlCol="0">
            <a:spAutoFit/>
          </a:bodyPr>
          <a:lstStyle/>
          <a:p>
            <a:r>
              <a:rPr lang="fr-FR" sz="1200" dirty="0"/>
              <a:t>A = 2</a:t>
            </a:r>
            <a:endParaRPr lang="fr-FR" sz="1200" baseline="-25000" dirty="0"/>
          </a:p>
        </p:txBody>
      </p:sp>
      <p:sp>
        <p:nvSpPr>
          <p:cNvPr id="115" name="ZoneTexte 114"/>
          <p:cNvSpPr txBox="1"/>
          <p:nvPr/>
        </p:nvSpPr>
        <p:spPr>
          <a:xfrm>
            <a:off x="2937533" y="4653555"/>
            <a:ext cx="596643" cy="276999"/>
          </a:xfrm>
          <a:prstGeom prst="rect">
            <a:avLst/>
          </a:prstGeom>
          <a:noFill/>
        </p:spPr>
        <p:txBody>
          <a:bodyPr wrap="square" rtlCol="0">
            <a:spAutoFit/>
          </a:bodyPr>
          <a:lstStyle/>
          <a:p>
            <a:r>
              <a:rPr lang="fr-FR" sz="1200" dirty="0"/>
              <a:t>A = 3</a:t>
            </a:r>
            <a:endParaRPr lang="fr-FR" sz="1200" baseline="-25000" dirty="0"/>
          </a:p>
        </p:txBody>
      </p:sp>
      <p:sp>
        <p:nvSpPr>
          <p:cNvPr id="116" name="ZoneTexte 115"/>
          <p:cNvSpPr txBox="1"/>
          <p:nvPr/>
        </p:nvSpPr>
        <p:spPr>
          <a:xfrm>
            <a:off x="3534176" y="4655218"/>
            <a:ext cx="596643" cy="276999"/>
          </a:xfrm>
          <a:prstGeom prst="rect">
            <a:avLst/>
          </a:prstGeom>
          <a:noFill/>
        </p:spPr>
        <p:txBody>
          <a:bodyPr wrap="square" rtlCol="0">
            <a:spAutoFit/>
          </a:bodyPr>
          <a:lstStyle/>
          <a:p>
            <a:r>
              <a:rPr lang="fr-FR" sz="1200" dirty="0"/>
              <a:t>A = 4</a:t>
            </a:r>
            <a:endParaRPr lang="fr-FR" sz="1200" baseline="-25000" dirty="0"/>
          </a:p>
        </p:txBody>
      </p:sp>
      <p:cxnSp>
        <p:nvCxnSpPr>
          <p:cNvPr id="118" name="Connecteur droit 117"/>
          <p:cNvCxnSpPr>
            <a:endCxn id="122" idx="0"/>
          </p:cNvCxnSpPr>
          <p:nvPr/>
        </p:nvCxnSpPr>
        <p:spPr>
          <a:xfrm flipH="1">
            <a:off x="1461110" y="4947785"/>
            <a:ext cx="701871" cy="51628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9" name="Connecteur droit 118"/>
          <p:cNvCxnSpPr>
            <a:endCxn id="123" idx="0"/>
          </p:cNvCxnSpPr>
          <p:nvPr/>
        </p:nvCxnSpPr>
        <p:spPr>
          <a:xfrm flipH="1">
            <a:off x="2004419" y="4947785"/>
            <a:ext cx="158562" cy="51628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0" name="Connecteur droit 119"/>
          <p:cNvCxnSpPr>
            <a:endCxn id="124" idx="0"/>
          </p:cNvCxnSpPr>
          <p:nvPr/>
        </p:nvCxnSpPr>
        <p:spPr>
          <a:xfrm>
            <a:off x="2162981" y="4947785"/>
            <a:ext cx="380619" cy="531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1" name="Connecteur droit 120"/>
          <p:cNvCxnSpPr/>
          <p:nvPr/>
        </p:nvCxnSpPr>
        <p:spPr>
          <a:xfrm>
            <a:off x="2162981" y="4947785"/>
            <a:ext cx="969946" cy="531898"/>
          </a:xfrm>
          <a:prstGeom prst="line">
            <a:avLst/>
          </a:prstGeom>
        </p:spPr>
        <p:style>
          <a:lnRef idx="2">
            <a:schemeClr val="accent1"/>
          </a:lnRef>
          <a:fillRef idx="0">
            <a:schemeClr val="accent1"/>
          </a:fillRef>
          <a:effectRef idx="1">
            <a:schemeClr val="accent1"/>
          </a:effectRef>
          <a:fontRef idx="minor">
            <a:schemeClr val="tx1"/>
          </a:fontRef>
        </p:style>
      </p:cxnSp>
      <p:sp>
        <p:nvSpPr>
          <p:cNvPr id="122" name="ZoneTexte 121"/>
          <p:cNvSpPr txBox="1"/>
          <p:nvPr/>
        </p:nvSpPr>
        <p:spPr>
          <a:xfrm>
            <a:off x="1162788" y="5464071"/>
            <a:ext cx="596643" cy="276999"/>
          </a:xfrm>
          <a:prstGeom prst="rect">
            <a:avLst/>
          </a:prstGeom>
          <a:noFill/>
        </p:spPr>
        <p:txBody>
          <a:bodyPr wrap="square" rtlCol="0">
            <a:spAutoFit/>
          </a:bodyPr>
          <a:lstStyle/>
          <a:p>
            <a:r>
              <a:rPr lang="fr-FR" sz="1200" dirty="0"/>
              <a:t>C = 1</a:t>
            </a:r>
            <a:endParaRPr lang="fr-FR" sz="1200" baseline="-25000" dirty="0"/>
          </a:p>
        </p:txBody>
      </p:sp>
      <p:sp>
        <p:nvSpPr>
          <p:cNvPr id="123" name="ZoneTexte 122"/>
          <p:cNvSpPr txBox="1"/>
          <p:nvPr/>
        </p:nvSpPr>
        <p:spPr>
          <a:xfrm>
            <a:off x="1706097" y="5464070"/>
            <a:ext cx="596643" cy="276999"/>
          </a:xfrm>
          <a:prstGeom prst="rect">
            <a:avLst/>
          </a:prstGeom>
          <a:noFill/>
        </p:spPr>
        <p:txBody>
          <a:bodyPr wrap="square" rtlCol="0">
            <a:spAutoFit/>
          </a:bodyPr>
          <a:lstStyle/>
          <a:p>
            <a:r>
              <a:rPr lang="fr-FR" sz="1200" dirty="0"/>
              <a:t>C = 2</a:t>
            </a:r>
            <a:endParaRPr lang="fr-FR" sz="1200" baseline="-25000" dirty="0"/>
          </a:p>
        </p:txBody>
      </p:sp>
      <p:sp>
        <p:nvSpPr>
          <p:cNvPr id="124" name="ZoneTexte 123"/>
          <p:cNvSpPr txBox="1"/>
          <p:nvPr/>
        </p:nvSpPr>
        <p:spPr>
          <a:xfrm>
            <a:off x="2245278" y="5479683"/>
            <a:ext cx="596643" cy="276999"/>
          </a:xfrm>
          <a:prstGeom prst="rect">
            <a:avLst/>
          </a:prstGeom>
          <a:noFill/>
        </p:spPr>
        <p:txBody>
          <a:bodyPr wrap="square" rtlCol="0">
            <a:spAutoFit/>
          </a:bodyPr>
          <a:lstStyle/>
          <a:p>
            <a:r>
              <a:rPr lang="fr-FR" sz="1200" dirty="0"/>
              <a:t>C = 3</a:t>
            </a:r>
            <a:endParaRPr lang="fr-FR" sz="1200" baseline="-25000" dirty="0"/>
          </a:p>
        </p:txBody>
      </p:sp>
      <p:sp>
        <p:nvSpPr>
          <p:cNvPr id="125" name="ZoneTexte 124"/>
          <p:cNvSpPr txBox="1"/>
          <p:nvPr/>
        </p:nvSpPr>
        <p:spPr>
          <a:xfrm>
            <a:off x="2841921" y="5481346"/>
            <a:ext cx="596643" cy="276999"/>
          </a:xfrm>
          <a:prstGeom prst="rect">
            <a:avLst/>
          </a:prstGeom>
          <a:noFill/>
        </p:spPr>
        <p:txBody>
          <a:bodyPr wrap="square" rtlCol="0">
            <a:spAutoFit/>
          </a:bodyPr>
          <a:lstStyle/>
          <a:p>
            <a:r>
              <a:rPr lang="fr-FR" sz="1200" dirty="0"/>
              <a:t>C = 4</a:t>
            </a:r>
            <a:endParaRPr lang="fr-FR" sz="1200" baseline="-25000" dirty="0"/>
          </a:p>
        </p:txBody>
      </p:sp>
      <p:cxnSp>
        <p:nvCxnSpPr>
          <p:cNvPr id="126" name="Connecteur droit 125"/>
          <p:cNvCxnSpPr>
            <a:endCxn id="131" idx="0"/>
          </p:cNvCxnSpPr>
          <p:nvPr/>
        </p:nvCxnSpPr>
        <p:spPr>
          <a:xfrm flipH="1">
            <a:off x="6229450" y="4894410"/>
            <a:ext cx="701871" cy="516286"/>
          </a:xfrm>
          <a:prstGeom prst="line">
            <a:avLst/>
          </a:prstGeom>
        </p:spPr>
        <p:style>
          <a:lnRef idx="2">
            <a:schemeClr val="accent1"/>
          </a:lnRef>
          <a:fillRef idx="0">
            <a:schemeClr val="accent1"/>
          </a:fillRef>
          <a:effectRef idx="1">
            <a:schemeClr val="accent1"/>
          </a:effectRef>
          <a:fontRef idx="minor">
            <a:schemeClr val="tx1"/>
          </a:fontRef>
        </p:style>
      </p:cxnSp>
      <p:sp>
        <p:nvSpPr>
          <p:cNvPr id="127" name="ZoneTexte 126"/>
          <p:cNvSpPr txBox="1"/>
          <p:nvPr/>
        </p:nvSpPr>
        <p:spPr>
          <a:xfrm>
            <a:off x="5682970" y="3815991"/>
            <a:ext cx="596643" cy="276999"/>
          </a:xfrm>
          <a:prstGeom prst="rect">
            <a:avLst/>
          </a:prstGeom>
          <a:noFill/>
        </p:spPr>
        <p:txBody>
          <a:bodyPr wrap="square" rtlCol="0">
            <a:spAutoFit/>
          </a:bodyPr>
          <a:lstStyle/>
          <a:p>
            <a:r>
              <a:rPr lang="fr-FR" sz="1200" dirty="0"/>
              <a:t>B = 3</a:t>
            </a:r>
            <a:endParaRPr lang="fr-FR" sz="1200" baseline="-25000" dirty="0"/>
          </a:p>
        </p:txBody>
      </p:sp>
      <p:cxnSp>
        <p:nvCxnSpPr>
          <p:cNvPr id="128" name="Connecteur droit 127"/>
          <p:cNvCxnSpPr>
            <a:endCxn id="132" idx="0"/>
          </p:cNvCxnSpPr>
          <p:nvPr/>
        </p:nvCxnSpPr>
        <p:spPr>
          <a:xfrm flipH="1">
            <a:off x="6772759" y="4894410"/>
            <a:ext cx="158562" cy="51628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9" name="Connecteur droit 128"/>
          <p:cNvCxnSpPr>
            <a:endCxn id="133" idx="0"/>
          </p:cNvCxnSpPr>
          <p:nvPr/>
        </p:nvCxnSpPr>
        <p:spPr>
          <a:xfrm>
            <a:off x="6931321" y="4894410"/>
            <a:ext cx="380619" cy="531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0" name="Connecteur droit 129"/>
          <p:cNvCxnSpPr/>
          <p:nvPr/>
        </p:nvCxnSpPr>
        <p:spPr>
          <a:xfrm>
            <a:off x="6931321" y="4894410"/>
            <a:ext cx="969946" cy="531898"/>
          </a:xfrm>
          <a:prstGeom prst="line">
            <a:avLst/>
          </a:prstGeom>
        </p:spPr>
        <p:style>
          <a:lnRef idx="2">
            <a:schemeClr val="accent1"/>
          </a:lnRef>
          <a:fillRef idx="0">
            <a:schemeClr val="accent1"/>
          </a:fillRef>
          <a:effectRef idx="1">
            <a:schemeClr val="accent1"/>
          </a:effectRef>
          <a:fontRef idx="minor">
            <a:schemeClr val="tx1"/>
          </a:fontRef>
        </p:style>
      </p:cxnSp>
      <p:sp>
        <p:nvSpPr>
          <p:cNvPr id="131" name="ZoneTexte 130"/>
          <p:cNvSpPr txBox="1"/>
          <p:nvPr/>
        </p:nvSpPr>
        <p:spPr>
          <a:xfrm>
            <a:off x="5931128" y="5410696"/>
            <a:ext cx="596643" cy="276999"/>
          </a:xfrm>
          <a:prstGeom prst="rect">
            <a:avLst/>
          </a:prstGeom>
          <a:noFill/>
        </p:spPr>
        <p:txBody>
          <a:bodyPr wrap="square" rtlCol="0">
            <a:spAutoFit/>
          </a:bodyPr>
          <a:lstStyle/>
          <a:p>
            <a:r>
              <a:rPr lang="fr-FR" sz="1200" dirty="0"/>
              <a:t>A = 1</a:t>
            </a:r>
            <a:endParaRPr lang="fr-FR" sz="1200" baseline="-25000" dirty="0"/>
          </a:p>
        </p:txBody>
      </p:sp>
      <p:sp>
        <p:nvSpPr>
          <p:cNvPr id="132" name="ZoneTexte 131"/>
          <p:cNvSpPr txBox="1"/>
          <p:nvPr/>
        </p:nvSpPr>
        <p:spPr>
          <a:xfrm>
            <a:off x="6474437" y="5410695"/>
            <a:ext cx="596643" cy="276999"/>
          </a:xfrm>
          <a:prstGeom prst="rect">
            <a:avLst/>
          </a:prstGeom>
          <a:noFill/>
        </p:spPr>
        <p:txBody>
          <a:bodyPr wrap="square" rtlCol="0">
            <a:spAutoFit/>
          </a:bodyPr>
          <a:lstStyle/>
          <a:p>
            <a:r>
              <a:rPr lang="fr-FR" sz="1200" dirty="0"/>
              <a:t>A = 2</a:t>
            </a:r>
            <a:endParaRPr lang="fr-FR" sz="1200" baseline="-25000" dirty="0"/>
          </a:p>
        </p:txBody>
      </p:sp>
      <p:sp>
        <p:nvSpPr>
          <p:cNvPr id="133" name="ZoneTexte 132"/>
          <p:cNvSpPr txBox="1"/>
          <p:nvPr/>
        </p:nvSpPr>
        <p:spPr>
          <a:xfrm>
            <a:off x="7013618" y="5426308"/>
            <a:ext cx="596643" cy="276999"/>
          </a:xfrm>
          <a:prstGeom prst="rect">
            <a:avLst/>
          </a:prstGeom>
          <a:noFill/>
        </p:spPr>
        <p:txBody>
          <a:bodyPr wrap="square" rtlCol="0">
            <a:spAutoFit/>
          </a:bodyPr>
          <a:lstStyle/>
          <a:p>
            <a:r>
              <a:rPr lang="fr-FR" sz="1200" dirty="0"/>
              <a:t>A = 3</a:t>
            </a:r>
            <a:endParaRPr lang="fr-FR" sz="1200" baseline="-25000" dirty="0"/>
          </a:p>
        </p:txBody>
      </p:sp>
      <p:sp>
        <p:nvSpPr>
          <p:cNvPr id="134" name="ZoneTexte 133"/>
          <p:cNvSpPr txBox="1"/>
          <p:nvPr/>
        </p:nvSpPr>
        <p:spPr>
          <a:xfrm>
            <a:off x="7610261" y="5427971"/>
            <a:ext cx="596643" cy="276999"/>
          </a:xfrm>
          <a:prstGeom prst="rect">
            <a:avLst/>
          </a:prstGeom>
          <a:noFill/>
        </p:spPr>
        <p:txBody>
          <a:bodyPr wrap="square" rtlCol="0">
            <a:spAutoFit/>
          </a:bodyPr>
          <a:lstStyle/>
          <a:p>
            <a:r>
              <a:rPr lang="fr-FR" sz="1200" dirty="0"/>
              <a:t>A = 4</a:t>
            </a:r>
            <a:endParaRPr lang="fr-FR" sz="1200" baseline="-25000" dirty="0"/>
          </a:p>
        </p:txBody>
      </p:sp>
      <p:cxnSp>
        <p:nvCxnSpPr>
          <p:cNvPr id="135" name="Connecteur droit 134"/>
          <p:cNvCxnSpPr>
            <a:endCxn id="139" idx="0"/>
          </p:cNvCxnSpPr>
          <p:nvPr/>
        </p:nvCxnSpPr>
        <p:spPr>
          <a:xfrm flipH="1">
            <a:off x="5252189" y="4099328"/>
            <a:ext cx="701871" cy="51628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6" name="Connecteur droit 135"/>
          <p:cNvCxnSpPr>
            <a:endCxn id="140" idx="0"/>
          </p:cNvCxnSpPr>
          <p:nvPr/>
        </p:nvCxnSpPr>
        <p:spPr>
          <a:xfrm flipH="1">
            <a:off x="5795498" y="4099328"/>
            <a:ext cx="158562" cy="51628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7" name="Connecteur droit 136"/>
          <p:cNvCxnSpPr>
            <a:endCxn id="141" idx="0"/>
          </p:cNvCxnSpPr>
          <p:nvPr/>
        </p:nvCxnSpPr>
        <p:spPr>
          <a:xfrm>
            <a:off x="5954060" y="4099328"/>
            <a:ext cx="380619" cy="531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8" name="Connecteur droit 137"/>
          <p:cNvCxnSpPr/>
          <p:nvPr/>
        </p:nvCxnSpPr>
        <p:spPr>
          <a:xfrm>
            <a:off x="5954060" y="4099328"/>
            <a:ext cx="969946" cy="531898"/>
          </a:xfrm>
          <a:prstGeom prst="line">
            <a:avLst/>
          </a:prstGeom>
        </p:spPr>
        <p:style>
          <a:lnRef idx="2">
            <a:schemeClr val="accent1"/>
          </a:lnRef>
          <a:fillRef idx="0">
            <a:schemeClr val="accent1"/>
          </a:fillRef>
          <a:effectRef idx="1">
            <a:schemeClr val="accent1"/>
          </a:effectRef>
          <a:fontRef idx="minor">
            <a:schemeClr val="tx1"/>
          </a:fontRef>
        </p:style>
      </p:cxnSp>
      <p:sp>
        <p:nvSpPr>
          <p:cNvPr id="139" name="ZoneTexte 138"/>
          <p:cNvSpPr txBox="1"/>
          <p:nvPr/>
        </p:nvSpPr>
        <p:spPr>
          <a:xfrm>
            <a:off x="4953867" y="4615614"/>
            <a:ext cx="596643" cy="276999"/>
          </a:xfrm>
          <a:prstGeom prst="rect">
            <a:avLst/>
          </a:prstGeom>
          <a:noFill/>
        </p:spPr>
        <p:txBody>
          <a:bodyPr wrap="square" rtlCol="0">
            <a:spAutoFit/>
          </a:bodyPr>
          <a:lstStyle/>
          <a:p>
            <a:r>
              <a:rPr lang="fr-FR" sz="1200" dirty="0"/>
              <a:t>C = 1</a:t>
            </a:r>
            <a:endParaRPr lang="fr-FR" sz="1200" baseline="-25000" dirty="0"/>
          </a:p>
        </p:txBody>
      </p:sp>
      <p:sp>
        <p:nvSpPr>
          <p:cNvPr id="140" name="ZoneTexte 139"/>
          <p:cNvSpPr txBox="1"/>
          <p:nvPr/>
        </p:nvSpPr>
        <p:spPr>
          <a:xfrm>
            <a:off x="5497176" y="4615613"/>
            <a:ext cx="596643" cy="276999"/>
          </a:xfrm>
          <a:prstGeom prst="rect">
            <a:avLst/>
          </a:prstGeom>
          <a:noFill/>
        </p:spPr>
        <p:txBody>
          <a:bodyPr wrap="square" rtlCol="0">
            <a:spAutoFit/>
          </a:bodyPr>
          <a:lstStyle/>
          <a:p>
            <a:r>
              <a:rPr lang="fr-FR" sz="1200" dirty="0"/>
              <a:t>C = 2</a:t>
            </a:r>
            <a:endParaRPr lang="fr-FR" sz="1200" baseline="-25000" dirty="0"/>
          </a:p>
        </p:txBody>
      </p:sp>
      <p:sp>
        <p:nvSpPr>
          <p:cNvPr id="141" name="ZoneTexte 140"/>
          <p:cNvSpPr txBox="1"/>
          <p:nvPr/>
        </p:nvSpPr>
        <p:spPr>
          <a:xfrm>
            <a:off x="6036357" y="4631226"/>
            <a:ext cx="596643" cy="276999"/>
          </a:xfrm>
          <a:prstGeom prst="rect">
            <a:avLst/>
          </a:prstGeom>
          <a:noFill/>
        </p:spPr>
        <p:txBody>
          <a:bodyPr wrap="square" rtlCol="0">
            <a:spAutoFit/>
          </a:bodyPr>
          <a:lstStyle/>
          <a:p>
            <a:r>
              <a:rPr lang="fr-FR" sz="1200" dirty="0"/>
              <a:t>C = 3</a:t>
            </a:r>
            <a:endParaRPr lang="fr-FR" sz="1200" baseline="-25000" dirty="0"/>
          </a:p>
        </p:txBody>
      </p:sp>
      <p:sp>
        <p:nvSpPr>
          <p:cNvPr id="142" name="ZoneTexte 141"/>
          <p:cNvSpPr txBox="1"/>
          <p:nvPr/>
        </p:nvSpPr>
        <p:spPr>
          <a:xfrm>
            <a:off x="6633000" y="4632889"/>
            <a:ext cx="596643" cy="276999"/>
          </a:xfrm>
          <a:prstGeom prst="rect">
            <a:avLst/>
          </a:prstGeom>
          <a:noFill/>
        </p:spPr>
        <p:txBody>
          <a:bodyPr wrap="square" rtlCol="0">
            <a:spAutoFit/>
          </a:bodyPr>
          <a:lstStyle/>
          <a:p>
            <a:r>
              <a:rPr lang="fr-FR" sz="1200" dirty="0"/>
              <a:t>C = 4</a:t>
            </a:r>
            <a:endParaRPr lang="fr-FR" sz="1200" baseline="-25000" dirty="0"/>
          </a:p>
        </p:txBody>
      </p:sp>
      <p:cxnSp>
        <p:nvCxnSpPr>
          <p:cNvPr id="143" name="Connecteur droit 142"/>
          <p:cNvCxnSpPr>
            <a:endCxn id="147" idx="0"/>
          </p:cNvCxnSpPr>
          <p:nvPr/>
        </p:nvCxnSpPr>
        <p:spPr>
          <a:xfrm flipH="1">
            <a:off x="6958102" y="2953871"/>
            <a:ext cx="701871" cy="516286"/>
          </a:xfrm>
          <a:prstGeom prst="line">
            <a:avLst/>
          </a:prstGeom>
        </p:spPr>
        <p:style>
          <a:lnRef idx="2">
            <a:schemeClr val="accent1"/>
          </a:lnRef>
          <a:fillRef idx="0">
            <a:schemeClr val="accent1"/>
          </a:fillRef>
          <a:effectRef idx="1">
            <a:schemeClr val="accent1"/>
          </a:effectRef>
          <a:fontRef idx="minor">
            <a:schemeClr val="tx1"/>
          </a:fontRef>
        </p:style>
      </p:cxnSp>
      <p:cxnSp>
        <p:nvCxnSpPr>
          <p:cNvPr id="144" name="Connecteur droit 143"/>
          <p:cNvCxnSpPr>
            <a:endCxn id="148" idx="0"/>
          </p:cNvCxnSpPr>
          <p:nvPr/>
        </p:nvCxnSpPr>
        <p:spPr>
          <a:xfrm flipH="1">
            <a:off x="7501411" y="2953871"/>
            <a:ext cx="158562" cy="51628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5" name="Connecteur droit 144"/>
          <p:cNvCxnSpPr>
            <a:endCxn id="149" idx="0"/>
          </p:cNvCxnSpPr>
          <p:nvPr/>
        </p:nvCxnSpPr>
        <p:spPr>
          <a:xfrm>
            <a:off x="7659973" y="2953871"/>
            <a:ext cx="380619" cy="531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6" name="Connecteur droit 145"/>
          <p:cNvCxnSpPr/>
          <p:nvPr/>
        </p:nvCxnSpPr>
        <p:spPr>
          <a:xfrm>
            <a:off x="7659973" y="2953871"/>
            <a:ext cx="969946" cy="531898"/>
          </a:xfrm>
          <a:prstGeom prst="line">
            <a:avLst/>
          </a:prstGeom>
        </p:spPr>
        <p:style>
          <a:lnRef idx="2">
            <a:schemeClr val="accent1"/>
          </a:lnRef>
          <a:fillRef idx="0">
            <a:schemeClr val="accent1"/>
          </a:fillRef>
          <a:effectRef idx="1">
            <a:schemeClr val="accent1"/>
          </a:effectRef>
          <a:fontRef idx="minor">
            <a:schemeClr val="tx1"/>
          </a:fontRef>
        </p:style>
      </p:cxnSp>
      <p:sp>
        <p:nvSpPr>
          <p:cNvPr id="147" name="ZoneTexte 146"/>
          <p:cNvSpPr txBox="1"/>
          <p:nvPr/>
        </p:nvSpPr>
        <p:spPr>
          <a:xfrm>
            <a:off x="6659780" y="3470157"/>
            <a:ext cx="596643" cy="276999"/>
          </a:xfrm>
          <a:prstGeom prst="rect">
            <a:avLst/>
          </a:prstGeom>
          <a:noFill/>
        </p:spPr>
        <p:txBody>
          <a:bodyPr wrap="square" rtlCol="0">
            <a:spAutoFit/>
          </a:bodyPr>
          <a:lstStyle/>
          <a:p>
            <a:r>
              <a:rPr lang="fr-FR" sz="1200" dirty="0"/>
              <a:t>C = 1</a:t>
            </a:r>
            <a:endParaRPr lang="fr-FR" sz="1200" baseline="-25000" dirty="0"/>
          </a:p>
        </p:txBody>
      </p:sp>
      <p:sp>
        <p:nvSpPr>
          <p:cNvPr id="148" name="ZoneTexte 147"/>
          <p:cNvSpPr txBox="1"/>
          <p:nvPr/>
        </p:nvSpPr>
        <p:spPr>
          <a:xfrm>
            <a:off x="7203089" y="3470156"/>
            <a:ext cx="596643" cy="276999"/>
          </a:xfrm>
          <a:prstGeom prst="rect">
            <a:avLst/>
          </a:prstGeom>
          <a:noFill/>
        </p:spPr>
        <p:txBody>
          <a:bodyPr wrap="square" rtlCol="0">
            <a:spAutoFit/>
          </a:bodyPr>
          <a:lstStyle/>
          <a:p>
            <a:r>
              <a:rPr lang="fr-FR" sz="1200" dirty="0"/>
              <a:t>C = 2</a:t>
            </a:r>
            <a:endParaRPr lang="fr-FR" sz="1200" baseline="-25000" dirty="0"/>
          </a:p>
        </p:txBody>
      </p:sp>
      <p:sp>
        <p:nvSpPr>
          <p:cNvPr id="149" name="ZoneTexte 148"/>
          <p:cNvSpPr txBox="1"/>
          <p:nvPr/>
        </p:nvSpPr>
        <p:spPr>
          <a:xfrm>
            <a:off x="7742270" y="3485769"/>
            <a:ext cx="596643" cy="276999"/>
          </a:xfrm>
          <a:prstGeom prst="rect">
            <a:avLst/>
          </a:prstGeom>
          <a:noFill/>
        </p:spPr>
        <p:txBody>
          <a:bodyPr wrap="square" rtlCol="0">
            <a:spAutoFit/>
          </a:bodyPr>
          <a:lstStyle/>
          <a:p>
            <a:r>
              <a:rPr lang="fr-FR" sz="1200" dirty="0"/>
              <a:t>C = 3</a:t>
            </a:r>
            <a:endParaRPr lang="fr-FR" sz="1200" baseline="-25000" dirty="0"/>
          </a:p>
        </p:txBody>
      </p:sp>
      <p:sp>
        <p:nvSpPr>
          <p:cNvPr id="150" name="ZoneTexte 149"/>
          <p:cNvSpPr txBox="1"/>
          <p:nvPr/>
        </p:nvSpPr>
        <p:spPr>
          <a:xfrm>
            <a:off x="8338913" y="3487432"/>
            <a:ext cx="596643" cy="276999"/>
          </a:xfrm>
          <a:prstGeom prst="rect">
            <a:avLst/>
          </a:prstGeom>
          <a:noFill/>
        </p:spPr>
        <p:txBody>
          <a:bodyPr wrap="square" rtlCol="0">
            <a:spAutoFit/>
          </a:bodyPr>
          <a:lstStyle/>
          <a:p>
            <a:r>
              <a:rPr lang="fr-FR" sz="1200" dirty="0"/>
              <a:t>C = 4</a:t>
            </a:r>
            <a:endParaRPr lang="fr-FR" sz="1200" baseline="-25000" dirty="0"/>
          </a:p>
        </p:txBody>
      </p:sp>
      <p:sp>
        <p:nvSpPr>
          <p:cNvPr id="42" name="Multiplier 41"/>
          <p:cNvSpPr/>
          <p:nvPr/>
        </p:nvSpPr>
        <p:spPr>
          <a:xfrm>
            <a:off x="331999" y="3700748"/>
            <a:ext cx="382065" cy="324036"/>
          </a:xfrm>
          <a:prstGeom prst="mathMultiply">
            <a:avLst>
              <a:gd name="adj1" fmla="val 566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1" name="Multiplier 150"/>
          <p:cNvSpPr/>
          <p:nvPr/>
        </p:nvSpPr>
        <p:spPr>
          <a:xfrm>
            <a:off x="912248" y="3692939"/>
            <a:ext cx="382065" cy="324036"/>
          </a:xfrm>
          <a:prstGeom prst="mathMultiply">
            <a:avLst>
              <a:gd name="adj1" fmla="val 566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2" name="Multiplier 151"/>
          <p:cNvSpPr/>
          <p:nvPr/>
        </p:nvSpPr>
        <p:spPr>
          <a:xfrm>
            <a:off x="1437920" y="3682640"/>
            <a:ext cx="382065" cy="324036"/>
          </a:xfrm>
          <a:prstGeom prst="mathMultiply">
            <a:avLst>
              <a:gd name="adj1" fmla="val 566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3" name="Multiplier 152"/>
          <p:cNvSpPr/>
          <p:nvPr/>
        </p:nvSpPr>
        <p:spPr>
          <a:xfrm>
            <a:off x="2073022" y="3669937"/>
            <a:ext cx="382065" cy="324036"/>
          </a:xfrm>
          <a:prstGeom prst="mathMultiply">
            <a:avLst>
              <a:gd name="adj1" fmla="val 566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4" name="Multiplier 153"/>
          <p:cNvSpPr/>
          <p:nvPr/>
        </p:nvSpPr>
        <p:spPr>
          <a:xfrm>
            <a:off x="6718918" y="3656285"/>
            <a:ext cx="382065" cy="324036"/>
          </a:xfrm>
          <a:prstGeom prst="mathMultiply">
            <a:avLst>
              <a:gd name="adj1" fmla="val 566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5" name="Multiplier 154"/>
          <p:cNvSpPr/>
          <p:nvPr/>
        </p:nvSpPr>
        <p:spPr>
          <a:xfrm>
            <a:off x="7299167" y="3648476"/>
            <a:ext cx="382065" cy="324036"/>
          </a:xfrm>
          <a:prstGeom prst="mathMultiply">
            <a:avLst>
              <a:gd name="adj1" fmla="val 566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6" name="Multiplier 155"/>
          <p:cNvSpPr/>
          <p:nvPr/>
        </p:nvSpPr>
        <p:spPr>
          <a:xfrm>
            <a:off x="7824839" y="3638177"/>
            <a:ext cx="382065" cy="324036"/>
          </a:xfrm>
          <a:prstGeom prst="mathMultiply">
            <a:avLst>
              <a:gd name="adj1" fmla="val 566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7" name="Multiplier 156"/>
          <p:cNvSpPr/>
          <p:nvPr/>
        </p:nvSpPr>
        <p:spPr>
          <a:xfrm>
            <a:off x="8459941" y="3625474"/>
            <a:ext cx="382065" cy="324036"/>
          </a:xfrm>
          <a:prstGeom prst="mathMultiply">
            <a:avLst>
              <a:gd name="adj1" fmla="val 566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8" name="Multiplier 157"/>
          <p:cNvSpPr/>
          <p:nvPr/>
        </p:nvSpPr>
        <p:spPr>
          <a:xfrm>
            <a:off x="2451669" y="4811825"/>
            <a:ext cx="382065" cy="324036"/>
          </a:xfrm>
          <a:prstGeom prst="mathMultiply">
            <a:avLst>
              <a:gd name="adj1" fmla="val 566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9" name="Multiplier 158"/>
          <p:cNvSpPr/>
          <p:nvPr/>
        </p:nvSpPr>
        <p:spPr>
          <a:xfrm>
            <a:off x="3031918" y="4804016"/>
            <a:ext cx="382065" cy="324036"/>
          </a:xfrm>
          <a:prstGeom prst="mathMultiply">
            <a:avLst>
              <a:gd name="adj1" fmla="val 566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0" name="Multiplier 159"/>
          <p:cNvSpPr/>
          <p:nvPr/>
        </p:nvSpPr>
        <p:spPr>
          <a:xfrm>
            <a:off x="3557590" y="4793717"/>
            <a:ext cx="382065" cy="324036"/>
          </a:xfrm>
          <a:prstGeom prst="mathMultiply">
            <a:avLst>
              <a:gd name="adj1" fmla="val 566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2" name="Multiplier 161"/>
          <p:cNvSpPr/>
          <p:nvPr/>
        </p:nvSpPr>
        <p:spPr>
          <a:xfrm>
            <a:off x="7065390" y="5564807"/>
            <a:ext cx="382065" cy="324036"/>
          </a:xfrm>
          <a:prstGeom prst="mathMultiply">
            <a:avLst>
              <a:gd name="adj1" fmla="val 566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3" name="Multiplier 162"/>
          <p:cNvSpPr/>
          <p:nvPr/>
        </p:nvSpPr>
        <p:spPr>
          <a:xfrm>
            <a:off x="5014702" y="4793797"/>
            <a:ext cx="382065" cy="324036"/>
          </a:xfrm>
          <a:prstGeom prst="mathMultiply">
            <a:avLst>
              <a:gd name="adj1" fmla="val 566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4" name="Multiplier 163"/>
          <p:cNvSpPr/>
          <p:nvPr/>
        </p:nvSpPr>
        <p:spPr>
          <a:xfrm>
            <a:off x="5540374" y="4783498"/>
            <a:ext cx="382065" cy="324036"/>
          </a:xfrm>
          <a:prstGeom prst="mathMultiply">
            <a:avLst>
              <a:gd name="adj1" fmla="val 566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5" name="Multiplier 164"/>
          <p:cNvSpPr/>
          <p:nvPr/>
        </p:nvSpPr>
        <p:spPr>
          <a:xfrm>
            <a:off x="6096409" y="4782222"/>
            <a:ext cx="382065" cy="324036"/>
          </a:xfrm>
          <a:prstGeom prst="mathMultiply">
            <a:avLst>
              <a:gd name="adj1" fmla="val 566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6" name="Multiplier 165"/>
          <p:cNvSpPr/>
          <p:nvPr/>
        </p:nvSpPr>
        <p:spPr>
          <a:xfrm>
            <a:off x="1212615" y="5619845"/>
            <a:ext cx="382065" cy="324036"/>
          </a:xfrm>
          <a:prstGeom prst="mathMultiply">
            <a:avLst>
              <a:gd name="adj1" fmla="val 566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7" name="Multiplier 166"/>
          <p:cNvSpPr/>
          <p:nvPr/>
        </p:nvSpPr>
        <p:spPr>
          <a:xfrm>
            <a:off x="7657800" y="5594291"/>
            <a:ext cx="382065" cy="324036"/>
          </a:xfrm>
          <a:prstGeom prst="mathMultiply">
            <a:avLst>
              <a:gd name="adj1" fmla="val 566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8" name="Multiplier 167"/>
          <p:cNvSpPr/>
          <p:nvPr/>
        </p:nvSpPr>
        <p:spPr>
          <a:xfrm>
            <a:off x="1707122" y="5619845"/>
            <a:ext cx="382065" cy="324036"/>
          </a:xfrm>
          <a:prstGeom prst="mathMultiply">
            <a:avLst>
              <a:gd name="adj1" fmla="val 566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3" name="Chevron 42"/>
          <p:cNvSpPr/>
          <p:nvPr/>
        </p:nvSpPr>
        <p:spPr>
          <a:xfrm rot="5705631">
            <a:off x="2336319" y="5812838"/>
            <a:ext cx="285192" cy="210977"/>
          </a:xfrm>
          <a:prstGeom prst="chevron">
            <a:avLst>
              <a:gd name="adj" fmla="val 100375"/>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70" name="Chevron 169"/>
          <p:cNvSpPr/>
          <p:nvPr/>
        </p:nvSpPr>
        <p:spPr>
          <a:xfrm rot="5705631">
            <a:off x="2916343" y="5786981"/>
            <a:ext cx="285192" cy="210977"/>
          </a:xfrm>
          <a:prstGeom prst="chevron">
            <a:avLst>
              <a:gd name="adj" fmla="val 100375"/>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71" name="Chevron 170"/>
          <p:cNvSpPr/>
          <p:nvPr/>
        </p:nvSpPr>
        <p:spPr>
          <a:xfrm rot="5705631">
            <a:off x="5999718" y="5749217"/>
            <a:ext cx="285192" cy="210977"/>
          </a:xfrm>
          <a:prstGeom prst="chevron">
            <a:avLst>
              <a:gd name="adj" fmla="val 100375"/>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72" name="Chevron 171"/>
          <p:cNvSpPr/>
          <p:nvPr/>
        </p:nvSpPr>
        <p:spPr>
          <a:xfrm rot="5705631">
            <a:off x="6555521" y="5755471"/>
            <a:ext cx="285192" cy="210977"/>
          </a:xfrm>
          <a:prstGeom prst="chevron">
            <a:avLst>
              <a:gd name="adj" fmla="val 100375"/>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 name="Espace réservé du numéro de diapositive 1">
            <a:extLst>
              <a:ext uri="{FF2B5EF4-FFF2-40B4-BE49-F238E27FC236}">
                <a16:creationId xmlns:a16="http://schemas.microsoft.com/office/drawing/2014/main" id="{766E0922-5833-4414-87CC-F0A04C638B37}"/>
              </a:ext>
            </a:extLst>
          </p:cNvPr>
          <p:cNvSpPr>
            <a:spLocks noGrp="1"/>
          </p:cNvSpPr>
          <p:nvPr>
            <p:ph type="sldNum" sz="quarter" idx="12"/>
          </p:nvPr>
        </p:nvSpPr>
        <p:spPr/>
        <p:txBody>
          <a:bodyPr/>
          <a:lstStyle/>
          <a:p>
            <a:fld id="{F1E29388-C2A6-42F4-8376-DF2F821CBB61}" type="slidenum">
              <a:rPr lang="fr-FR" smtClean="0"/>
              <a:t>80</a:t>
            </a:fld>
            <a:endParaRPr lang="fr-FR"/>
          </a:p>
        </p:txBody>
      </p:sp>
    </p:spTree>
    <p:extLst>
      <p:ext uri="{BB962C8B-B14F-4D97-AF65-F5344CB8AC3E}">
        <p14:creationId xmlns:p14="http://schemas.microsoft.com/office/powerpoint/2010/main" val="29100164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260047" cy="461665"/>
          </a:xfrm>
          <a:prstGeom prst="rect">
            <a:avLst/>
          </a:prstGeom>
        </p:spPr>
        <p:txBody>
          <a:bodyPr wrap="none">
            <a:spAutoFit/>
          </a:bodyPr>
          <a:lstStyle/>
          <a:p>
            <a:r>
              <a:rPr lang="fr-FR" sz="2400" b="1" dirty="0"/>
              <a:t>3 – Intégration de l’approche CSP en conception</a:t>
            </a:r>
          </a:p>
        </p:txBody>
      </p:sp>
      <p:sp>
        <p:nvSpPr>
          <p:cNvPr id="4" name="Rectangle 3"/>
          <p:cNvSpPr/>
          <p:nvPr/>
        </p:nvSpPr>
        <p:spPr>
          <a:xfrm>
            <a:off x="101724" y="461665"/>
            <a:ext cx="5072286" cy="400110"/>
          </a:xfrm>
          <a:prstGeom prst="rect">
            <a:avLst/>
          </a:prstGeom>
        </p:spPr>
        <p:txBody>
          <a:bodyPr wrap="none">
            <a:spAutoFit/>
          </a:bodyPr>
          <a:lstStyle/>
          <a:p>
            <a:r>
              <a:rPr lang="fr-FR" sz="2000" b="1" dirty="0">
                <a:solidFill>
                  <a:schemeClr val="tx2">
                    <a:lumMod val="60000"/>
                    <a:lumOff val="40000"/>
                  </a:schemeClr>
                </a:solidFill>
              </a:rPr>
              <a:t> Les algorithmes de recherche : «  </a:t>
            </a:r>
            <a:r>
              <a:rPr lang="fr-FR" sz="2000" b="1" dirty="0" err="1">
                <a:solidFill>
                  <a:schemeClr val="tx2">
                    <a:lumMod val="60000"/>
                    <a:lumOff val="40000"/>
                  </a:schemeClr>
                </a:solidFill>
              </a:rPr>
              <a:t>Backtrack</a:t>
            </a:r>
            <a:r>
              <a:rPr lang="fr-FR" sz="2000" b="1" dirty="0">
                <a:solidFill>
                  <a:schemeClr val="tx2">
                    <a:lumMod val="60000"/>
                    <a:lumOff val="40000"/>
                  </a:schemeClr>
                </a:solidFill>
              </a:rPr>
              <a:t>  »</a:t>
            </a:r>
          </a:p>
        </p:txBody>
      </p:sp>
      <p:sp>
        <p:nvSpPr>
          <p:cNvPr id="8" name="Rectangle 7"/>
          <p:cNvSpPr/>
          <p:nvPr/>
        </p:nvSpPr>
        <p:spPr>
          <a:xfrm>
            <a:off x="203700" y="1124744"/>
            <a:ext cx="8544763" cy="923330"/>
          </a:xfrm>
          <a:prstGeom prst="rect">
            <a:avLst/>
          </a:prstGeom>
        </p:spPr>
        <p:txBody>
          <a:bodyPr wrap="square">
            <a:spAutoFit/>
          </a:bodyPr>
          <a:lstStyle/>
          <a:p>
            <a:r>
              <a:rPr lang="fr-FR" b="1" dirty="0"/>
              <a:t>problème des reines</a:t>
            </a:r>
            <a:r>
              <a:rPr lang="fr-FR" dirty="0"/>
              <a:t>. Ce problème consiste à placer </a:t>
            </a:r>
            <a:r>
              <a:rPr lang="fr-FR" i="1" dirty="0"/>
              <a:t>n </a:t>
            </a:r>
            <a:r>
              <a:rPr lang="fr-FR" dirty="0"/>
              <a:t>reines sur un échiquier (une grille) de </a:t>
            </a:r>
            <a:r>
              <a:rPr lang="fr-FR" i="1" dirty="0"/>
              <a:t>n </a:t>
            </a:r>
            <a:r>
              <a:rPr lang="fr-FR" dirty="0"/>
              <a:t>par </a:t>
            </a:r>
            <a:r>
              <a:rPr lang="fr-FR" i="1" dirty="0"/>
              <a:t>n</a:t>
            </a:r>
            <a:r>
              <a:rPr lang="fr-FR" dirty="0"/>
              <a:t>, de sorte qu’il y ait une seule reine sur chaque ligne et sur chaque colonne, et au plus une reine dans chaque diagonale. </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0" y="2967608"/>
            <a:ext cx="3638550"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0572" y="3015232"/>
            <a:ext cx="3790950"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5797" y="2967608"/>
            <a:ext cx="400050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1440" y="3015232"/>
            <a:ext cx="4124325"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4"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r="26175"/>
          <a:stretch/>
        </p:blipFill>
        <p:spPr bwMode="auto">
          <a:xfrm>
            <a:off x="6120347" y="3081908"/>
            <a:ext cx="3023653"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77765" t="24422" r="10253" b="54898"/>
          <a:stretch/>
        </p:blipFill>
        <p:spPr bwMode="auto">
          <a:xfrm>
            <a:off x="7956375" y="3644407"/>
            <a:ext cx="792087" cy="77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6"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r="29199"/>
          <a:stretch/>
        </p:blipFill>
        <p:spPr bwMode="auto">
          <a:xfrm>
            <a:off x="6183475" y="2951732"/>
            <a:ext cx="2960525"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u numéro de diapositive 1">
            <a:extLst>
              <a:ext uri="{FF2B5EF4-FFF2-40B4-BE49-F238E27FC236}">
                <a16:creationId xmlns:a16="http://schemas.microsoft.com/office/drawing/2014/main" id="{F0F38119-B350-4DF3-99C0-EE9A5FFAE082}"/>
              </a:ext>
            </a:extLst>
          </p:cNvPr>
          <p:cNvSpPr>
            <a:spLocks noGrp="1"/>
          </p:cNvSpPr>
          <p:nvPr>
            <p:ph type="sldNum" sz="quarter" idx="12"/>
          </p:nvPr>
        </p:nvSpPr>
        <p:spPr/>
        <p:txBody>
          <a:bodyPr/>
          <a:lstStyle/>
          <a:p>
            <a:fld id="{F1E29388-C2A6-42F4-8376-DF2F821CBB61}" type="slidenum">
              <a:rPr lang="fr-FR" smtClean="0"/>
              <a:t>81</a:t>
            </a:fld>
            <a:endParaRPr lang="fr-FR"/>
          </a:p>
        </p:txBody>
      </p:sp>
    </p:spTree>
    <p:extLst>
      <p:ext uri="{BB962C8B-B14F-4D97-AF65-F5344CB8AC3E}">
        <p14:creationId xmlns:p14="http://schemas.microsoft.com/office/powerpoint/2010/main" val="134750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741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74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7412"/>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74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260047" cy="461665"/>
          </a:xfrm>
          <a:prstGeom prst="rect">
            <a:avLst/>
          </a:prstGeom>
        </p:spPr>
        <p:txBody>
          <a:bodyPr wrap="none">
            <a:spAutoFit/>
          </a:bodyPr>
          <a:lstStyle/>
          <a:p>
            <a:r>
              <a:rPr lang="fr-FR" sz="2400" b="1" dirty="0"/>
              <a:t>3 – Intégration de l’approche CSP en conception</a:t>
            </a:r>
          </a:p>
        </p:txBody>
      </p:sp>
      <p:sp>
        <p:nvSpPr>
          <p:cNvPr id="4" name="Rectangle 3"/>
          <p:cNvSpPr/>
          <p:nvPr/>
        </p:nvSpPr>
        <p:spPr>
          <a:xfrm>
            <a:off x="101724" y="461665"/>
            <a:ext cx="5225148" cy="400110"/>
          </a:xfrm>
          <a:prstGeom prst="rect">
            <a:avLst/>
          </a:prstGeom>
        </p:spPr>
        <p:txBody>
          <a:bodyPr wrap="none">
            <a:spAutoFit/>
          </a:bodyPr>
          <a:lstStyle/>
          <a:p>
            <a:r>
              <a:rPr lang="fr-FR" sz="2000" b="1" dirty="0">
                <a:solidFill>
                  <a:schemeClr val="tx2">
                    <a:lumMod val="60000"/>
                    <a:lumOff val="40000"/>
                  </a:schemeClr>
                </a:solidFill>
              </a:rPr>
              <a:t> Les algorithmes de recherche : « Anticipation »</a:t>
            </a:r>
          </a:p>
        </p:txBody>
      </p:sp>
      <p:sp>
        <p:nvSpPr>
          <p:cNvPr id="5" name="Rectangle 4"/>
          <p:cNvSpPr/>
          <p:nvPr/>
        </p:nvSpPr>
        <p:spPr>
          <a:xfrm>
            <a:off x="314770" y="1108941"/>
            <a:ext cx="8145662" cy="1477328"/>
          </a:xfrm>
          <a:prstGeom prst="rect">
            <a:avLst/>
          </a:prstGeom>
        </p:spPr>
        <p:txBody>
          <a:bodyPr wrap="square">
            <a:spAutoFit/>
          </a:bodyPr>
          <a:lstStyle/>
          <a:p>
            <a:r>
              <a:rPr lang="fr-FR" dirty="0"/>
              <a:t>Le principe général de l'algorithme "anticipation" reprend celui de l'algorithme "simple retour-arrière" , ("</a:t>
            </a:r>
            <a:r>
              <a:rPr lang="fr-FR" dirty="0" err="1"/>
              <a:t>Forward</a:t>
            </a:r>
            <a:r>
              <a:rPr lang="fr-FR" dirty="0"/>
              <a:t> </a:t>
            </a:r>
            <a:r>
              <a:rPr lang="fr-FR" dirty="0" err="1"/>
              <a:t>Checking</a:t>
            </a:r>
            <a:r>
              <a:rPr lang="fr-FR" dirty="0"/>
              <a:t>" en anglais) en ajoutant simplement une étape de filtrage à chaque fois qu'une valeur est affectée à une variable. Comme on vient de le voir au point 3, on peut effectuer différents filtrages plus ou moins forts, permettant d'établir différents niveaux de consistance locale (nœud, arc, chemin, ...). </a:t>
            </a:r>
          </a:p>
        </p:txBody>
      </p:sp>
      <p:sp>
        <p:nvSpPr>
          <p:cNvPr id="2" name="Espace réservé du numéro de diapositive 1">
            <a:extLst>
              <a:ext uri="{FF2B5EF4-FFF2-40B4-BE49-F238E27FC236}">
                <a16:creationId xmlns:a16="http://schemas.microsoft.com/office/drawing/2014/main" id="{C5F8F633-995D-49F2-804F-198FEF9CA62C}"/>
              </a:ext>
            </a:extLst>
          </p:cNvPr>
          <p:cNvSpPr>
            <a:spLocks noGrp="1"/>
          </p:cNvSpPr>
          <p:nvPr>
            <p:ph type="sldNum" sz="quarter" idx="12"/>
          </p:nvPr>
        </p:nvSpPr>
        <p:spPr/>
        <p:txBody>
          <a:bodyPr/>
          <a:lstStyle/>
          <a:p>
            <a:fld id="{F1E29388-C2A6-42F4-8376-DF2F821CBB61}" type="slidenum">
              <a:rPr lang="fr-FR" smtClean="0"/>
              <a:t>82</a:t>
            </a:fld>
            <a:endParaRPr lang="fr-FR"/>
          </a:p>
        </p:txBody>
      </p:sp>
    </p:spTree>
    <p:extLst>
      <p:ext uri="{BB962C8B-B14F-4D97-AF65-F5344CB8AC3E}">
        <p14:creationId xmlns:p14="http://schemas.microsoft.com/office/powerpoint/2010/main" val="2155376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260047" cy="461665"/>
          </a:xfrm>
          <a:prstGeom prst="rect">
            <a:avLst/>
          </a:prstGeom>
        </p:spPr>
        <p:txBody>
          <a:bodyPr wrap="none">
            <a:spAutoFit/>
          </a:bodyPr>
          <a:lstStyle/>
          <a:p>
            <a:r>
              <a:rPr lang="fr-FR" sz="2400" b="1" dirty="0"/>
              <a:t>3 – Intégration de l’approche CSP en conception</a:t>
            </a:r>
          </a:p>
        </p:txBody>
      </p:sp>
      <p:sp>
        <p:nvSpPr>
          <p:cNvPr id="4" name="Rectangle 3"/>
          <p:cNvSpPr/>
          <p:nvPr/>
        </p:nvSpPr>
        <p:spPr>
          <a:xfrm>
            <a:off x="101724" y="461665"/>
            <a:ext cx="5225148" cy="400110"/>
          </a:xfrm>
          <a:prstGeom prst="rect">
            <a:avLst/>
          </a:prstGeom>
        </p:spPr>
        <p:txBody>
          <a:bodyPr wrap="none">
            <a:spAutoFit/>
          </a:bodyPr>
          <a:lstStyle/>
          <a:p>
            <a:r>
              <a:rPr lang="fr-FR" sz="2000" b="1" dirty="0">
                <a:solidFill>
                  <a:schemeClr val="tx2">
                    <a:lumMod val="60000"/>
                    <a:lumOff val="40000"/>
                  </a:schemeClr>
                </a:solidFill>
              </a:rPr>
              <a:t> Les algorithmes de recherche : « Anticipation »</a:t>
            </a:r>
          </a:p>
        </p:txBody>
      </p:sp>
      <p:sp>
        <p:nvSpPr>
          <p:cNvPr id="6" name="Rectangle 5"/>
          <p:cNvSpPr/>
          <p:nvPr/>
        </p:nvSpPr>
        <p:spPr>
          <a:xfrm>
            <a:off x="179512" y="864150"/>
            <a:ext cx="6984776" cy="954107"/>
          </a:xfrm>
          <a:prstGeom prst="rect">
            <a:avLst/>
          </a:prstGeom>
        </p:spPr>
        <p:txBody>
          <a:bodyPr wrap="square">
            <a:spAutoFit/>
          </a:bodyPr>
          <a:lstStyle/>
          <a:p>
            <a:r>
              <a:rPr lang="fr-FR" sz="1400" dirty="0"/>
              <a:t>Considérons par exemple le CSP </a:t>
            </a:r>
            <a:r>
              <a:rPr lang="fr-FR" sz="1400" i="1" dirty="0"/>
              <a:t>(X,D,C)</a:t>
            </a:r>
            <a:r>
              <a:rPr lang="fr-FR" sz="1400" dirty="0"/>
              <a:t> suivant :</a:t>
            </a:r>
          </a:p>
          <a:p>
            <a:r>
              <a:rPr lang="fr-FR" sz="1400" i="1" dirty="0"/>
              <a:t>X = {</a:t>
            </a:r>
            <a:r>
              <a:rPr lang="fr-FR" sz="1400" i="1" dirty="0" err="1"/>
              <a:t>a,b,c</a:t>
            </a:r>
            <a:r>
              <a:rPr lang="fr-FR" sz="1400" i="1" dirty="0"/>
              <a:t>}</a:t>
            </a:r>
            <a:endParaRPr lang="fr-FR" sz="1400" dirty="0"/>
          </a:p>
          <a:p>
            <a:r>
              <a:rPr lang="fr-FR" sz="1400" i="1" dirty="0"/>
              <a:t>D(a) = D(b) = D(c) = {1, 2, 3, 4}</a:t>
            </a:r>
            <a:endParaRPr lang="fr-FR" sz="1400" dirty="0"/>
          </a:p>
          <a:p>
            <a:r>
              <a:rPr lang="fr-FR" sz="1400" i="1" dirty="0"/>
              <a:t>C = { a &lt; b, b &lt; c }</a:t>
            </a:r>
            <a:endParaRPr lang="fr-FR" sz="1400" dirty="0"/>
          </a:p>
        </p:txBody>
      </p:sp>
      <p:sp>
        <p:nvSpPr>
          <p:cNvPr id="8" name="Ellipse 7"/>
          <p:cNvSpPr/>
          <p:nvPr/>
        </p:nvSpPr>
        <p:spPr>
          <a:xfrm>
            <a:off x="-8761" y="2427060"/>
            <a:ext cx="1453615" cy="64807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1, 2, 3, 4</a:t>
            </a:r>
          </a:p>
        </p:txBody>
      </p:sp>
      <p:sp>
        <p:nvSpPr>
          <p:cNvPr id="9" name="Ellipse 8"/>
          <p:cNvSpPr/>
          <p:nvPr/>
        </p:nvSpPr>
        <p:spPr>
          <a:xfrm>
            <a:off x="3807664" y="2359573"/>
            <a:ext cx="1440160" cy="64807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1, 2, 3, 4</a:t>
            </a:r>
          </a:p>
        </p:txBody>
      </p:sp>
      <p:sp>
        <p:nvSpPr>
          <p:cNvPr id="10" name="Rectangle 9"/>
          <p:cNvSpPr/>
          <p:nvPr/>
        </p:nvSpPr>
        <p:spPr>
          <a:xfrm>
            <a:off x="2237993" y="1996512"/>
            <a:ext cx="957603"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A&lt;B</a:t>
            </a:r>
          </a:p>
        </p:txBody>
      </p:sp>
      <p:cxnSp>
        <p:nvCxnSpPr>
          <p:cNvPr id="11" name="Connecteur droit 10"/>
          <p:cNvCxnSpPr>
            <a:stCxn id="8" idx="6"/>
            <a:endCxn id="10" idx="1"/>
          </p:cNvCxnSpPr>
          <p:nvPr/>
        </p:nvCxnSpPr>
        <p:spPr>
          <a:xfrm flipV="1">
            <a:off x="1444854" y="2248540"/>
            <a:ext cx="793139" cy="5025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a:stCxn id="9" idx="2"/>
            <a:endCxn id="10" idx="3"/>
          </p:cNvCxnSpPr>
          <p:nvPr/>
        </p:nvCxnSpPr>
        <p:spPr>
          <a:xfrm flipH="1" flipV="1">
            <a:off x="3195596" y="2248540"/>
            <a:ext cx="612068" cy="435069"/>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75985" y="1867708"/>
            <a:ext cx="484122" cy="369332"/>
          </a:xfrm>
          <a:prstGeom prst="rect">
            <a:avLst/>
          </a:prstGeom>
          <a:noFill/>
        </p:spPr>
        <p:txBody>
          <a:bodyPr wrap="square" rtlCol="0">
            <a:spAutoFit/>
          </a:bodyPr>
          <a:lstStyle/>
          <a:p>
            <a:pPr algn="ctr"/>
            <a:r>
              <a:rPr lang="fr-FR" dirty="0"/>
              <a:t>A</a:t>
            </a:r>
          </a:p>
        </p:txBody>
      </p:sp>
      <p:sp>
        <p:nvSpPr>
          <p:cNvPr id="14" name="ZoneTexte 13"/>
          <p:cNvSpPr txBox="1"/>
          <p:nvPr/>
        </p:nvSpPr>
        <p:spPr>
          <a:xfrm>
            <a:off x="4350137" y="1879208"/>
            <a:ext cx="484122" cy="369332"/>
          </a:xfrm>
          <a:prstGeom prst="rect">
            <a:avLst/>
          </a:prstGeom>
          <a:noFill/>
        </p:spPr>
        <p:txBody>
          <a:bodyPr wrap="square" rtlCol="0">
            <a:spAutoFit/>
          </a:bodyPr>
          <a:lstStyle/>
          <a:p>
            <a:pPr algn="ctr"/>
            <a:r>
              <a:rPr lang="fr-FR" dirty="0"/>
              <a:t>B</a:t>
            </a:r>
          </a:p>
        </p:txBody>
      </p:sp>
      <p:sp>
        <p:nvSpPr>
          <p:cNvPr id="30" name="Ellipse 29"/>
          <p:cNvSpPr/>
          <p:nvPr/>
        </p:nvSpPr>
        <p:spPr>
          <a:xfrm>
            <a:off x="7506109" y="2548665"/>
            <a:ext cx="1403648" cy="64807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1, 2, 3, 4</a:t>
            </a:r>
          </a:p>
        </p:txBody>
      </p:sp>
      <p:sp>
        <p:nvSpPr>
          <p:cNvPr id="37" name="ZoneTexte 36"/>
          <p:cNvSpPr txBox="1"/>
          <p:nvPr/>
        </p:nvSpPr>
        <p:spPr>
          <a:xfrm>
            <a:off x="7723811" y="1811846"/>
            <a:ext cx="484122" cy="369332"/>
          </a:xfrm>
          <a:prstGeom prst="rect">
            <a:avLst/>
          </a:prstGeom>
          <a:noFill/>
        </p:spPr>
        <p:txBody>
          <a:bodyPr wrap="square" rtlCol="0">
            <a:spAutoFit/>
          </a:bodyPr>
          <a:lstStyle/>
          <a:p>
            <a:pPr algn="ctr"/>
            <a:r>
              <a:rPr lang="fr-FR" dirty="0"/>
              <a:t>C</a:t>
            </a:r>
          </a:p>
        </p:txBody>
      </p:sp>
      <p:sp>
        <p:nvSpPr>
          <p:cNvPr id="38" name="Rectangle 37"/>
          <p:cNvSpPr/>
          <p:nvPr/>
        </p:nvSpPr>
        <p:spPr>
          <a:xfrm>
            <a:off x="5895896" y="2024183"/>
            <a:ext cx="957603" cy="5040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B&lt;C</a:t>
            </a:r>
          </a:p>
        </p:txBody>
      </p:sp>
      <p:cxnSp>
        <p:nvCxnSpPr>
          <p:cNvPr id="39" name="Connecteur droit 38"/>
          <p:cNvCxnSpPr>
            <a:stCxn id="9" idx="6"/>
            <a:endCxn id="38" idx="1"/>
          </p:cNvCxnSpPr>
          <p:nvPr/>
        </p:nvCxnSpPr>
        <p:spPr>
          <a:xfrm flipV="1">
            <a:off x="5247824" y="2276211"/>
            <a:ext cx="648072" cy="407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cteur droit 39"/>
          <p:cNvCxnSpPr>
            <a:stCxn id="30" idx="2"/>
            <a:endCxn id="38" idx="3"/>
          </p:cNvCxnSpPr>
          <p:nvPr/>
        </p:nvCxnSpPr>
        <p:spPr>
          <a:xfrm flipH="1" flipV="1">
            <a:off x="6853499" y="2276211"/>
            <a:ext cx="652610" cy="596490"/>
          </a:xfrm>
          <a:prstGeom prst="line">
            <a:avLst/>
          </a:prstGeom>
        </p:spPr>
        <p:style>
          <a:lnRef idx="1">
            <a:schemeClr val="accent1"/>
          </a:lnRef>
          <a:fillRef idx="0">
            <a:schemeClr val="accent1"/>
          </a:fillRef>
          <a:effectRef idx="0">
            <a:schemeClr val="accent1"/>
          </a:effectRef>
          <a:fontRef idx="minor">
            <a:schemeClr val="tx1"/>
          </a:fontRef>
        </p:style>
      </p:cxnSp>
      <p:sp>
        <p:nvSpPr>
          <p:cNvPr id="43" name="Ellipse 42"/>
          <p:cNvSpPr/>
          <p:nvPr/>
        </p:nvSpPr>
        <p:spPr>
          <a:xfrm rot="20069398">
            <a:off x="1371634" y="2274387"/>
            <a:ext cx="939578" cy="590076"/>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Multiplier 43"/>
          <p:cNvSpPr/>
          <p:nvPr/>
        </p:nvSpPr>
        <p:spPr>
          <a:xfrm>
            <a:off x="855335" y="2589078"/>
            <a:ext cx="382065" cy="324036"/>
          </a:xfrm>
          <a:prstGeom prst="mathMultiply">
            <a:avLst>
              <a:gd name="adj1" fmla="val 566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6" name="Ellipse 45"/>
          <p:cNvSpPr/>
          <p:nvPr/>
        </p:nvSpPr>
        <p:spPr>
          <a:xfrm rot="996311">
            <a:off x="3031841" y="2189391"/>
            <a:ext cx="939578" cy="590076"/>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Multiplier 46"/>
          <p:cNvSpPr/>
          <p:nvPr/>
        </p:nvSpPr>
        <p:spPr>
          <a:xfrm>
            <a:off x="3968072" y="2548665"/>
            <a:ext cx="382065" cy="324036"/>
          </a:xfrm>
          <a:prstGeom prst="mathMultiply">
            <a:avLst>
              <a:gd name="adj1" fmla="val 566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8" name="Ellipse 47"/>
          <p:cNvSpPr/>
          <p:nvPr/>
        </p:nvSpPr>
        <p:spPr>
          <a:xfrm rot="996311">
            <a:off x="6707195" y="2324127"/>
            <a:ext cx="939578" cy="590076"/>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p:cNvSpPr/>
          <p:nvPr/>
        </p:nvSpPr>
        <p:spPr>
          <a:xfrm rot="20069398">
            <a:off x="5122939" y="2241001"/>
            <a:ext cx="939578" cy="590076"/>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Multiplier 51"/>
          <p:cNvSpPr/>
          <p:nvPr/>
        </p:nvSpPr>
        <p:spPr>
          <a:xfrm>
            <a:off x="4659610" y="2548052"/>
            <a:ext cx="382065" cy="324036"/>
          </a:xfrm>
          <a:prstGeom prst="mathMultiply">
            <a:avLst>
              <a:gd name="adj1" fmla="val 566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3" name="Multiplier 52"/>
          <p:cNvSpPr/>
          <p:nvPr/>
        </p:nvSpPr>
        <p:spPr>
          <a:xfrm>
            <a:off x="7707960" y="2713988"/>
            <a:ext cx="382065" cy="324036"/>
          </a:xfrm>
          <a:prstGeom prst="mathMultiply">
            <a:avLst>
              <a:gd name="adj1" fmla="val 566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4" name="Multiplier 53"/>
          <p:cNvSpPr/>
          <p:nvPr/>
        </p:nvSpPr>
        <p:spPr>
          <a:xfrm>
            <a:off x="7916003" y="2739399"/>
            <a:ext cx="382065" cy="324036"/>
          </a:xfrm>
          <a:prstGeom prst="mathMultiply">
            <a:avLst>
              <a:gd name="adj1" fmla="val 566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5" name="Multiplier 54"/>
          <p:cNvSpPr/>
          <p:nvPr/>
        </p:nvSpPr>
        <p:spPr>
          <a:xfrm>
            <a:off x="602956" y="2589078"/>
            <a:ext cx="382065" cy="324036"/>
          </a:xfrm>
          <a:prstGeom prst="mathMultiply">
            <a:avLst>
              <a:gd name="adj1" fmla="val 566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6" name="Rectangle 55"/>
          <p:cNvSpPr/>
          <p:nvPr/>
        </p:nvSpPr>
        <p:spPr>
          <a:xfrm>
            <a:off x="3386628" y="3270516"/>
            <a:ext cx="1993322" cy="3658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A={}</a:t>
            </a:r>
          </a:p>
        </p:txBody>
      </p:sp>
      <p:cxnSp>
        <p:nvCxnSpPr>
          <p:cNvPr id="57" name="Connecteur droit 56"/>
          <p:cNvCxnSpPr/>
          <p:nvPr/>
        </p:nvCxnSpPr>
        <p:spPr>
          <a:xfrm flipH="1">
            <a:off x="3195596" y="3738530"/>
            <a:ext cx="1203459" cy="554566"/>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Connecteur droit 57"/>
          <p:cNvCxnSpPr/>
          <p:nvPr/>
        </p:nvCxnSpPr>
        <p:spPr>
          <a:xfrm>
            <a:off x="4399054" y="3741119"/>
            <a:ext cx="1109050" cy="551977"/>
          </a:xfrm>
          <a:prstGeom prst="line">
            <a:avLst/>
          </a:prstGeom>
        </p:spPr>
        <p:style>
          <a:lnRef idx="2">
            <a:schemeClr val="accent1"/>
          </a:lnRef>
          <a:fillRef idx="0">
            <a:schemeClr val="accent1"/>
          </a:fillRef>
          <a:effectRef idx="1">
            <a:schemeClr val="accent1"/>
          </a:effectRef>
          <a:fontRef idx="minor">
            <a:schemeClr val="tx1"/>
          </a:fontRef>
        </p:style>
      </p:cxnSp>
      <p:sp>
        <p:nvSpPr>
          <p:cNvPr id="59" name="ZoneTexte 58"/>
          <p:cNvSpPr txBox="1"/>
          <p:nvPr/>
        </p:nvSpPr>
        <p:spPr>
          <a:xfrm>
            <a:off x="2623744" y="4293096"/>
            <a:ext cx="596643" cy="276999"/>
          </a:xfrm>
          <a:prstGeom prst="rect">
            <a:avLst/>
          </a:prstGeom>
          <a:noFill/>
        </p:spPr>
        <p:txBody>
          <a:bodyPr wrap="square" rtlCol="0">
            <a:spAutoFit/>
          </a:bodyPr>
          <a:lstStyle/>
          <a:p>
            <a:r>
              <a:rPr lang="fr-FR" sz="1200" dirty="0"/>
              <a:t>A = 1</a:t>
            </a:r>
            <a:endParaRPr lang="fr-FR" sz="1200" baseline="-25000" dirty="0"/>
          </a:p>
        </p:txBody>
      </p:sp>
      <p:sp>
        <p:nvSpPr>
          <p:cNvPr id="60" name="ZoneTexte 59"/>
          <p:cNvSpPr txBox="1"/>
          <p:nvPr/>
        </p:nvSpPr>
        <p:spPr>
          <a:xfrm>
            <a:off x="5386293" y="4377833"/>
            <a:ext cx="596643" cy="276999"/>
          </a:xfrm>
          <a:prstGeom prst="rect">
            <a:avLst/>
          </a:prstGeom>
          <a:noFill/>
        </p:spPr>
        <p:txBody>
          <a:bodyPr wrap="square" rtlCol="0">
            <a:spAutoFit/>
          </a:bodyPr>
          <a:lstStyle/>
          <a:p>
            <a:r>
              <a:rPr lang="fr-FR" sz="1200" dirty="0"/>
              <a:t>A = 2</a:t>
            </a:r>
            <a:endParaRPr lang="fr-FR" sz="1200" baseline="-25000" dirty="0"/>
          </a:p>
        </p:txBody>
      </p:sp>
      <p:cxnSp>
        <p:nvCxnSpPr>
          <p:cNvPr id="61" name="Connecteur droit 60"/>
          <p:cNvCxnSpPr/>
          <p:nvPr/>
        </p:nvCxnSpPr>
        <p:spPr>
          <a:xfrm flipH="1">
            <a:off x="2503256" y="4559908"/>
            <a:ext cx="342769" cy="457190"/>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Connecteur droit 61"/>
          <p:cNvCxnSpPr/>
          <p:nvPr/>
        </p:nvCxnSpPr>
        <p:spPr>
          <a:xfrm>
            <a:off x="2855660" y="4559908"/>
            <a:ext cx="295668" cy="457190"/>
          </a:xfrm>
          <a:prstGeom prst="line">
            <a:avLst/>
          </a:prstGeom>
        </p:spPr>
        <p:style>
          <a:lnRef idx="2">
            <a:schemeClr val="accent1"/>
          </a:lnRef>
          <a:fillRef idx="0">
            <a:schemeClr val="accent1"/>
          </a:fillRef>
          <a:effectRef idx="1">
            <a:schemeClr val="accent1"/>
          </a:effectRef>
          <a:fontRef idx="minor">
            <a:schemeClr val="tx1"/>
          </a:fontRef>
        </p:style>
      </p:cxnSp>
      <p:sp>
        <p:nvSpPr>
          <p:cNvPr id="63" name="ZoneTexte 62"/>
          <p:cNvSpPr txBox="1"/>
          <p:nvPr/>
        </p:nvSpPr>
        <p:spPr>
          <a:xfrm>
            <a:off x="2195736" y="5099607"/>
            <a:ext cx="596643" cy="276999"/>
          </a:xfrm>
          <a:prstGeom prst="rect">
            <a:avLst/>
          </a:prstGeom>
          <a:noFill/>
        </p:spPr>
        <p:txBody>
          <a:bodyPr wrap="square" rtlCol="0">
            <a:spAutoFit/>
          </a:bodyPr>
          <a:lstStyle/>
          <a:p>
            <a:r>
              <a:rPr lang="fr-FR" sz="1200" dirty="0"/>
              <a:t>B = 2</a:t>
            </a:r>
            <a:endParaRPr lang="fr-FR" sz="1200" baseline="-25000" dirty="0"/>
          </a:p>
        </p:txBody>
      </p:sp>
      <p:sp>
        <p:nvSpPr>
          <p:cNvPr id="64" name="ZoneTexte 63"/>
          <p:cNvSpPr txBox="1"/>
          <p:nvPr/>
        </p:nvSpPr>
        <p:spPr>
          <a:xfrm>
            <a:off x="2999977" y="5099606"/>
            <a:ext cx="596643" cy="276999"/>
          </a:xfrm>
          <a:prstGeom prst="rect">
            <a:avLst/>
          </a:prstGeom>
          <a:noFill/>
        </p:spPr>
        <p:txBody>
          <a:bodyPr wrap="square" rtlCol="0">
            <a:spAutoFit/>
          </a:bodyPr>
          <a:lstStyle/>
          <a:p>
            <a:r>
              <a:rPr lang="fr-FR" sz="1200" dirty="0"/>
              <a:t>B = 3</a:t>
            </a:r>
            <a:endParaRPr lang="fr-FR" sz="1200" baseline="-25000" dirty="0"/>
          </a:p>
        </p:txBody>
      </p:sp>
      <p:cxnSp>
        <p:nvCxnSpPr>
          <p:cNvPr id="70" name="Connecteur droit 69"/>
          <p:cNvCxnSpPr/>
          <p:nvPr/>
        </p:nvCxnSpPr>
        <p:spPr>
          <a:xfrm flipH="1">
            <a:off x="5334864" y="4623690"/>
            <a:ext cx="342769" cy="45719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Connecteur droit 70"/>
          <p:cNvCxnSpPr/>
          <p:nvPr/>
        </p:nvCxnSpPr>
        <p:spPr>
          <a:xfrm>
            <a:off x="5687268" y="4623690"/>
            <a:ext cx="295668" cy="457190"/>
          </a:xfrm>
          <a:prstGeom prst="line">
            <a:avLst/>
          </a:prstGeom>
        </p:spPr>
        <p:style>
          <a:lnRef idx="2">
            <a:schemeClr val="accent1"/>
          </a:lnRef>
          <a:fillRef idx="0">
            <a:schemeClr val="accent1"/>
          </a:fillRef>
          <a:effectRef idx="1">
            <a:schemeClr val="accent1"/>
          </a:effectRef>
          <a:fontRef idx="minor">
            <a:schemeClr val="tx1"/>
          </a:fontRef>
        </p:style>
      </p:cxnSp>
      <p:sp>
        <p:nvSpPr>
          <p:cNvPr id="72" name="ZoneTexte 71"/>
          <p:cNvSpPr txBox="1"/>
          <p:nvPr/>
        </p:nvSpPr>
        <p:spPr>
          <a:xfrm>
            <a:off x="5027344" y="5163389"/>
            <a:ext cx="596643" cy="276999"/>
          </a:xfrm>
          <a:prstGeom prst="rect">
            <a:avLst/>
          </a:prstGeom>
          <a:noFill/>
        </p:spPr>
        <p:txBody>
          <a:bodyPr wrap="square" rtlCol="0">
            <a:spAutoFit/>
          </a:bodyPr>
          <a:lstStyle/>
          <a:p>
            <a:r>
              <a:rPr lang="fr-FR" sz="1200" dirty="0"/>
              <a:t>B = 2</a:t>
            </a:r>
            <a:endParaRPr lang="fr-FR" sz="1200" baseline="-25000" dirty="0"/>
          </a:p>
        </p:txBody>
      </p:sp>
      <p:sp>
        <p:nvSpPr>
          <p:cNvPr id="73" name="ZoneTexte 72"/>
          <p:cNvSpPr txBox="1"/>
          <p:nvPr/>
        </p:nvSpPr>
        <p:spPr>
          <a:xfrm>
            <a:off x="5831585" y="5163388"/>
            <a:ext cx="596643" cy="276999"/>
          </a:xfrm>
          <a:prstGeom prst="rect">
            <a:avLst/>
          </a:prstGeom>
          <a:noFill/>
        </p:spPr>
        <p:txBody>
          <a:bodyPr wrap="square" rtlCol="0">
            <a:spAutoFit/>
          </a:bodyPr>
          <a:lstStyle/>
          <a:p>
            <a:r>
              <a:rPr lang="fr-FR" sz="1200" dirty="0"/>
              <a:t>B = 3</a:t>
            </a:r>
            <a:endParaRPr lang="fr-FR" sz="1200" baseline="-25000" dirty="0"/>
          </a:p>
        </p:txBody>
      </p:sp>
      <p:sp>
        <p:nvSpPr>
          <p:cNvPr id="74" name="Multiplier 73"/>
          <p:cNvSpPr/>
          <p:nvPr/>
        </p:nvSpPr>
        <p:spPr>
          <a:xfrm>
            <a:off x="5072715" y="5301887"/>
            <a:ext cx="382065" cy="324036"/>
          </a:xfrm>
          <a:prstGeom prst="mathMultiply">
            <a:avLst>
              <a:gd name="adj1" fmla="val 566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79" name="Connecteur droit 78"/>
          <p:cNvCxnSpPr/>
          <p:nvPr/>
        </p:nvCxnSpPr>
        <p:spPr>
          <a:xfrm flipH="1">
            <a:off x="1711168" y="5440387"/>
            <a:ext cx="342769" cy="457190"/>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Connecteur droit 79"/>
          <p:cNvCxnSpPr/>
          <p:nvPr/>
        </p:nvCxnSpPr>
        <p:spPr>
          <a:xfrm>
            <a:off x="2063572" y="5440387"/>
            <a:ext cx="295668" cy="457190"/>
          </a:xfrm>
          <a:prstGeom prst="line">
            <a:avLst/>
          </a:prstGeom>
        </p:spPr>
        <p:style>
          <a:lnRef idx="2">
            <a:schemeClr val="accent1"/>
          </a:lnRef>
          <a:fillRef idx="0">
            <a:schemeClr val="accent1"/>
          </a:fillRef>
          <a:effectRef idx="1">
            <a:schemeClr val="accent1"/>
          </a:effectRef>
          <a:fontRef idx="minor">
            <a:schemeClr val="tx1"/>
          </a:fontRef>
        </p:style>
      </p:cxnSp>
      <p:sp>
        <p:nvSpPr>
          <p:cNvPr id="81" name="ZoneTexte 80"/>
          <p:cNvSpPr txBox="1"/>
          <p:nvPr/>
        </p:nvSpPr>
        <p:spPr>
          <a:xfrm>
            <a:off x="1403648" y="5980086"/>
            <a:ext cx="596643" cy="276999"/>
          </a:xfrm>
          <a:prstGeom prst="rect">
            <a:avLst/>
          </a:prstGeom>
          <a:noFill/>
        </p:spPr>
        <p:txBody>
          <a:bodyPr wrap="square" rtlCol="0">
            <a:spAutoFit/>
          </a:bodyPr>
          <a:lstStyle/>
          <a:p>
            <a:r>
              <a:rPr lang="fr-FR" sz="1200" dirty="0"/>
              <a:t>C = 3</a:t>
            </a:r>
            <a:endParaRPr lang="fr-FR" sz="1200" baseline="-25000" dirty="0"/>
          </a:p>
        </p:txBody>
      </p:sp>
      <p:sp>
        <p:nvSpPr>
          <p:cNvPr id="82" name="ZoneTexte 81"/>
          <p:cNvSpPr txBox="1"/>
          <p:nvPr/>
        </p:nvSpPr>
        <p:spPr>
          <a:xfrm>
            <a:off x="2207889" y="5980085"/>
            <a:ext cx="596643" cy="276999"/>
          </a:xfrm>
          <a:prstGeom prst="rect">
            <a:avLst/>
          </a:prstGeom>
          <a:noFill/>
        </p:spPr>
        <p:txBody>
          <a:bodyPr wrap="square" rtlCol="0">
            <a:spAutoFit/>
          </a:bodyPr>
          <a:lstStyle/>
          <a:p>
            <a:r>
              <a:rPr lang="fr-FR" sz="1200" dirty="0"/>
              <a:t>C = 4</a:t>
            </a:r>
            <a:endParaRPr lang="fr-FR" sz="1200" baseline="-25000" dirty="0"/>
          </a:p>
        </p:txBody>
      </p:sp>
      <p:cxnSp>
        <p:nvCxnSpPr>
          <p:cNvPr id="83" name="Connecteur droit 82"/>
          <p:cNvCxnSpPr/>
          <p:nvPr/>
        </p:nvCxnSpPr>
        <p:spPr>
          <a:xfrm flipH="1">
            <a:off x="3252071" y="5481605"/>
            <a:ext cx="342769" cy="457190"/>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Connecteur droit 83"/>
          <p:cNvCxnSpPr/>
          <p:nvPr/>
        </p:nvCxnSpPr>
        <p:spPr>
          <a:xfrm>
            <a:off x="3604475" y="5481605"/>
            <a:ext cx="295668" cy="457190"/>
          </a:xfrm>
          <a:prstGeom prst="line">
            <a:avLst/>
          </a:prstGeom>
        </p:spPr>
        <p:style>
          <a:lnRef idx="2">
            <a:schemeClr val="accent1"/>
          </a:lnRef>
          <a:fillRef idx="0">
            <a:schemeClr val="accent1"/>
          </a:fillRef>
          <a:effectRef idx="1">
            <a:schemeClr val="accent1"/>
          </a:effectRef>
          <a:fontRef idx="minor">
            <a:schemeClr val="tx1"/>
          </a:fontRef>
        </p:style>
      </p:cxnSp>
      <p:sp>
        <p:nvSpPr>
          <p:cNvPr id="85" name="ZoneTexte 84"/>
          <p:cNvSpPr txBox="1"/>
          <p:nvPr/>
        </p:nvSpPr>
        <p:spPr>
          <a:xfrm>
            <a:off x="2944551" y="6021304"/>
            <a:ext cx="596643" cy="276999"/>
          </a:xfrm>
          <a:prstGeom prst="rect">
            <a:avLst/>
          </a:prstGeom>
          <a:noFill/>
        </p:spPr>
        <p:txBody>
          <a:bodyPr wrap="square" rtlCol="0">
            <a:spAutoFit/>
          </a:bodyPr>
          <a:lstStyle/>
          <a:p>
            <a:r>
              <a:rPr lang="fr-FR" sz="1200" dirty="0"/>
              <a:t>C = 3</a:t>
            </a:r>
            <a:endParaRPr lang="fr-FR" sz="1200" baseline="-25000" dirty="0"/>
          </a:p>
        </p:txBody>
      </p:sp>
      <p:sp>
        <p:nvSpPr>
          <p:cNvPr id="86" name="ZoneTexte 85"/>
          <p:cNvSpPr txBox="1"/>
          <p:nvPr/>
        </p:nvSpPr>
        <p:spPr>
          <a:xfrm>
            <a:off x="3748792" y="6021303"/>
            <a:ext cx="596643" cy="276999"/>
          </a:xfrm>
          <a:prstGeom prst="rect">
            <a:avLst/>
          </a:prstGeom>
          <a:noFill/>
        </p:spPr>
        <p:txBody>
          <a:bodyPr wrap="square" rtlCol="0">
            <a:spAutoFit/>
          </a:bodyPr>
          <a:lstStyle/>
          <a:p>
            <a:r>
              <a:rPr lang="fr-FR" sz="1200" dirty="0"/>
              <a:t>C = 4</a:t>
            </a:r>
            <a:endParaRPr lang="fr-FR" sz="1200" baseline="-25000" dirty="0"/>
          </a:p>
        </p:txBody>
      </p:sp>
      <p:cxnSp>
        <p:nvCxnSpPr>
          <p:cNvPr id="87" name="Connecteur droit 86"/>
          <p:cNvCxnSpPr/>
          <p:nvPr/>
        </p:nvCxnSpPr>
        <p:spPr>
          <a:xfrm flipH="1">
            <a:off x="5785577" y="5510279"/>
            <a:ext cx="342769" cy="457190"/>
          </a:xfrm>
          <a:prstGeom prst="line">
            <a:avLst/>
          </a:prstGeom>
        </p:spPr>
        <p:style>
          <a:lnRef idx="2">
            <a:schemeClr val="accent1"/>
          </a:lnRef>
          <a:fillRef idx="0">
            <a:schemeClr val="accent1"/>
          </a:fillRef>
          <a:effectRef idx="1">
            <a:schemeClr val="accent1"/>
          </a:effectRef>
          <a:fontRef idx="minor">
            <a:schemeClr val="tx1"/>
          </a:fontRef>
        </p:style>
      </p:cxnSp>
      <p:cxnSp>
        <p:nvCxnSpPr>
          <p:cNvPr id="88" name="Connecteur droit 87"/>
          <p:cNvCxnSpPr/>
          <p:nvPr/>
        </p:nvCxnSpPr>
        <p:spPr>
          <a:xfrm>
            <a:off x="6137981" y="5510279"/>
            <a:ext cx="295668" cy="457190"/>
          </a:xfrm>
          <a:prstGeom prst="line">
            <a:avLst/>
          </a:prstGeom>
        </p:spPr>
        <p:style>
          <a:lnRef idx="2">
            <a:schemeClr val="accent1"/>
          </a:lnRef>
          <a:fillRef idx="0">
            <a:schemeClr val="accent1"/>
          </a:fillRef>
          <a:effectRef idx="1">
            <a:schemeClr val="accent1"/>
          </a:effectRef>
          <a:fontRef idx="minor">
            <a:schemeClr val="tx1"/>
          </a:fontRef>
        </p:style>
      </p:cxnSp>
      <p:sp>
        <p:nvSpPr>
          <p:cNvPr id="89" name="ZoneTexte 88"/>
          <p:cNvSpPr txBox="1"/>
          <p:nvPr/>
        </p:nvSpPr>
        <p:spPr>
          <a:xfrm>
            <a:off x="5478057" y="6049978"/>
            <a:ext cx="596643" cy="276999"/>
          </a:xfrm>
          <a:prstGeom prst="rect">
            <a:avLst/>
          </a:prstGeom>
          <a:noFill/>
        </p:spPr>
        <p:txBody>
          <a:bodyPr wrap="square" rtlCol="0">
            <a:spAutoFit/>
          </a:bodyPr>
          <a:lstStyle/>
          <a:p>
            <a:r>
              <a:rPr lang="fr-FR" sz="1200" dirty="0"/>
              <a:t>C = 3</a:t>
            </a:r>
            <a:endParaRPr lang="fr-FR" sz="1200" baseline="-25000" dirty="0"/>
          </a:p>
        </p:txBody>
      </p:sp>
      <p:sp>
        <p:nvSpPr>
          <p:cNvPr id="90" name="ZoneTexte 89"/>
          <p:cNvSpPr txBox="1"/>
          <p:nvPr/>
        </p:nvSpPr>
        <p:spPr>
          <a:xfrm>
            <a:off x="6282298" y="6049977"/>
            <a:ext cx="596643" cy="276999"/>
          </a:xfrm>
          <a:prstGeom prst="rect">
            <a:avLst/>
          </a:prstGeom>
          <a:noFill/>
        </p:spPr>
        <p:txBody>
          <a:bodyPr wrap="square" rtlCol="0">
            <a:spAutoFit/>
          </a:bodyPr>
          <a:lstStyle/>
          <a:p>
            <a:r>
              <a:rPr lang="fr-FR" sz="1200" dirty="0"/>
              <a:t>C = 4</a:t>
            </a:r>
            <a:endParaRPr lang="fr-FR" sz="1200" baseline="-25000" dirty="0"/>
          </a:p>
        </p:txBody>
      </p:sp>
      <p:sp>
        <p:nvSpPr>
          <p:cNvPr id="91" name="Multiplier 90"/>
          <p:cNvSpPr/>
          <p:nvPr/>
        </p:nvSpPr>
        <p:spPr>
          <a:xfrm>
            <a:off x="5496235" y="6188477"/>
            <a:ext cx="382065" cy="324036"/>
          </a:xfrm>
          <a:prstGeom prst="mathMultiply">
            <a:avLst>
              <a:gd name="adj1" fmla="val 566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2" name="Multiplier 91"/>
          <p:cNvSpPr/>
          <p:nvPr/>
        </p:nvSpPr>
        <p:spPr>
          <a:xfrm>
            <a:off x="3004563" y="6190021"/>
            <a:ext cx="382065" cy="324036"/>
          </a:xfrm>
          <a:prstGeom prst="mathMultiply">
            <a:avLst>
              <a:gd name="adj1" fmla="val 566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3" name="Chevron 92"/>
          <p:cNvSpPr/>
          <p:nvPr/>
        </p:nvSpPr>
        <p:spPr>
          <a:xfrm rot="5705631">
            <a:off x="1450841" y="6284513"/>
            <a:ext cx="285192" cy="210977"/>
          </a:xfrm>
          <a:prstGeom prst="chevron">
            <a:avLst>
              <a:gd name="adj" fmla="val 100375"/>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95" name="Chevron 94"/>
          <p:cNvSpPr/>
          <p:nvPr/>
        </p:nvSpPr>
        <p:spPr>
          <a:xfrm rot="5705631">
            <a:off x="2328532" y="6285514"/>
            <a:ext cx="285192" cy="210977"/>
          </a:xfrm>
          <a:prstGeom prst="chevron">
            <a:avLst>
              <a:gd name="adj" fmla="val 100375"/>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96" name="Chevron 95"/>
          <p:cNvSpPr/>
          <p:nvPr/>
        </p:nvSpPr>
        <p:spPr>
          <a:xfrm rot="5705631">
            <a:off x="3825475" y="6344212"/>
            <a:ext cx="285192" cy="210977"/>
          </a:xfrm>
          <a:prstGeom prst="chevron">
            <a:avLst>
              <a:gd name="adj" fmla="val 100375"/>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97" name="Chevron 96"/>
          <p:cNvSpPr/>
          <p:nvPr/>
        </p:nvSpPr>
        <p:spPr>
          <a:xfrm rot="5705631">
            <a:off x="6377482" y="6331579"/>
            <a:ext cx="285192" cy="210977"/>
          </a:xfrm>
          <a:prstGeom prst="chevron">
            <a:avLst>
              <a:gd name="adj" fmla="val 100375"/>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 name="Espace réservé du numéro de diapositive 1">
            <a:extLst>
              <a:ext uri="{FF2B5EF4-FFF2-40B4-BE49-F238E27FC236}">
                <a16:creationId xmlns:a16="http://schemas.microsoft.com/office/drawing/2014/main" id="{4008AD2B-BBB0-4C06-B88A-5BC714EE2960}"/>
              </a:ext>
            </a:extLst>
          </p:cNvPr>
          <p:cNvSpPr>
            <a:spLocks noGrp="1"/>
          </p:cNvSpPr>
          <p:nvPr>
            <p:ph type="sldNum" sz="quarter" idx="12"/>
          </p:nvPr>
        </p:nvSpPr>
        <p:spPr/>
        <p:txBody>
          <a:bodyPr/>
          <a:lstStyle/>
          <a:p>
            <a:fld id="{F1E29388-C2A6-42F4-8376-DF2F821CBB61}" type="slidenum">
              <a:rPr lang="fr-FR" smtClean="0"/>
              <a:t>83</a:t>
            </a:fld>
            <a:endParaRPr lang="fr-FR"/>
          </a:p>
        </p:txBody>
      </p:sp>
    </p:spTree>
    <p:extLst>
      <p:ext uri="{BB962C8B-B14F-4D97-AF65-F5344CB8AC3E}">
        <p14:creationId xmlns:p14="http://schemas.microsoft.com/office/powerpoint/2010/main" val="397275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8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8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9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9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9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6" grpId="0" animBg="1"/>
      <p:bldP spid="47" grpId="0" animBg="1"/>
      <p:bldP spid="48" grpId="0" animBg="1"/>
      <p:bldP spid="50" grpId="0" animBg="1"/>
      <p:bldP spid="52" grpId="0" animBg="1"/>
      <p:bldP spid="53" grpId="0" animBg="1"/>
      <p:bldP spid="54" grpId="0" animBg="1"/>
      <p:bldP spid="55" grpId="0" animBg="1"/>
      <p:bldP spid="56" grpId="0" animBg="1"/>
      <p:bldP spid="59" grpId="0"/>
      <p:bldP spid="60" grpId="0"/>
      <p:bldP spid="63" grpId="0"/>
      <p:bldP spid="64" grpId="0"/>
      <p:bldP spid="72" grpId="0"/>
      <p:bldP spid="73" grpId="0"/>
      <p:bldP spid="74" grpId="0" animBg="1"/>
      <p:bldP spid="81" grpId="0"/>
      <p:bldP spid="82" grpId="0"/>
      <p:bldP spid="85" grpId="0"/>
      <p:bldP spid="86" grpId="0"/>
      <p:bldP spid="89" grpId="0"/>
      <p:bldP spid="90" grpId="0"/>
      <p:bldP spid="91" grpId="0" animBg="1"/>
      <p:bldP spid="92" grpId="0" animBg="1"/>
      <p:bldP spid="93" grpId="0" animBg="1"/>
      <p:bldP spid="95" grpId="0" animBg="1"/>
      <p:bldP spid="96" grpId="0" animBg="1"/>
      <p:bldP spid="9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260047" cy="461665"/>
          </a:xfrm>
          <a:prstGeom prst="rect">
            <a:avLst/>
          </a:prstGeom>
        </p:spPr>
        <p:txBody>
          <a:bodyPr wrap="none">
            <a:spAutoFit/>
          </a:bodyPr>
          <a:lstStyle/>
          <a:p>
            <a:r>
              <a:rPr lang="fr-FR" sz="2400" b="1" dirty="0"/>
              <a:t>3 – Intégration de l’approche CSP en conception</a:t>
            </a:r>
          </a:p>
        </p:txBody>
      </p:sp>
      <p:sp>
        <p:nvSpPr>
          <p:cNvPr id="4" name="Rectangle 3"/>
          <p:cNvSpPr/>
          <p:nvPr/>
        </p:nvSpPr>
        <p:spPr>
          <a:xfrm>
            <a:off x="101724" y="461665"/>
            <a:ext cx="5825056" cy="400110"/>
          </a:xfrm>
          <a:prstGeom prst="rect">
            <a:avLst/>
          </a:prstGeom>
        </p:spPr>
        <p:txBody>
          <a:bodyPr wrap="none">
            <a:spAutoFit/>
          </a:bodyPr>
          <a:lstStyle/>
          <a:p>
            <a:r>
              <a:rPr lang="fr-FR" sz="2000" b="1" dirty="0">
                <a:solidFill>
                  <a:schemeClr val="tx2">
                    <a:lumMod val="60000"/>
                    <a:lumOff val="40000"/>
                  </a:schemeClr>
                </a:solidFill>
              </a:rPr>
              <a:t> Les algorithmes de recherche : « </a:t>
            </a:r>
            <a:r>
              <a:rPr lang="fr-FR" sz="2000" b="1" dirty="0" err="1">
                <a:solidFill>
                  <a:schemeClr val="tx2">
                    <a:lumMod val="60000"/>
                    <a:lumOff val="40000"/>
                  </a:schemeClr>
                </a:solidFill>
              </a:rPr>
              <a:t>Forward</a:t>
            </a:r>
            <a:r>
              <a:rPr lang="fr-FR" sz="2000" b="1" dirty="0">
                <a:solidFill>
                  <a:schemeClr val="tx2">
                    <a:lumMod val="60000"/>
                    <a:lumOff val="40000"/>
                  </a:schemeClr>
                </a:solidFill>
              </a:rPr>
              <a:t> </a:t>
            </a:r>
            <a:r>
              <a:rPr lang="fr-FR" sz="2000" b="1" dirty="0" err="1">
                <a:solidFill>
                  <a:schemeClr val="tx2">
                    <a:lumMod val="60000"/>
                    <a:lumOff val="40000"/>
                  </a:schemeClr>
                </a:solidFill>
              </a:rPr>
              <a:t>Checking</a:t>
            </a:r>
            <a:r>
              <a:rPr lang="fr-FR" sz="2000" b="1" dirty="0">
                <a:solidFill>
                  <a:schemeClr val="tx2">
                    <a:lumMod val="60000"/>
                    <a:lumOff val="40000"/>
                  </a:schemeClr>
                </a:solidFill>
              </a:rPr>
              <a:t> »</a:t>
            </a:r>
          </a:p>
        </p:txBody>
      </p:sp>
      <p:sp>
        <p:nvSpPr>
          <p:cNvPr id="8" name="Rectangle 7"/>
          <p:cNvSpPr/>
          <p:nvPr/>
        </p:nvSpPr>
        <p:spPr>
          <a:xfrm>
            <a:off x="203700" y="1124744"/>
            <a:ext cx="8544763" cy="923330"/>
          </a:xfrm>
          <a:prstGeom prst="rect">
            <a:avLst/>
          </a:prstGeom>
        </p:spPr>
        <p:txBody>
          <a:bodyPr wrap="square">
            <a:spAutoFit/>
          </a:bodyPr>
          <a:lstStyle/>
          <a:p>
            <a:r>
              <a:rPr lang="fr-FR" b="1" dirty="0"/>
              <a:t>problème des reines</a:t>
            </a:r>
            <a:r>
              <a:rPr lang="fr-FR" dirty="0"/>
              <a:t>. Ce problème consiste à placer </a:t>
            </a:r>
            <a:r>
              <a:rPr lang="fr-FR" i="1" dirty="0"/>
              <a:t>n </a:t>
            </a:r>
            <a:r>
              <a:rPr lang="fr-FR" dirty="0"/>
              <a:t>reines sur un échiquier (une grille) de </a:t>
            </a:r>
            <a:r>
              <a:rPr lang="fr-FR" i="1" dirty="0"/>
              <a:t>n </a:t>
            </a:r>
            <a:r>
              <a:rPr lang="fr-FR" dirty="0"/>
              <a:t>par </a:t>
            </a:r>
            <a:r>
              <a:rPr lang="fr-FR" i="1" dirty="0"/>
              <a:t>n</a:t>
            </a:r>
            <a:r>
              <a:rPr lang="fr-FR" dirty="0"/>
              <a:t>, de sorte qu’il y ait une seule reine sur chaque ligne et sur chaque colonne, et au plus une reine dans chaque diagonale. </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48" y="3500611"/>
            <a:ext cx="1609725"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218" y="3575273"/>
            <a:ext cx="15144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3140" y="3575273"/>
            <a:ext cx="149542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necteur droit avec flèche 4"/>
          <p:cNvCxnSpPr>
            <a:cxnSpLocks/>
          </p:cNvCxnSpPr>
          <p:nvPr/>
        </p:nvCxnSpPr>
        <p:spPr>
          <a:xfrm flipV="1">
            <a:off x="4320852" y="3039815"/>
            <a:ext cx="771862" cy="4607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Connecteur droit avec flèche 19"/>
          <p:cNvCxnSpPr/>
          <p:nvPr/>
        </p:nvCxnSpPr>
        <p:spPr>
          <a:xfrm>
            <a:off x="4320852" y="5175473"/>
            <a:ext cx="824878" cy="4226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 name="Image 1">
            <a:extLst>
              <a:ext uri="{FF2B5EF4-FFF2-40B4-BE49-F238E27FC236}">
                <a16:creationId xmlns:a16="http://schemas.microsoft.com/office/drawing/2014/main" id="{83FD2021-3486-4AE9-BE7E-C2B8BE90BBDB}"/>
              </a:ext>
            </a:extLst>
          </p:cNvPr>
          <p:cNvPicPr>
            <a:picLocks noChangeAspect="1"/>
          </p:cNvPicPr>
          <p:nvPr/>
        </p:nvPicPr>
        <p:blipFill rotWithShape="1">
          <a:blip r:embed="rId6"/>
          <a:srcRect r="36477"/>
          <a:stretch/>
        </p:blipFill>
        <p:spPr>
          <a:xfrm>
            <a:off x="5293012" y="4653136"/>
            <a:ext cx="1530798" cy="1619250"/>
          </a:xfrm>
          <a:prstGeom prst="rect">
            <a:avLst/>
          </a:prstGeom>
        </p:spPr>
      </p:pic>
      <p:pic>
        <p:nvPicPr>
          <p:cNvPr id="7" name="Image 6">
            <a:extLst>
              <a:ext uri="{FF2B5EF4-FFF2-40B4-BE49-F238E27FC236}">
                <a16:creationId xmlns:a16="http://schemas.microsoft.com/office/drawing/2014/main" id="{1D62A2FF-B7AB-4EC6-BFE1-7A0C7FF618F1}"/>
              </a:ext>
            </a:extLst>
          </p:cNvPr>
          <p:cNvPicPr>
            <a:picLocks noChangeAspect="1"/>
          </p:cNvPicPr>
          <p:nvPr/>
        </p:nvPicPr>
        <p:blipFill rotWithShape="1">
          <a:blip r:embed="rId7"/>
          <a:srcRect l="1" r="36803"/>
          <a:stretch/>
        </p:blipFill>
        <p:spPr>
          <a:xfrm>
            <a:off x="5137321" y="2206600"/>
            <a:ext cx="1522911" cy="1628775"/>
          </a:xfrm>
          <a:prstGeom prst="rect">
            <a:avLst/>
          </a:prstGeom>
        </p:spPr>
      </p:pic>
      <p:pic>
        <p:nvPicPr>
          <p:cNvPr id="9" name="Image 8">
            <a:extLst>
              <a:ext uri="{FF2B5EF4-FFF2-40B4-BE49-F238E27FC236}">
                <a16:creationId xmlns:a16="http://schemas.microsoft.com/office/drawing/2014/main" id="{FA96B6B3-E309-4F3B-8E19-EB56F1BE98BD}"/>
              </a:ext>
            </a:extLst>
          </p:cNvPr>
          <p:cNvPicPr>
            <a:picLocks noChangeAspect="1"/>
          </p:cNvPicPr>
          <p:nvPr/>
        </p:nvPicPr>
        <p:blipFill rotWithShape="1">
          <a:blip r:embed="rId8"/>
          <a:srcRect r="35351"/>
          <a:stretch/>
        </p:blipFill>
        <p:spPr>
          <a:xfrm>
            <a:off x="6991220" y="4602596"/>
            <a:ext cx="1557923" cy="1628775"/>
          </a:xfrm>
          <a:prstGeom prst="rect">
            <a:avLst/>
          </a:prstGeom>
        </p:spPr>
      </p:pic>
      <p:sp>
        <p:nvSpPr>
          <p:cNvPr id="10" name="Espace réservé du numéro de diapositive 9">
            <a:extLst>
              <a:ext uri="{FF2B5EF4-FFF2-40B4-BE49-F238E27FC236}">
                <a16:creationId xmlns:a16="http://schemas.microsoft.com/office/drawing/2014/main" id="{1293A94D-7990-4629-92BC-9053B3C06265}"/>
              </a:ext>
            </a:extLst>
          </p:cNvPr>
          <p:cNvSpPr>
            <a:spLocks noGrp="1"/>
          </p:cNvSpPr>
          <p:nvPr>
            <p:ph type="sldNum" sz="quarter" idx="12"/>
          </p:nvPr>
        </p:nvSpPr>
        <p:spPr/>
        <p:txBody>
          <a:bodyPr/>
          <a:lstStyle/>
          <a:p>
            <a:fld id="{F1E29388-C2A6-42F4-8376-DF2F821CBB61}" type="slidenum">
              <a:rPr lang="fr-FR" smtClean="0"/>
              <a:t>84</a:t>
            </a:fld>
            <a:endParaRPr lang="fr-FR"/>
          </a:p>
        </p:txBody>
      </p:sp>
    </p:spTree>
    <p:extLst>
      <p:ext uri="{BB962C8B-B14F-4D97-AF65-F5344CB8AC3E}">
        <p14:creationId xmlns:p14="http://schemas.microsoft.com/office/powerpoint/2010/main" val="45163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260047" cy="461665"/>
          </a:xfrm>
          <a:prstGeom prst="rect">
            <a:avLst/>
          </a:prstGeom>
        </p:spPr>
        <p:txBody>
          <a:bodyPr wrap="none">
            <a:spAutoFit/>
          </a:bodyPr>
          <a:lstStyle/>
          <a:p>
            <a:r>
              <a:rPr lang="fr-FR" sz="2400" b="1" dirty="0"/>
              <a:t>3 – Intégration de l’approche CSP en conception</a:t>
            </a:r>
          </a:p>
        </p:txBody>
      </p:sp>
      <p:sp>
        <p:nvSpPr>
          <p:cNvPr id="4" name="Rectangle 3"/>
          <p:cNvSpPr/>
          <p:nvPr/>
        </p:nvSpPr>
        <p:spPr>
          <a:xfrm>
            <a:off x="101724" y="461665"/>
            <a:ext cx="5825056" cy="400110"/>
          </a:xfrm>
          <a:prstGeom prst="rect">
            <a:avLst/>
          </a:prstGeom>
        </p:spPr>
        <p:txBody>
          <a:bodyPr wrap="none">
            <a:spAutoFit/>
          </a:bodyPr>
          <a:lstStyle/>
          <a:p>
            <a:r>
              <a:rPr lang="fr-FR" sz="2000" b="1" dirty="0">
                <a:solidFill>
                  <a:schemeClr val="tx2">
                    <a:lumMod val="60000"/>
                    <a:lumOff val="40000"/>
                  </a:schemeClr>
                </a:solidFill>
              </a:rPr>
              <a:t> Les algorithmes de recherche : « </a:t>
            </a:r>
            <a:r>
              <a:rPr lang="fr-FR" sz="2000" b="1" dirty="0" err="1">
                <a:solidFill>
                  <a:schemeClr val="tx2">
                    <a:lumMod val="60000"/>
                    <a:lumOff val="40000"/>
                  </a:schemeClr>
                </a:solidFill>
              </a:rPr>
              <a:t>Forward</a:t>
            </a:r>
            <a:r>
              <a:rPr lang="fr-FR" sz="2000" b="1" dirty="0">
                <a:solidFill>
                  <a:schemeClr val="tx2">
                    <a:lumMod val="60000"/>
                    <a:lumOff val="40000"/>
                  </a:schemeClr>
                </a:solidFill>
              </a:rPr>
              <a:t> </a:t>
            </a:r>
            <a:r>
              <a:rPr lang="fr-FR" sz="2000" b="1" dirty="0" err="1">
                <a:solidFill>
                  <a:schemeClr val="tx2">
                    <a:lumMod val="60000"/>
                    <a:lumOff val="40000"/>
                  </a:schemeClr>
                </a:solidFill>
              </a:rPr>
              <a:t>Checking</a:t>
            </a:r>
            <a:r>
              <a:rPr lang="fr-FR" sz="2000" b="1" dirty="0">
                <a:solidFill>
                  <a:schemeClr val="tx2">
                    <a:lumMod val="60000"/>
                    <a:lumOff val="40000"/>
                  </a:schemeClr>
                </a:solidFill>
              </a:rPr>
              <a:t> »</a:t>
            </a:r>
          </a:p>
        </p:txBody>
      </p:sp>
      <p:sp>
        <p:nvSpPr>
          <p:cNvPr id="8" name="Rectangle 7"/>
          <p:cNvSpPr/>
          <p:nvPr/>
        </p:nvSpPr>
        <p:spPr>
          <a:xfrm>
            <a:off x="203700" y="1124744"/>
            <a:ext cx="8544763" cy="923330"/>
          </a:xfrm>
          <a:prstGeom prst="rect">
            <a:avLst/>
          </a:prstGeom>
        </p:spPr>
        <p:txBody>
          <a:bodyPr wrap="square">
            <a:spAutoFit/>
          </a:bodyPr>
          <a:lstStyle/>
          <a:p>
            <a:r>
              <a:rPr lang="fr-FR" b="1" dirty="0"/>
              <a:t>problème des reines</a:t>
            </a:r>
            <a:r>
              <a:rPr lang="fr-FR" dirty="0"/>
              <a:t>. Ce problème consiste à placer </a:t>
            </a:r>
            <a:r>
              <a:rPr lang="fr-FR" i="1" dirty="0"/>
              <a:t>n </a:t>
            </a:r>
            <a:r>
              <a:rPr lang="fr-FR" dirty="0"/>
              <a:t>reines sur un échiquier (une grille) de </a:t>
            </a:r>
            <a:r>
              <a:rPr lang="fr-FR" i="1" dirty="0"/>
              <a:t>n </a:t>
            </a:r>
            <a:r>
              <a:rPr lang="fr-FR" dirty="0"/>
              <a:t>par </a:t>
            </a:r>
            <a:r>
              <a:rPr lang="fr-FR" i="1" dirty="0"/>
              <a:t>n</a:t>
            </a:r>
            <a:r>
              <a:rPr lang="fr-FR" dirty="0"/>
              <a:t>, de sorte qu’il y ait une seule reine sur chaque ligne et sur chaque colonne, et au plus une reine dans chaque diagonale. </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48" y="3500611"/>
            <a:ext cx="1609725"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3140" y="3575273"/>
            <a:ext cx="149542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0277" y="3613373"/>
            <a:ext cx="158115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2338" y="3618086"/>
            <a:ext cx="15811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8264" y="3615184"/>
            <a:ext cx="1533525"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91113" y="5233243"/>
            <a:ext cx="16287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7025" y="3572048"/>
            <a:ext cx="156210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necteur droit avec flèche 4"/>
          <p:cNvCxnSpPr/>
          <p:nvPr/>
        </p:nvCxnSpPr>
        <p:spPr>
          <a:xfrm>
            <a:off x="1619672" y="4329286"/>
            <a:ext cx="17735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Connecteur droit avec flèche 19"/>
          <p:cNvCxnSpPr/>
          <p:nvPr/>
        </p:nvCxnSpPr>
        <p:spPr>
          <a:xfrm>
            <a:off x="3314527" y="4365104"/>
            <a:ext cx="17735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Connecteur droit avec flèche 20"/>
          <p:cNvCxnSpPr/>
          <p:nvPr/>
        </p:nvCxnSpPr>
        <p:spPr>
          <a:xfrm>
            <a:off x="5076056" y="4365104"/>
            <a:ext cx="17735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onnecteur droit avec flèche 21"/>
          <p:cNvCxnSpPr/>
          <p:nvPr/>
        </p:nvCxnSpPr>
        <p:spPr>
          <a:xfrm>
            <a:off x="6842919" y="4365104"/>
            <a:ext cx="17735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Connecteur droit avec flèche 22"/>
          <p:cNvCxnSpPr/>
          <p:nvPr/>
        </p:nvCxnSpPr>
        <p:spPr>
          <a:xfrm>
            <a:off x="7795468" y="4975051"/>
            <a:ext cx="0" cy="2581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7D69D084-B5B4-45B2-AED1-FB70BD6E05FA}"/>
              </a:ext>
            </a:extLst>
          </p:cNvPr>
          <p:cNvSpPr>
            <a:spLocks noGrp="1"/>
          </p:cNvSpPr>
          <p:nvPr>
            <p:ph type="sldNum" sz="quarter" idx="12"/>
          </p:nvPr>
        </p:nvSpPr>
        <p:spPr/>
        <p:txBody>
          <a:bodyPr/>
          <a:lstStyle/>
          <a:p>
            <a:fld id="{F1E29388-C2A6-42F4-8376-DF2F821CBB61}" type="slidenum">
              <a:rPr lang="fr-FR" smtClean="0"/>
              <a:t>85</a:t>
            </a:fld>
            <a:endParaRPr lang="fr-FR"/>
          </a:p>
        </p:txBody>
      </p:sp>
    </p:spTree>
    <p:extLst>
      <p:ext uri="{BB962C8B-B14F-4D97-AF65-F5344CB8AC3E}">
        <p14:creationId xmlns:p14="http://schemas.microsoft.com/office/powerpoint/2010/main" val="29439096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260047" cy="461665"/>
          </a:xfrm>
          <a:prstGeom prst="rect">
            <a:avLst/>
          </a:prstGeom>
        </p:spPr>
        <p:txBody>
          <a:bodyPr wrap="none">
            <a:spAutoFit/>
          </a:bodyPr>
          <a:lstStyle/>
          <a:p>
            <a:r>
              <a:rPr lang="fr-FR" sz="2400" b="1" dirty="0"/>
              <a:t>3 – Intégration de l’approche CSP en conception</a:t>
            </a:r>
          </a:p>
        </p:txBody>
      </p:sp>
      <p:sp>
        <p:nvSpPr>
          <p:cNvPr id="4" name="Rectangle 3"/>
          <p:cNvSpPr/>
          <p:nvPr/>
        </p:nvSpPr>
        <p:spPr>
          <a:xfrm>
            <a:off x="101724" y="461665"/>
            <a:ext cx="6340647" cy="400110"/>
          </a:xfrm>
          <a:prstGeom prst="rect">
            <a:avLst/>
          </a:prstGeom>
        </p:spPr>
        <p:txBody>
          <a:bodyPr wrap="none">
            <a:spAutoFit/>
          </a:bodyPr>
          <a:lstStyle/>
          <a:p>
            <a:r>
              <a:rPr lang="fr-FR" sz="2000" b="1" dirty="0">
                <a:solidFill>
                  <a:schemeClr val="tx2">
                    <a:lumMod val="60000"/>
                    <a:lumOff val="40000"/>
                  </a:schemeClr>
                </a:solidFill>
              </a:rPr>
              <a:t> Les Heuristiques de recherche (ou stratégie de recherche)</a:t>
            </a:r>
          </a:p>
        </p:txBody>
      </p:sp>
      <p:sp>
        <p:nvSpPr>
          <p:cNvPr id="5" name="Rectangle 4"/>
          <p:cNvSpPr/>
          <p:nvPr/>
        </p:nvSpPr>
        <p:spPr>
          <a:xfrm>
            <a:off x="611560" y="980728"/>
            <a:ext cx="8208912" cy="2031325"/>
          </a:xfrm>
          <a:prstGeom prst="rect">
            <a:avLst/>
          </a:prstGeom>
        </p:spPr>
        <p:txBody>
          <a:bodyPr wrap="square">
            <a:spAutoFit/>
          </a:bodyPr>
          <a:lstStyle/>
          <a:p>
            <a:r>
              <a:rPr lang="fr-FR" dirty="0"/>
              <a:t>La génération de nouveaux nœuds dans l'arbre de recherche fait aussi appel à</a:t>
            </a:r>
          </a:p>
          <a:p>
            <a:r>
              <a:rPr lang="fr-FR" dirty="0"/>
              <a:t>différentes heuristiques liées au choix des variables et à la manière dont leur domaine est découpé ou énuméré. </a:t>
            </a:r>
          </a:p>
          <a:p>
            <a:endParaRPr lang="fr-FR" dirty="0"/>
          </a:p>
          <a:p>
            <a:endParaRPr lang="fr-FR" dirty="0"/>
          </a:p>
          <a:p>
            <a:r>
              <a:rPr lang="fr-FR" dirty="0"/>
              <a:t>Le choix de la prochaine variable à découper est souvent crucial pour l'efficacité de l'algorithme de résolution</a:t>
            </a:r>
          </a:p>
        </p:txBody>
      </p:sp>
      <p:sp>
        <p:nvSpPr>
          <p:cNvPr id="6" name="Rectangle 5"/>
          <p:cNvSpPr/>
          <p:nvPr/>
        </p:nvSpPr>
        <p:spPr>
          <a:xfrm>
            <a:off x="1115616" y="3284984"/>
            <a:ext cx="6462464" cy="2862322"/>
          </a:xfrm>
          <a:prstGeom prst="rect">
            <a:avLst/>
          </a:prstGeom>
        </p:spPr>
        <p:txBody>
          <a:bodyPr wrap="square">
            <a:spAutoFit/>
          </a:bodyPr>
          <a:lstStyle/>
          <a:p>
            <a:r>
              <a:rPr lang="fr-FR" dirty="0"/>
              <a:t>Utiliser des heuristiques = parcourir l'arbre dans un ordre préférentiel</a:t>
            </a:r>
          </a:p>
          <a:p>
            <a:r>
              <a:rPr lang="fr-FR" dirty="0"/>
              <a:t>Préférence non systématique (sinon le problème est linéaire !), mais très efficace</a:t>
            </a:r>
          </a:p>
          <a:p>
            <a:r>
              <a:rPr lang="fr-FR" dirty="0"/>
              <a:t>Types :</a:t>
            </a:r>
          </a:p>
          <a:p>
            <a:pPr marL="285750" indent="-285750">
              <a:buFont typeface="Arial" panose="020B0604020202020204" pitchFamily="34" charset="0"/>
              <a:buChar char="•"/>
            </a:pPr>
            <a:r>
              <a:rPr lang="fr-FR" dirty="0"/>
              <a:t>Heuristiques de variables (min-</a:t>
            </a:r>
            <a:r>
              <a:rPr lang="fr-FR" dirty="0" err="1"/>
              <a:t>domain</a:t>
            </a:r>
            <a:r>
              <a:rPr lang="fr-FR" dirty="0"/>
              <a:t>, max-</a:t>
            </a:r>
            <a:r>
              <a:rPr lang="fr-FR" dirty="0" err="1"/>
              <a:t>constraints</a:t>
            </a:r>
            <a:r>
              <a:rPr lang="fr-FR" dirty="0"/>
              <a:t>)</a:t>
            </a:r>
          </a:p>
          <a:p>
            <a:pPr marL="285750" indent="-285750">
              <a:buFont typeface="Arial" panose="020B0604020202020204" pitchFamily="34" charset="0"/>
              <a:buChar char="•"/>
            </a:pPr>
            <a:r>
              <a:rPr lang="fr-FR" dirty="0"/>
              <a:t>Heuristiques de valeurs</a:t>
            </a:r>
          </a:p>
          <a:p>
            <a:r>
              <a:rPr lang="fr-FR" dirty="0"/>
              <a:t>Création de l'ordre :</a:t>
            </a:r>
          </a:p>
          <a:p>
            <a:pPr marL="285750" indent="-285750">
              <a:buFont typeface="Arial" panose="020B0604020202020204" pitchFamily="34" charset="0"/>
              <a:buChar char="•"/>
            </a:pPr>
            <a:r>
              <a:rPr lang="fr-FR" dirty="0"/>
              <a:t>statique (une fois pour toutes au départ)</a:t>
            </a:r>
          </a:p>
          <a:p>
            <a:pPr marL="285750" indent="-285750">
              <a:buFont typeface="Arial" panose="020B0604020202020204" pitchFamily="34" charset="0"/>
              <a:buChar char="•"/>
            </a:pPr>
            <a:r>
              <a:rPr lang="fr-FR" dirty="0"/>
              <a:t>dynamique (à chaque étape)</a:t>
            </a:r>
          </a:p>
        </p:txBody>
      </p:sp>
      <p:sp>
        <p:nvSpPr>
          <p:cNvPr id="2" name="Espace réservé du numéro de diapositive 1">
            <a:extLst>
              <a:ext uri="{FF2B5EF4-FFF2-40B4-BE49-F238E27FC236}">
                <a16:creationId xmlns:a16="http://schemas.microsoft.com/office/drawing/2014/main" id="{64B708E2-F92F-41DD-BAFD-3C079823F9A1}"/>
              </a:ext>
            </a:extLst>
          </p:cNvPr>
          <p:cNvSpPr>
            <a:spLocks noGrp="1"/>
          </p:cNvSpPr>
          <p:nvPr>
            <p:ph type="sldNum" sz="quarter" idx="12"/>
          </p:nvPr>
        </p:nvSpPr>
        <p:spPr/>
        <p:txBody>
          <a:bodyPr/>
          <a:lstStyle/>
          <a:p>
            <a:fld id="{F1E29388-C2A6-42F4-8376-DF2F821CBB61}" type="slidenum">
              <a:rPr lang="fr-FR" smtClean="0"/>
              <a:t>86</a:t>
            </a:fld>
            <a:endParaRPr lang="fr-FR"/>
          </a:p>
        </p:txBody>
      </p:sp>
    </p:spTree>
    <p:extLst>
      <p:ext uri="{BB962C8B-B14F-4D97-AF65-F5344CB8AC3E}">
        <p14:creationId xmlns:p14="http://schemas.microsoft.com/office/powerpoint/2010/main" val="29023566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260047" cy="461665"/>
          </a:xfrm>
          <a:prstGeom prst="rect">
            <a:avLst/>
          </a:prstGeom>
        </p:spPr>
        <p:txBody>
          <a:bodyPr wrap="none">
            <a:spAutoFit/>
          </a:bodyPr>
          <a:lstStyle/>
          <a:p>
            <a:r>
              <a:rPr lang="fr-FR" sz="2400" b="1" dirty="0"/>
              <a:t>3 – Intégration de l’approche CSP en conception</a:t>
            </a:r>
          </a:p>
        </p:txBody>
      </p:sp>
      <p:sp>
        <p:nvSpPr>
          <p:cNvPr id="4" name="Rectangle 3"/>
          <p:cNvSpPr/>
          <p:nvPr/>
        </p:nvSpPr>
        <p:spPr>
          <a:xfrm>
            <a:off x="101724" y="461665"/>
            <a:ext cx="5047728" cy="400110"/>
          </a:xfrm>
          <a:prstGeom prst="rect">
            <a:avLst/>
          </a:prstGeom>
        </p:spPr>
        <p:txBody>
          <a:bodyPr wrap="none">
            <a:spAutoFit/>
          </a:bodyPr>
          <a:lstStyle/>
          <a:p>
            <a:r>
              <a:rPr lang="fr-FR" sz="2000" b="1" dirty="0">
                <a:solidFill>
                  <a:schemeClr val="tx2">
                    <a:lumMod val="60000"/>
                    <a:lumOff val="40000"/>
                  </a:schemeClr>
                </a:solidFill>
              </a:rPr>
              <a:t> Principe de la résolution d’un CSP (Synthèse) </a:t>
            </a:r>
          </a:p>
        </p:txBody>
      </p:sp>
      <p:sp>
        <p:nvSpPr>
          <p:cNvPr id="2" name="Rectangle 1"/>
          <p:cNvSpPr/>
          <p:nvPr/>
        </p:nvSpPr>
        <p:spPr>
          <a:xfrm>
            <a:off x="827584" y="1443841"/>
            <a:ext cx="6912768" cy="3693319"/>
          </a:xfrm>
          <a:prstGeom prst="rect">
            <a:avLst/>
          </a:prstGeom>
        </p:spPr>
        <p:txBody>
          <a:bodyPr wrap="square">
            <a:spAutoFit/>
          </a:bodyPr>
          <a:lstStyle/>
          <a:p>
            <a:pPr marL="285750" indent="-285750">
              <a:buFont typeface="Arial" panose="020B0604020202020204" pitchFamily="34" charset="0"/>
              <a:buChar char="•"/>
            </a:pPr>
            <a:r>
              <a:rPr lang="fr-FR" dirty="0"/>
              <a:t>Construire une affectation totale par incrémentation d'affectations partielles (arbre de recherche)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Revenir en arrière si une affectation partielle est inconsistante (</a:t>
            </a:r>
            <a:r>
              <a:rPr lang="fr-FR" dirty="0" err="1"/>
              <a:t>backtrack</a:t>
            </a:r>
            <a:r>
              <a:rPr lang="fr-FR" dirty="0"/>
              <a:t>)</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Restreindre les domaines des variables à chaque étape (anticipation par propagation locale des contraintes)</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utiliser des heuristiques</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utiliser connaissances sur le problème (symétries, . . .)</a:t>
            </a:r>
          </a:p>
          <a:p>
            <a:r>
              <a:rPr lang="fr-FR" dirty="0"/>
              <a:t>. . .</a:t>
            </a:r>
          </a:p>
        </p:txBody>
      </p:sp>
      <p:sp>
        <p:nvSpPr>
          <p:cNvPr id="5" name="Espace réservé du numéro de diapositive 4">
            <a:extLst>
              <a:ext uri="{FF2B5EF4-FFF2-40B4-BE49-F238E27FC236}">
                <a16:creationId xmlns:a16="http://schemas.microsoft.com/office/drawing/2014/main" id="{32149241-EC70-48D7-8000-1EA305BAC435}"/>
              </a:ext>
            </a:extLst>
          </p:cNvPr>
          <p:cNvSpPr>
            <a:spLocks noGrp="1"/>
          </p:cNvSpPr>
          <p:nvPr>
            <p:ph type="sldNum" sz="quarter" idx="12"/>
          </p:nvPr>
        </p:nvSpPr>
        <p:spPr/>
        <p:txBody>
          <a:bodyPr/>
          <a:lstStyle/>
          <a:p>
            <a:fld id="{F1E29388-C2A6-42F4-8376-DF2F821CBB61}" type="slidenum">
              <a:rPr lang="fr-FR" smtClean="0"/>
              <a:t>87</a:t>
            </a:fld>
            <a:endParaRPr lang="fr-FR"/>
          </a:p>
        </p:txBody>
      </p:sp>
    </p:spTree>
    <p:extLst>
      <p:ext uri="{BB962C8B-B14F-4D97-AF65-F5344CB8AC3E}">
        <p14:creationId xmlns:p14="http://schemas.microsoft.com/office/powerpoint/2010/main" val="41300306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260047" cy="461665"/>
          </a:xfrm>
          <a:prstGeom prst="rect">
            <a:avLst/>
          </a:prstGeom>
        </p:spPr>
        <p:txBody>
          <a:bodyPr wrap="none">
            <a:spAutoFit/>
          </a:bodyPr>
          <a:lstStyle/>
          <a:p>
            <a:r>
              <a:rPr lang="fr-FR" sz="2400" b="1" dirty="0"/>
              <a:t>3 – Intégration de l’approche CSP en conception</a:t>
            </a:r>
          </a:p>
        </p:txBody>
      </p:sp>
      <p:sp>
        <p:nvSpPr>
          <p:cNvPr id="4" name="Rectangle 3"/>
          <p:cNvSpPr/>
          <p:nvPr/>
        </p:nvSpPr>
        <p:spPr>
          <a:xfrm>
            <a:off x="101724" y="461665"/>
            <a:ext cx="3076291" cy="400110"/>
          </a:xfrm>
          <a:prstGeom prst="rect">
            <a:avLst/>
          </a:prstGeom>
        </p:spPr>
        <p:txBody>
          <a:bodyPr wrap="none">
            <a:spAutoFit/>
          </a:bodyPr>
          <a:lstStyle/>
          <a:p>
            <a:r>
              <a:rPr lang="fr-FR" sz="2000" b="1" dirty="0">
                <a:solidFill>
                  <a:schemeClr val="tx2">
                    <a:lumMod val="60000"/>
                    <a:lumOff val="40000"/>
                  </a:schemeClr>
                </a:solidFill>
              </a:rPr>
              <a:t>Optimisation multi-objectif</a:t>
            </a:r>
          </a:p>
        </p:txBody>
      </p:sp>
      <p:sp>
        <p:nvSpPr>
          <p:cNvPr id="2" name="Rectangle 1"/>
          <p:cNvSpPr/>
          <p:nvPr/>
        </p:nvSpPr>
        <p:spPr>
          <a:xfrm>
            <a:off x="827584" y="1443841"/>
            <a:ext cx="7848872" cy="3693319"/>
          </a:xfrm>
          <a:prstGeom prst="rect">
            <a:avLst/>
          </a:prstGeom>
        </p:spPr>
        <p:txBody>
          <a:bodyPr wrap="square">
            <a:spAutoFit/>
          </a:bodyPr>
          <a:lstStyle/>
          <a:p>
            <a:pPr marL="342900" indent="-342900">
              <a:buAutoNum type="arabicPeriod"/>
            </a:pPr>
            <a:r>
              <a:rPr lang="fr-FR" dirty="0"/>
              <a:t>Un problème de conception est souvent multi-objectif</a:t>
            </a:r>
          </a:p>
          <a:p>
            <a:pPr marL="342900" indent="-342900">
              <a:buAutoNum type="arabicPeriod"/>
            </a:pPr>
            <a:endParaRPr lang="fr-FR" dirty="0"/>
          </a:p>
          <a:p>
            <a:pPr marL="285750" indent="-285750">
              <a:buFont typeface="Arial" panose="020B0604020202020204" pitchFamily="34" charset="0"/>
              <a:buChar char="•"/>
            </a:pPr>
            <a:r>
              <a:rPr lang="fr-FR" dirty="0"/>
              <a:t>Problème  de conception -----&gt; problème d’optimisation </a:t>
            </a:r>
            <a:r>
              <a:rPr lang="fr-FR" b="1" dirty="0"/>
              <a:t>mono-objectif </a:t>
            </a:r>
            <a:r>
              <a:rPr lang="fr-FR" dirty="0"/>
              <a:t>avec contraintes</a:t>
            </a:r>
          </a:p>
          <a:p>
            <a:pPr marL="285750" indent="-285750">
              <a:buFont typeface="Arial" panose="020B0604020202020204" pitchFamily="34" charset="0"/>
              <a:buChar char="•"/>
            </a:pPr>
            <a:r>
              <a:rPr lang="fr-FR" dirty="0"/>
              <a:t>Généralement on sait exprimer </a:t>
            </a:r>
            <a:r>
              <a:rPr lang="fr-FR" b="1" dirty="0"/>
              <a:t>plusieurs objectifs</a:t>
            </a:r>
            <a:r>
              <a:rPr lang="fr-FR" dirty="0"/>
              <a:t>.</a:t>
            </a:r>
          </a:p>
          <a:p>
            <a:pPr marL="285750" indent="-285750">
              <a:buFont typeface="Arial" panose="020B0604020202020204" pitchFamily="34" charset="0"/>
              <a:buChar char="•"/>
            </a:pPr>
            <a:r>
              <a:rPr lang="fr-FR" dirty="0"/>
              <a:t>Le problème devient : </a:t>
            </a:r>
          </a:p>
          <a:p>
            <a:r>
              <a:rPr lang="fr-FR" dirty="0"/>
              <a:t>      - Minimiser                                                             </a:t>
            </a:r>
            <a:r>
              <a:rPr lang="fr-FR" b="1" dirty="0"/>
              <a:t>f(x) = {F</a:t>
            </a:r>
            <a:r>
              <a:rPr lang="fr-FR" b="1" baseline="-25000" dirty="0"/>
              <a:t>1</a:t>
            </a:r>
            <a:r>
              <a:rPr lang="fr-FR" b="1" dirty="0"/>
              <a:t>(x), F</a:t>
            </a:r>
            <a:r>
              <a:rPr lang="fr-FR" b="1" baseline="-25000" dirty="0"/>
              <a:t>2</a:t>
            </a:r>
            <a:r>
              <a:rPr lang="fr-FR" b="1" dirty="0"/>
              <a:t>(x), …, </a:t>
            </a:r>
            <a:r>
              <a:rPr lang="fr-FR" b="1" dirty="0" err="1"/>
              <a:t>F</a:t>
            </a:r>
            <a:r>
              <a:rPr lang="fr-FR" b="1" baseline="-25000" dirty="0" err="1"/>
              <a:t>q</a:t>
            </a:r>
            <a:r>
              <a:rPr lang="fr-FR" b="1" dirty="0"/>
              <a:t>(x)}</a:t>
            </a:r>
          </a:p>
          <a:p>
            <a:r>
              <a:rPr lang="fr-FR" dirty="0"/>
              <a:t>      - En respectant les contraintes d’égalité            </a:t>
            </a:r>
            <a:r>
              <a:rPr lang="fr-FR" b="1" dirty="0"/>
              <a:t>G</a:t>
            </a:r>
            <a:r>
              <a:rPr lang="fr-FR" b="1" baseline="-25000" dirty="0"/>
              <a:t>i</a:t>
            </a:r>
            <a:r>
              <a:rPr lang="fr-FR" b="1" dirty="0"/>
              <a:t>(x) = 0                        i = 1…n</a:t>
            </a:r>
          </a:p>
          <a:p>
            <a:r>
              <a:rPr lang="fr-FR" dirty="0"/>
              <a:t>      - En respectant les contraintes d’inégalité        </a:t>
            </a:r>
            <a:r>
              <a:rPr lang="fr-FR" b="1" dirty="0"/>
              <a:t>G</a:t>
            </a:r>
            <a:r>
              <a:rPr lang="fr-FR" b="1" baseline="-25000" dirty="0"/>
              <a:t>i</a:t>
            </a:r>
            <a:r>
              <a:rPr lang="fr-FR" b="1" dirty="0"/>
              <a:t>(x) ≤ 0                         i=1…m</a:t>
            </a:r>
          </a:p>
          <a:p>
            <a:r>
              <a:rPr lang="fr-FR" dirty="0"/>
              <a:t>      - Et les contraintes de domaines                         </a:t>
            </a:r>
            <a:r>
              <a:rPr lang="fr-FR" b="1" dirty="0" err="1"/>
              <a:t>x</a:t>
            </a:r>
            <a:r>
              <a:rPr lang="fr-FR" b="1" baseline="-25000" dirty="0" err="1"/>
              <a:t>j</a:t>
            </a:r>
            <a:r>
              <a:rPr lang="fr-FR" b="1" baseline="30000" dirty="0" err="1"/>
              <a:t>min</a:t>
            </a:r>
            <a:r>
              <a:rPr lang="fr-FR" b="1" baseline="30000" dirty="0"/>
              <a:t> </a:t>
            </a:r>
            <a:r>
              <a:rPr lang="fr-FR" b="1" dirty="0">
                <a:latin typeface="Calibri"/>
              </a:rPr>
              <a:t>≤ </a:t>
            </a:r>
            <a:r>
              <a:rPr lang="fr-FR" b="1" dirty="0" err="1"/>
              <a:t>x</a:t>
            </a:r>
            <a:r>
              <a:rPr lang="fr-FR" b="1" baseline="-25000" dirty="0" err="1"/>
              <a:t>j</a:t>
            </a:r>
            <a:r>
              <a:rPr lang="fr-FR" b="1" dirty="0"/>
              <a:t> ≤ </a:t>
            </a:r>
            <a:r>
              <a:rPr lang="fr-FR" b="1" dirty="0" err="1"/>
              <a:t>x</a:t>
            </a:r>
            <a:r>
              <a:rPr lang="fr-FR" b="1" baseline="-25000" dirty="0" err="1"/>
              <a:t>j</a:t>
            </a:r>
            <a:r>
              <a:rPr lang="fr-FR" b="1" baseline="30000" dirty="0" err="1"/>
              <a:t>max</a:t>
            </a:r>
            <a:r>
              <a:rPr lang="fr-FR" b="1" baseline="30000" dirty="0"/>
              <a:t>                    </a:t>
            </a:r>
            <a:r>
              <a:rPr lang="fr-FR" b="1" dirty="0"/>
              <a:t>j=1…p</a:t>
            </a:r>
          </a:p>
          <a:p>
            <a:endParaRPr lang="fr-FR" b="1" dirty="0"/>
          </a:p>
          <a:p>
            <a:pPr marL="285750" indent="-285750">
              <a:buFont typeface="Arial" panose="020B0604020202020204" pitchFamily="34" charset="0"/>
              <a:buChar char="•"/>
            </a:pPr>
            <a:r>
              <a:rPr lang="fr-FR" dirty="0"/>
              <a:t>Il y a </a:t>
            </a:r>
            <a:r>
              <a:rPr lang="fr-FR" b="1" dirty="0"/>
              <a:t>compétition</a:t>
            </a:r>
            <a:r>
              <a:rPr lang="fr-FR" dirty="0"/>
              <a:t> entre les objectifs!</a:t>
            </a:r>
          </a:p>
          <a:p>
            <a:pPr marL="285750" indent="-285750">
              <a:buFont typeface="Arial" panose="020B0604020202020204" pitchFamily="34" charset="0"/>
              <a:buChar char="•"/>
            </a:pPr>
            <a:r>
              <a:rPr lang="fr-FR" b="1" dirty="0"/>
              <a:t>Difficulté</a:t>
            </a:r>
            <a:r>
              <a:rPr lang="fr-FR" dirty="0"/>
              <a:t> : Quelle </a:t>
            </a:r>
            <a:r>
              <a:rPr lang="fr-FR" b="1" dirty="0"/>
              <a:t>importance relative </a:t>
            </a:r>
            <a:r>
              <a:rPr lang="fr-FR" dirty="0"/>
              <a:t>attribuer à chaque objectif?</a:t>
            </a:r>
          </a:p>
        </p:txBody>
      </p:sp>
      <p:sp>
        <p:nvSpPr>
          <p:cNvPr id="5" name="Espace réservé du numéro de diapositive 4">
            <a:extLst>
              <a:ext uri="{FF2B5EF4-FFF2-40B4-BE49-F238E27FC236}">
                <a16:creationId xmlns:a16="http://schemas.microsoft.com/office/drawing/2014/main" id="{3AA16860-7825-4FD6-A56F-9BBF00C2FFED}"/>
              </a:ext>
            </a:extLst>
          </p:cNvPr>
          <p:cNvSpPr>
            <a:spLocks noGrp="1"/>
          </p:cNvSpPr>
          <p:nvPr>
            <p:ph type="sldNum" sz="quarter" idx="12"/>
          </p:nvPr>
        </p:nvSpPr>
        <p:spPr/>
        <p:txBody>
          <a:bodyPr/>
          <a:lstStyle/>
          <a:p>
            <a:fld id="{F1E29388-C2A6-42F4-8376-DF2F821CBB61}" type="slidenum">
              <a:rPr lang="fr-FR" smtClean="0"/>
              <a:t>88</a:t>
            </a:fld>
            <a:endParaRPr lang="fr-FR"/>
          </a:p>
        </p:txBody>
      </p:sp>
    </p:spTree>
    <p:extLst>
      <p:ext uri="{BB962C8B-B14F-4D97-AF65-F5344CB8AC3E}">
        <p14:creationId xmlns:p14="http://schemas.microsoft.com/office/powerpoint/2010/main" val="18821696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260047" cy="461665"/>
          </a:xfrm>
          <a:prstGeom prst="rect">
            <a:avLst/>
          </a:prstGeom>
        </p:spPr>
        <p:txBody>
          <a:bodyPr wrap="none">
            <a:spAutoFit/>
          </a:bodyPr>
          <a:lstStyle/>
          <a:p>
            <a:r>
              <a:rPr lang="fr-FR" sz="2400" b="1" dirty="0"/>
              <a:t>3 – Intégration de l’approche CSP en conception</a:t>
            </a:r>
          </a:p>
        </p:txBody>
      </p:sp>
      <p:sp>
        <p:nvSpPr>
          <p:cNvPr id="4" name="Rectangle 3"/>
          <p:cNvSpPr/>
          <p:nvPr/>
        </p:nvSpPr>
        <p:spPr>
          <a:xfrm>
            <a:off x="101724" y="461665"/>
            <a:ext cx="3076291" cy="400110"/>
          </a:xfrm>
          <a:prstGeom prst="rect">
            <a:avLst/>
          </a:prstGeom>
        </p:spPr>
        <p:txBody>
          <a:bodyPr wrap="none">
            <a:spAutoFit/>
          </a:bodyPr>
          <a:lstStyle/>
          <a:p>
            <a:r>
              <a:rPr lang="fr-FR" sz="2000" b="1" dirty="0">
                <a:solidFill>
                  <a:schemeClr val="tx2">
                    <a:lumMod val="60000"/>
                    <a:lumOff val="40000"/>
                  </a:schemeClr>
                </a:solidFill>
              </a:rPr>
              <a:t>Optimisation multi-objectif</a:t>
            </a:r>
          </a:p>
        </p:txBody>
      </p:sp>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7720" t="21632" r="17720" b="34926"/>
          <a:stretch/>
        </p:blipFill>
        <p:spPr bwMode="auto">
          <a:xfrm>
            <a:off x="971600" y="980728"/>
            <a:ext cx="6616700" cy="256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55514" y="3539086"/>
            <a:ext cx="7848872" cy="2862322"/>
          </a:xfrm>
          <a:prstGeom prst="rect">
            <a:avLst/>
          </a:prstGeom>
        </p:spPr>
        <p:txBody>
          <a:bodyPr wrap="square">
            <a:spAutoFit/>
          </a:bodyPr>
          <a:lstStyle/>
          <a:p>
            <a:r>
              <a:rPr lang="fr-FR" dirty="0"/>
              <a:t>2.   Concept de non infériorité (optimum au sens de Pareto)</a:t>
            </a:r>
          </a:p>
          <a:p>
            <a:endParaRPr lang="fr-FR" dirty="0"/>
          </a:p>
          <a:p>
            <a:pPr marL="342900" indent="-342900">
              <a:buAutoNum type="arabicPeriod"/>
            </a:pPr>
            <a:endParaRPr lang="fr-FR" dirty="0"/>
          </a:p>
          <a:p>
            <a:pPr marL="285750" indent="-285750">
              <a:buFont typeface="Arial" panose="020B0604020202020204" pitchFamily="34" charset="0"/>
              <a:buChar char="•"/>
            </a:pPr>
            <a:r>
              <a:rPr lang="fr-FR" dirty="0"/>
              <a:t>Transformation : Espace acceptables des variables  </a:t>
            </a:r>
            <a:r>
              <a:rPr lang="el-GR" dirty="0">
                <a:latin typeface="Calibri"/>
              </a:rPr>
              <a:t>Ω</a:t>
            </a:r>
            <a:r>
              <a:rPr lang="fr-FR" dirty="0">
                <a:latin typeface="Calibri"/>
              </a:rPr>
              <a:t>  =&gt; Espace des fonctions objectifs </a:t>
            </a:r>
            <a:r>
              <a:rPr lang="el-GR" dirty="0">
                <a:latin typeface="Calibri"/>
              </a:rPr>
              <a:t>Λ</a:t>
            </a:r>
            <a:endParaRPr lang="fr-FR" dirty="0">
              <a:latin typeface="Calibri"/>
            </a:endParaRPr>
          </a:p>
          <a:p>
            <a:pPr marL="285750" indent="-285750">
              <a:buFont typeface="Arial" panose="020B0604020202020204" pitchFamily="34" charset="0"/>
              <a:buChar char="•"/>
            </a:pPr>
            <a:r>
              <a:rPr lang="fr-FR" dirty="0">
                <a:latin typeface="Calibri"/>
              </a:rPr>
              <a:t>Les points intérieurs, comme P, ne sont pas solutions (améliorables à la fois sur F</a:t>
            </a:r>
            <a:r>
              <a:rPr lang="fr-FR" baseline="-25000" dirty="0">
                <a:latin typeface="Calibri"/>
              </a:rPr>
              <a:t>1</a:t>
            </a:r>
            <a:r>
              <a:rPr lang="fr-FR" dirty="0">
                <a:latin typeface="Calibri"/>
              </a:rPr>
              <a:t> et sur F</a:t>
            </a:r>
            <a:r>
              <a:rPr lang="fr-FR" baseline="-25000" dirty="0">
                <a:latin typeface="Calibri"/>
              </a:rPr>
              <a:t>2</a:t>
            </a:r>
            <a:r>
              <a:rPr lang="fr-FR" dirty="0">
                <a:latin typeface="Calibri"/>
              </a:rPr>
              <a:t>)</a:t>
            </a:r>
            <a:endParaRPr lang="fr-FR" dirty="0"/>
          </a:p>
          <a:p>
            <a:pPr marL="285750" indent="-285750">
              <a:buFont typeface="Arial" panose="020B0604020202020204" pitchFamily="34" charset="0"/>
              <a:buChar char="•"/>
            </a:pPr>
            <a:r>
              <a:rPr lang="fr-FR" dirty="0"/>
              <a:t>Une amélioration de F</a:t>
            </a:r>
            <a:r>
              <a:rPr lang="fr-FR" baseline="-25000" dirty="0"/>
              <a:t>2</a:t>
            </a:r>
            <a:r>
              <a:rPr lang="fr-FR" dirty="0"/>
              <a:t> dans le voisinage de A nécessite une dégradation de F</a:t>
            </a:r>
            <a:r>
              <a:rPr lang="fr-FR" baseline="-25000" dirty="0"/>
              <a:t>1</a:t>
            </a:r>
          </a:p>
          <a:p>
            <a:pPr marL="285750" indent="-285750">
              <a:buFont typeface="Symbol" pitchFamily="18" charset="2"/>
              <a:buChar char="Þ"/>
            </a:pPr>
            <a:r>
              <a:rPr lang="fr-FR" dirty="0"/>
              <a:t>A est une </a:t>
            </a:r>
            <a:r>
              <a:rPr lang="fr-FR" b="1" dirty="0"/>
              <a:t>solution optimale au sens de Pareto </a:t>
            </a:r>
            <a:r>
              <a:rPr lang="fr-FR" dirty="0"/>
              <a:t>(Point non-inférieur)</a:t>
            </a:r>
          </a:p>
          <a:p>
            <a:pPr marL="285750" indent="-285750">
              <a:buFont typeface="Arial" panose="020B0604020202020204" pitchFamily="34" charset="0"/>
              <a:buChar char="•"/>
            </a:pPr>
            <a:r>
              <a:rPr lang="fr-FR" dirty="0"/>
              <a:t>Tous les points situés sur la potion </a:t>
            </a:r>
            <a:r>
              <a:rPr lang="fr-FR" b="1" dirty="0"/>
              <a:t>CD sont optimaux au sens de Pareto </a:t>
            </a:r>
          </a:p>
        </p:txBody>
      </p:sp>
      <p:sp>
        <p:nvSpPr>
          <p:cNvPr id="2" name="Espace réservé du numéro de diapositive 1">
            <a:extLst>
              <a:ext uri="{FF2B5EF4-FFF2-40B4-BE49-F238E27FC236}">
                <a16:creationId xmlns:a16="http://schemas.microsoft.com/office/drawing/2014/main" id="{5D02220F-BE6E-4583-B1D6-FEBFD1AA0BEA}"/>
              </a:ext>
            </a:extLst>
          </p:cNvPr>
          <p:cNvSpPr>
            <a:spLocks noGrp="1"/>
          </p:cNvSpPr>
          <p:nvPr>
            <p:ph type="sldNum" sz="quarter" idx="12"/>
          </p:nvPr>
        </p:nvSpPr>
        <p:spPr/>
        <p:txBody>
          <a:bodyPr/>
          <a:lstStyle/>
          <a:p>
            <a:fld id="{F1E29388-C2A6-42F4-8376-DF2F821CBB61}" type="slidenum">
              <a:rPr lang="fr-FR" smtClean="0"/>
              <a:t>89</a:t>
            </a:fld>
            <a:endParaRPr lang="fr-FR"/>
          </a:p>
        </p:txBody>
      </p:sp>
      <p:sp>
        <p:nvSpPr>
          <p:cNvPr id="7" name="ZoneTexte 6">
            <a:extLst>
              <a:ext uri="{FF2B5EF4-FFF2-40B4-BE49-F238E27FC236}">
                <a16:creationId xmlns:a16="http://schemas.microsoft.com/office/drawing/2014/main" id="{902929D5-66BB-4DA2-A6A9-757A29E9BD6F}"/>
              </a:ext>
            </a:extLst>
          </p:cNvPr>
          <p:cNvSpPr txBox="1"/>
          <p:nvPr/>
        </p:nvSpPr>
        <p:spPr>
          <a:xfrm>
            <a:off x="2926915" y="1334894"/>
            <a:ext cx="406215" cy="369332"/>
          </a:xfrm>
          <a:prstGeom prst="rect">
            <a:avLst/>
          </a:prstGeom>
          <a:solidFill>
            <a:schemeClr val="bg1"/>
          </a:solidFill>
        </p:spPr>
        <p:txBody>
          <a:bodyPr wrap="square" rtlCol="0">
            <a:spAutoFit/>
          </a:bodyPr>
          <a:lstStyle/>
          <a:p>
            <a:r>
              <a:rPr lang="el-GR" dirty="0"/>
              <a:t>Ω</a:t>
            </a:r>
            <a:endParaRPr lang="fr-FR" dirty="0"/>
          </a:p>
        </p:txBody>
      </p:sp>
      <p:sp>
        <p:nvSpPr>
          <p:cNvPr id="8" name="ZoneTexte 7">
            <a:extLst>
              <a:ext uri="{FF2B5EF4-FFF2-40B4-BE49-F238E27FC236}">
                <a16:creationId xmlns:a16="http://schemas.microsoft.com/office/drawing/2014/main" id="{BFFB94F4-7781-46F3-9F0A-A61CF56EC0ED}"/>
              </a:ext>
            </a:extLst>
          </p:cNvPr>
          <p:cNvSpPr txBox="1"/>
          <p:nvPr/>
        </p:nvSpPr>
        <p:spPr>
          <a:xfrm>
            <a:off x="5652120" y="1350060"/>
            <a:ext cx="535919" cy="369332"/>
          </a:xfrm>
          <a:prstGeom prst="rect">
            <a:avLst/>
          </a:prstGeom>
          <a:solidFill>
            <a:schemeClr val="bg1"/>
          </a:solidFill>
        </p:spPr>
        <p:txBody>
          <a:bodyPr wrap="square" rtlCol="0">
            <a:spAutoFit/>
          </a:bodyPr>
          <a:lstStyle/>
          <a:p>
            <a:r>
              <a:rPr lang="el-GR" dirty="0"/>
              <a:t>Λ</a:t>
            </a:r>
            <a:endParaRPr lang="fr-FR" dirty="0"/>
          </a:p>
        </p:txBody>
      </p:sp>
    </p:spTree>
    <p:extLst>
      <p:ext uri="{BB962C8B-B14F-4D97-AF65-F5344CB8AC3E}">
        <p14:creationId xmlns:p14="http://schemas.microsoft.com/office/powerpoint/2010/main" val="2441031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1058" y="1108686"/>
            <a:ext cx="9087446" cy="102417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01724" y="461665"/>
            <a:ext cx="2929969" cy="400110"/>
          </a:xfrm>
          <a:prstGeom prst="rect">
            <a:avLst/>
          </a:prstGeom>
        </p:spPr>
        <p:txBody>
          <a:bodyPr wrap="none">
            <a:spAutoFit/>
          </a:bodyPr>
          <a:lstStyle/>
          <a:p>
            <a:r>
              <a:rPr lang="fr-FR" sz="2000" b="1" dirty="0">
                <a:solidFill>
                  <a:schemeClr val="tx2">
                    <a:lumMod val="60000"/>
                    <a:lumOff val="40000"/>
                  </a:schemeClr>
                </a:solidFill>
              </a:rPr>
              <a:t>Conception architecturale</a:t>
            </a:r>
          </a:p>
        </p:txBody>
      </p:sp>
      <p:sp>
        <p:nvSpPr>
          <p:cNvPr id="4" name="Rectangle 3"/>
          <p:cNvSpPr/>
          <p:nvPr/>
        </p:nvSpPr>
        <p:spPr>
          <a:xfrm>
            <a:off x="216024" y="1297605"/>
            <a:ext cx="8136904" cy="646331"/>
          </a:xfrm>
          <a:prstGeom prst="rect">
            <a:avLst/>
          </a:prstGeom>
        </p:spPr>
        <p:txBody>
          <a:bodyPr wrap="square">
            <a:spAutoFit/>
          </a:bodyPr>
          <a:lstStyle/>
          <a:p>
            <a:r>
              <a:rPr lang="fr-FR" b="1" dirty="0">
                <a:solidFill>
                  <a:srgbClr val="FF0000"/>
                </a:solidFill>
              </a:rPr>
              <a:t>Orienter</a:t>
            </a:r>
            <a:r>
              <a:rPr lang="fr-FR" dirty="0"/>
              <a:t>, le plus tôt possible, la conception vers les meilleurs concepts de solutions en étudiant leur faisabilité (physique, économique, etc.)</a:t>
            </a:r>
          </a:p>
        </p:txBody>
      </p:sp>
      <p:sp>
        <p:nvSpPr>
          <p:cNvPr id="6" name="Rectangle 5"/>
          <p:cNvSpPr/>
          <p:nvPr/>
        </p:nvSpPr>
        <p:spPr>
          <a:xfrm>
            <a:off x="0" y="0"/>
            <a:ext cx="7052636" cy="461665"/>
          </a:xfrm>
          <a:prstGeom prst="rect">
            <a:avLst/>
          </a:prstGeom>
        </p:spPr>
        <p:txBody>
          <a:bodyPr wrap="none">
            <a:spAutoFit/>
          </a:bodyPr>
          <a:lstStyle/>
          <a:p>
            <a:r>
              <a:rPr lang="fr-FR" sz="2400" b="1" dirty="0"/>
              <a:t>1 – Le processus de conception d'un produit industriel</a:t>
            </a:r>
          </a:p>
        </p:txBody>
      </p:sp>
      <p:sp>
        <p:nvSpPr>
          <p:cNvPr id="12" name="Rectangle 11"/>
          <p:cNvSpPr/>
          <p:nvPr/>
        </p:nvSpPr>
        <p:spPr>
          <a:xfrm>
            <a:off x="618456" y="2950507"/>
            <a:ext cx="1289248" cy="8640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Créativité Recherche de concept</a:t>
            </a:r>
          </a:p>
        </p:txBody>
      </p:sp>
      <p:sp>
        <p:nvSpPr>
          <p:cNvPr id="13" name="Rectangle 12"/>
          <p:cNvSpPr/>
          <p:nvPr/>
        </p:nvSpPr>
        <p:spPr>
          <a:xfrm>
            <a:off x="2098967" y="2953891"/>
            <a:ext cx="1649195" cy="8640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Exploration des divers concepts de solution</a:t>
            </a:r>
          </a:p>
        </p:txBody>
      </p:sp>
      <p:sp>
        <p:nvSpPr>
          <p:cNvPr id="14" name="Rectangle 13"/>
          <p:cNvSpPr/>
          <p:nvPr/>
        </p:nvSpPr>
        <p:spPr>
          <a:xfrm>
            <a:off x="3982014" y="2953308"/>
            <a:ext cx="785411" cy="8640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Choix</a:t>
            </a:r>
          </a:p>
        </p:txBody>
      </p:sp>
      <p:sp>
        <p:nvSpPr>
          <p:cNvPr id="15" name="Rectangle 14"/>
          <p:cNvSpPr/>
          <p:nvPr/>
        </p:nvSpPr>
        <p:spPr>
          <a:xfrm>
            <a:off x="4985562" y="2954635"/>
            <a:ext cx="1669131" cy="8640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Optimisation du concept</a:t>
            </a:r>
          </a:p>
        </p:txBody>
      </p:sp>
      <p:sp>
        <p:nvSpPr>
          <p:cNvPr id="17" name="Rectangle 16"/>
          <p:cNvSpPr/>
          <p:nvPr/>
        </p:nvSpPr>
        <p:spPr>
          <a:xfrm>
            <a:off x="6861398" y="2956609"/>
            <a:ext cx="1821531" cy="8640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Elaboration du Dossier de Concept Produit</a:t>
            </a:r>
          </a:p>
        </p:txBody>
      </p:sp>
      <p:sp>
        <p:nvSpPr>
          <p:cNvPr id="18" name="ZoneTexte 17"/>
          <p:cNvSpPr txBox="1"/>
          <p:nvPr/>
        </p:nvSpPr>
        <p:spPr>
          <a:xfrm>
            <a:off x="30633" y="2348880"/>
            <a:ext cx="1805319" cy="461665"/>
          </a:xfrm>
          <a:prstGeom prst="rect">
            <a:avLst/>
          </a:prstGeom>
          <a:noFill/>
        </p:spPr>
        <p:txBody>
          <a:bodyPr wrap="square" rtlCol="0">
            <a:spAutoFit/>
          </a:bodyPr>
          <a:lstStyle/>
          <a:p>
            <a:pPr algn="ctr"/>
            <a:r>
              <a:rPr lang="fr-FR" sz="1200" dirty="0"/>
              <a:t>Cahier des Charges Fonctionnel</a:t>
            </a:r>
          </a:p>
        </p:txBody>
      </p:sp>
      <p:sp>
        <p:nvSpPr>
          <p:cNvPr id="19" name="Flèche vers le bas 18"/>
          <p:cNvSpPr/>
          <p:nvPr/>
        </p:nvSpPr>
        <p:spPr>
          <a:xfrm rot="16200000">
            <a:off x="-92399" y="3166325"/>
            <a:ext cx="933861" cy="4320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ZoneTexte 19"/>
          <p:cNvSpPr txBox="1"/>
          <p:nvPr/>
        </p:nvSpPr>
        <p:spPr>
          <a:xfrm>
            <a:off x="7307640" y="2348880"/>
            <a:ext cx="1743820" cy="461665"/>
          </a:xfrm>
          <a:prstGeom prst="rect">
            <a:avLst/>
          </a:prstGeom>
          <a:noFill/>
        </p:spPr>
        <p:txBody>
          <a:bodyPr wrap="square" rtlCol="0">
            <a:spAutoFit/>
          </a:bodyPr>
          <a:lstStyle/>
          <a:p>
            <a:pPr algn="ctr"/>
            <a:r>
              <a:rPr lang="fr-FR" sz="1200" dirty="0"/>
              <a:t>Dossier de Concept Produit</a:t>
            </a:r>
          </a:p>
        </p:txBody>
      </p:sp>
      <p:sp>
        <p:nvSpPr>
          <p:cNvPr id="21" name="Flèche vers le bas 20"/>
          <p:cNvSpPr/>
          <p:nvPr/>
        </p:nvSpPr>
        <p:spPr>
          <a:xfrm rot="16200000">
            <a:off x="8460921" y="3201207"/>
            <a:ext cx="933861" cy="4320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2" name="Connecteur en angle 21"/>
          <p:cNvCxnSpPr>
            <a:stCxn id="12" idx="3"/>
            <a:endCxn id="13" idx="1"/>
          </p:cNvCxnSpPr>
          <p:nvPr/>
        </p:nvCxnSpPr>
        <p:spPr>
          <a:xfrm>
            <a:off x="1907704" y="3382555"/>
            <a:ext cx="191263" cy="3384"/>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Connecteur en angle 26"/>
          <p:cNvCxnSpPr>
            <a:stCxn id="13" idx="3"/>
            <a:endCxn id="14" idx="1"/>
          </p:cNvCxnSpPr>
          <p:nvPr/>
        </p:nvCxnSpPr>
        <p:spPr>
          <a:xfrm flipV="1">
            <a:off x="3748162" y="3385356"/>
            <a:ext cx="233852" cy="583"/>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Connecteur en angle 31"/>
          <p:cNvCxnSpPr>
            <a:stCxn id="14" idx="3"/>
            <a:endCxn id="15" idx="1"/>
          </p:cNvCxnSpPr>
          <p:nvPr/>
        </p:nvCxnSpPr>
        <p:spPr>
          <a:xfrm>
            <a:off x="4767425" y="3385356"/>
            <a:ext cx="218137" cy="1327"/>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Connecteur en angle 34"/>
          <p:cNvCxnSpPr>
            <a:stCxn id="15" idx="3"/>
            <a:endCxn id="17" idx="1"/>
          </p:cNvCxnSpPr>
          <p:nvPr/>
        </p:nvCxnSpPr>
        <p:spPr>
          <a:xfrm>
            <a:off x="6654693" y="3386683"/>
            <a:ext cx="206705" cy="1974"/>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Connecteur en angle 38"/>
          <p:cNvCxnSpPr/>
          <p:nvPr/>
        </p:nvCxnSpPr>
        <p:spPr>
          <a:xfrm>
            <a:off x="3748162" y="3573016"/>
            <a:ext cx="4952088" cy="1728192"/>
          </a:xfrm>
          <a:prstGeom prst="bentConnector3">
            <a:avLst>
              <a:gd name="adj1" fmla="val 2876"/>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ZoneTexte 43"/>
          <p:cNvSpPr txBox="1"/>
          <p:nvPr/>
        </p:nvSpPr>
        <p:spPr>
          <a:xfrm>
            <a:off x="7304236" y="4725144"/>
            <a:ext cx="1743820" cy="461665"/>
          </a:xfrm>
          <a:prstGeom prst="rect">
            <a:avLst/>
          </a:prstGeom>
          <a:noFill/>
        </p:spPr>
        <p:txBody>
          <a:bodyPr wrap="square" rtlCol="0">
            <a:spAutoFit/>
          </a:bodyPr>
          <a:lstStyle/>
          <a:p>
            <a:pPr algn="ctr"/>
            <a:r>
              <a:rPr lang="fr-FR" sz="1200" dirty="0"/>
              <a:t>Dossier Justificatif des Choix de Concept</a:t>
            </a:r>
          </a:p>
        </p:txBody>
      </p:sp>
      <p:sp>
        <p:nvSpPr>
          <p:cNvPr id="45" name="Flèche courbée vers le bas 44"/>
          <p:cNvSpPr/>
          <p:nvPr/>
        </p:nvSpPr>
        <p:spPr>
          <a:xfrm rot="235508">
            <a:off x="4663396" y="2490563"/>
            <a:ext cx="943323" cy="288032"/>
          </a:xfrm>
          <a:prstGeom prst="curved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6" name="Flèche courbée vers le bas 45"/>
          <p:cNvSpPr/>
          <p:nvPr/>
        </p:nvSpPr>
        <p:spPr>
          <a:xfrm rot="11003420">
            <a:off x="4384301" y="4249393"/>
            <a:ext cx="943323" cy="288032"/>
          </a:xfrm>
          <a:prstGeom prst="curvedDown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3" name="Espace réservé du numéro de diapositive 2">
            <a:extLst>
              <a:ext uri="{FF2B5EF4-FFF2-40B4-BE49-F238E27FC236}">
                <a16:creationId xmlns:a16="http://schemas.microsoft.com/office/drawing/2014/main" id="{26F86055-9DD7-4EED-B3FC-2085CEC2DE3F}"/>
              </a:ext>
            </a:extLst>
          </p:cNvPr>
          <p:cNvSpPr>
            <a:spLocks noGrp="1"/>
          </p:cNvSpPr>
          <p:nvPr>
            <p:ph type="sldNum" sz="quarter" idx="12"/>
          </p:nvPr>
        </p:nvSpPr>
        <p:spPr/>
        <p:txBody>
          <a:bodyPr/>
          <a:lstStyle/>
          <a:p>
            <a:fld id="{F1E29388-C2A6-42F4-8376-DF2F821CBB61}" type="slidenum">
              <a:rPr lang="fr-FR" smtClean="0"/>
              <a:t>9</a:t>
            </a:fld>
            <a:endParaRPr lang="fr-FR"/>
          </a:p>
        </p:txBody>
      </p:sp>
    </p:spTree>
    <p:extLst>
      <p:ext uri="{BB962C8B-B14F-4D97-AF65-F5344CB8AC3E}">
        <p14:creationId xmlns:p14="http://schemas.microsoft.com/office/powerpoint/2010/main" val="17820541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260047" cy="461665"/>
          </a:xfrm>
          <a:prstGeom prst="rect">
            <a:avLst/>
          </a:prstGeom>
        </p:spPr>
        <p:txBody>
          <a:bodyPr wrap="none">
            <a:spAutoFit/>
          </a:bodyPr>
          <a:lstStyle/>
          <a:p>
            <a:r>
              <a:rPr lang="fr-FR" sz="2400" b="1" dirty="0"/>
              <a:t>3 – Intégration de l’approche CSP en conception</a:t>
            </a:r>
          </a:p>
        </p:txBody>
      </p:sp>
      <p:sp>
        <p:nvSpPr>
          <p:cNvPr id="4" name="Rectangle 3"/>
          <p:cNvSpPr/>
          <p:nvPr/>
        </p:nvSpPr>
        <p:spPr>
          <a:xfrm>
            <a:off x="101724" y="461665"/>
            <a:ext cx="3076291" cy="400110"/>
          </a:xfrm>
          <a:prstGeom prst="rect">
            <a:avLst/>
          </a:prstGeom>
        </p:spPr>
        <p:txBody>
          <a:bodyPr wrap="none">
            <a:spAutoFit/>
          </a:bodyPr>
          <a:lstStyle/>
          <a:p>
            <a:r>
              <a:rPr lang="fr-FR" sz="2000" b="1" dirty="0">
                <a:solidFill>
                  <a:schemeClr val="tx2">
                    <a:lumMod val="60000"/>
                    <a:lumOff val="40000"/>
                  </a:schemeClr>
                </a:solidFill>
              </a:rPr>
              <a:t>Optimisation multi-objectif</a:t>
            </a:r>
          </a:p>
        </p:txBody>
      </p:sp>
      <p:sp>
        <p:nvSpPr>
          <p:cNvPr id="5" name="Rectangle 4"/>
          <p:cNvSpPr/>
          <p:nvPr/>
        </p:nvSpPr>
        <p:spPr>
          <a:xfrm>
            <a:off x="424002" y="908720"/>
            <a:ext cx="8208912" cy="1477328"/>
          </a:xfrm>
          <a:prstGeom prst="rect">
            <a:avLst/>
          </a:prstGeom>
        </p:spPr>
        <p:txBody>
          <a:bodyPr wrap="square">
            <a:spAutoFit/>
          </a:bodyPr>
          <a:lstStyle/>
          <a:p>
            <a:pPr marL="342900" indent="-342900">
              <a:buFont typeface="+mj-lt"/>
              <a:buAutoNum type="arabicPeriod" startAt="3"/>
            </a:pPr>
            <a:r>
              <a:rPr lang="fr-FR" dirty="0"/>
              <a:t>Méthode de la sommation pondérée (</a:t>
            </a:r>
            <a:r>
              <a:rPr lang="fr-FR" dirty="0" err="1"/>
              <a:t>Weighted</a:t>
            </a:r>
            <a:r>
              <a:rPr lang="fr-FR" dirty="0"/>
              <a:t> </a:t>
            </a:r>
            <a:r>
              <a:rPr lang="fr-FR" dirty="0" err="1"/>
              <a:t>Sum</a:t>
            </a:r>
            <a:r>
              <a:rPr lang="fr-FR" dirty="0"/>
              <a:t> Method)</a:t>
            </a:r>
          </a:p>
          <a:p>
            <a:pPr marL="342900" indent="-342900">
              <a:buAutoNum type="arabicPeriod" startAt="3"/>
            </a:pPr>
            <a:endParaRPr lang="fr-FR" dirty="0"/>
          </a:p>
          <a:p>
            <a:pPr marL="285750" indent="-285750">
              <a:buFont typeface="Arial" panose="020B0604020202020204" pitchFamily="34" charset="0"/>
              <a:buChar char="•"/>
            </a:pPr>
            <a:r>
              <a:rPr lang="fr-FR" dirty="0"/>
              <a:t>Choisir les poids          avec    0 &lt;          &lt; 1       et </a:t>
            </a:r>
          </a:p>
          <a:p>
            <a:endParaRPr lang="fr-FR" dirty="0"/>
          </a:p>
          <a:p>
            <a:pPr marL="285750" indent="-285750">
              <a:buFont typeface="Arial" panose="020B0604020202020204" pitchFamily="34" charset="0"/>
              <a:buChar char="•"/>
            </a:pPr>
            <a:r>
              <a:rPr lang="fr-FR" dirty="0"/>
              <a:t>Minimiser                                                                 </a:t>
            </a:r>
            <a:r>
              <a:rPr lang="fr-FR" dirty="0">
                <a:solidFill>
                  <a:srgbClr val="FF0000"/>
                </a:solidFill>
              </a:rPr>
              <a:t>(en 2D)  </a:t>
            </a:r>
            <a:r>
              <a:rPr lang="fr-FR" i="1" dirty="0">
                <a:solidFill>
                  <a:srgbClr val="FF0000"/>
                </a:solidFill>
              </a:rPr>
              <a:t>f(x) = w1 F1(x) + w2 F2(x)         </a:t>
            </a:r>
          </a:p>
        </p:txBody>
      </p:sp>
      <mc:AlternateContent xmlns:mc="http://schemas.openxmlformats.org/markup-compatibility/2006" xmlns:a14="http://schemas.microsoft.com/office/drawing/2010/main">
        <mc:Choice Requires="a14">
          <p:sp>
            <p:nvSpPr>
              <p:cNvPr id="2" name="ZoneTexte 1"/>
              <p:cNvSpPr txBox="1"/>
              <p:nvPr/>
            </p:nvSpPr>
            <p:spPr>
              <a:xfrm>
                <a:off x="5496738" y="1179639"/>
                <a:ext cx="1294393" cy="8487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pt-BR" i="1" smtClean="0">
                              <a:latin typeface="Cambria Math" panose="02040503050406030204" pitchFamily="18" charset="0"/>
                            </a:rPr>
                          </m:ctrlPr>
                        </m:naryPr>
                        <m:sub>
                          <m:r>
                            <a:rPr lang="pt-BR" i="1" smtClean="0">
                              <a:latin typeface="Cambria Math"/>
                            </a:rPr>
                            <m:t>𝑘</m:t>
                          </m:r>
                          <m:r>
                            <a:rPr lang="pt-BR" i="1" smtClean="0">
                              <a:latin typeface="Cambria Math"/>
                            </a:rPr>
                            <m:t>=0</m:t>
                          </m:r>
                        </m:sub>
                        <m:sup>
                          <m:r>
                            <a:rPr lang="fr-FR" b="0" i="1" smtClean="0">
                              <a:latin typeface="Cambria Math"/>
                            </a:rPr>
                            <m:t>𝑞</m:t>
                          </m:r>
                        </m:sup>
                        <m:e>
                          <m:r>
                            <a:rPr lang="fr-FR" b="0" i="1" smtClean="0">
                              <a:latin typeface="Cambria Math"/>
                            </a:rPr>
                            <m:t>𝑤</m:t>
                          </m:r>
                          <m:r>
                            <a:rPr lang="fr-FR" b="0" i="1" baseline="-25000" smtClean="0">
                              <a:latin typeface="Cambria Math"/>
                            </a:rPr>
                            <m:t>𝑘</m:t>
                          </m:r>
                          <m:r>
                            <a:rPr lang="fr-FR" b="0" i="1" smtClean="0">
                              <a:latin typeface="Cambria Math"/>
                            </a:rPr>
                            <m:t>=1</m:t>
                          </m:r>
                        </m:e>
                      </m:nary>
                    </m:oMath>
                  </m:oMathPara>
                </a14:m>
                <a:endParaRPr lang="fr-FR" dirty="0"/>
              </a:p>
            </p:txBody>
          </p:sp>
        </mc:Choice>
        <mc:Fallback xmlns="">
          <p:sp>
            <p:nvSpPr>
              <p:cNvPr id="2" name="ZoneTexte 1"/>
              <p:cNvSpPr txBox="1">
                <a:spLocks noRot="1" noChangeAspect="1" noMove="1" noResize="1" noEditPoints="1" noAdjustHandles="1" noChangeArrowheads="1" noChangeShapeType="1" noTextEdit="1"/>
              </p:cNvSpPr>
              <p:nvPr/>
            </p:nvSpPr>
            <p:spPr>
              <a:xfrm>
                <a:off x="5496738" y="1179639"/>
                <a:ext cx="1294393" cy="848758"/>
              </a:xfrm>
              <a:prstGeom prst="rect">
                <a:avLst/>
              </a:prstGeom>
              <a:blipFill rotWithShape="1">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320992" y="1448204"/>
                <a:ext cx="4991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a:rPr>
                        <m:t>𝑤</m:t>
                      </m:r>
                      <m:r>
                        <a:rPr lang="fr-FR" i="1" baseline="-25000">
                          <a:latin typeface="Cambria Math"/>
                        </a:rPr>
                        <m:t>𝑘</m:t>
                      </m:r>
                    </m:oMath>
                  </m:oMathPara>
                </a14:m>
                <a:endParaRPr lang="fr-FR" dirty="0"/>
              </a:p>
            </p:txBody>
          </p:sp>
        </mc:Choice>
        <mc:Fallback xmlns="">
          <p:sp>
            <p:nvSpPr>
              <p:cNvPr id="6" name="Rectangle 5"/>
              <p:cNvSpPr>
                <a:spLocks noRot="1" noChangeAspect="1" noMove="1" noResize="1" noEditPoints="1" noAdjustHandles="1" noChangeArrowheads="1" noChangeShapeType="1" noTextEdit="1"/>
              </p:cNvSpPr>
              <p:nvPr/>
            </p:nvSpPr>
            <p:spPr>
              <a:xfrm>
                <a:off x="2320992" y="1448204"/>
                <a:ext cx="499176" cy="369332"/>
              </a:xfrm>
              <a:prstGeom prst="rect">
                <a:avLst/>
              </a:prstGeom>
              <a:blipFill rotWithShape="1">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754080" y="1433866"/>
                <a:ext cx="4991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a:rPr>
                        <m:t>𝑤</m:t>
                      </m:r>
                      <m:r>
                        <a:rPr lang="fr-FR" i="1" baseline="-25000">
                          <a:latin typeface="Cambria Math"/>
                        </a:rPr>
                        <m:t>𝑘</m:t>
                      </m:r>
                    </m:oMath>
                  </m:oMathPara>
                </a14:m>
                <a:endParaRPr lang="fr-FR" dirty="0"/>
              </a:p>
            </p:txBody>
          </p:sp>
        </mc:Choice>
        <mc:Fallback xmlns="">
          <p:sp>
            <p:nvSpPr>
              <p:cNvPr id="7" name="Rectangle 6"/>
              <p:cNvSpPr>
                <a:spLocks noRot="1" noChangeAspect="1" noMove="1" noResize="1" noEditPoints="1" noAdjustHandles="1" noChangeArrowheads="1" noChangeShapeType="1" noTextEdit="1"/>
              </p:cNvSpPr>
              <p:nvPr/>
            </p:nvSpPr>
            <p:spPr>
              <a:xfrm>
                <a:off x="3754080" y="1433866"/>
                <a:ext cx="499176" cy="369332"/>
              </a:xfrm>
              <a:prstGeom prst="rect">
                <a:avLst/>
              </a:prstGeom>
              <a:blipFill rotWithShape="1">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ZoneTexte 8"/>
              <p:cNvSpPr txBox="1"/>
              <p:nvPr/>
            </p:nvSpPr>
            <p:spPr>
              <a:xfrm>
                <a:off x="1179756" y="1786979"/>
                <a:ext cx="4483071" cy="84875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rPr>
                        <m:t>𝑓</m:t>
                      </m:r>
                      <m:d>
                        <m:dPr>
                          <m:ctrlPr>
                            <a:rPr lang="pt-BR" i="1">
                              <a:latin typeface="Cambria Math" panose="02040503050406030204" pitchFamily="18" charset="0"/>
                            </a:rPr>
                          </m:ctrlPr>
                        </m:dPr>
                        <m:e>
                          <m:r>
                            <a:rPr lang="fr-FR" i="1">
                              <a:latin typeface="Cambria Math"/>
                            </a:rPr>
                            <m:t>𝑥</m:t>
                          </m:r>
                        </m:e>
                      </m:d>
                      <m:r>
                        <a:rPr lang="pt-BR" i="1" smtClean="0">
                          <a:latin typeface="Cambria Math"/>
                        </a:rPr>
                        <m:t>=</m:t>
                      </m:r>
                      <m:nary>
                        <m:naryPr>
                          <m:chr m:val="∑"/>
                          <m:ctrlPr>
                            <a:rPr lang="pt-BR" i="1" smtClean="0">
                              <a:latin typeface="Cambria Math" panose="02040503050406030204" pitchFamily="18" charset="0"/>
                            </a:rPr>
                          </m:ctrlPr>
                        </m:naryPr>
                        <m:sub>
                          <m:r>
                            <a:rPr lang="pt-BR" i="1" smtClean="0">
                              <a:latin typeface="Cambria Math"/>
                            </a:rPr>
                            <m:t>𝑘</m:t>
                          </m:r>
                          <m:r>
                            <a:rPr lang="pt-BR" i="1" smtClean="0">
                              <a:latin typeface="Cambria Math"/>
                            </a:rPr>
                            <m:t>=0</m:t>
                          </m:r>
                        </m:sub>
                        <m:sup>
                          <m:r>
                            <a:rPr lang="fr-FR" b="0" i="1" smtClean="0">
                              <a:latin typeface="Cambria Math"/>
                            </a:rPr>
                            <m:t>𝑞</m:t>
                          </m:r>
                        </m:sup>
                        <m:e>
                          <m:r>
                            <a:rPr lang="fr-FR" b="0" i="1" smtClean="0">
                              <a:latin typeface="Cambria Math"/>
                            </a:rPr>
                            <m:t>𝑤</m:t>
                          </m:r>
                          <m:r>
                            <a:rPr lang="fr-FR" b="0" i="1" baseline="-25000" smtClean="0">
                              <a:latin typeface="Cambria Math"/>
                            </a:rPr>
                            <m:t>𝑘</m:t>
                          </m:r>
                          <m:r>
                            <a:rPr lang="fr-FR" b="0" i="1" smtClean="0">
                              <a:latin typeface="Cambria Math"/>
                            </a:rPr>
                            <m:t> </m:t>
                          </m:r>
                          <m:r>
                            <a:rPr lang="fr-FR" b="0" i="1" smtClean="0">
                              <a:latin typeface="Cambria Math"/>
                            </a:rPr>
                            <m:t>𝐹𝑘</m:t>
                          </m:r>
                          <m:d>
                            <m:dPr>
                              <m:ctrlPr>
                                <a:rPr lang="fr-FR" b="0" i="1" baseline="-25000" smtClean="0">
                                  <a:latin typeface="Cambria Math" panose="02040503050406030204" pitchFamily="18" charset="0"/>
                                </a:rPr>
                              </m:ctrlPr>
                            </m:dPr>
                            <m:e>
                              <m:r>
                                <a:rPr lang="fr-FR" b="0" i="1" smtClean="0">
                                  <a:latin typeface="Cambria Math"/>
                                </a:rPr>
                                <m:t>𝑥</m:t>
                              </m:r>
                            </m:e>
                          </m:d>
                          <m:r>
                            <a:rPr lang="fr-FR" b="0" i="1" smtClean="0">
                              <a:latin typeface="Cambria Math"/>
                            </a:rPr>
                            <m:t>=</m:t>
                          </m:r>
                          <m:r>
                            <a:rPr lang="fr-FR" b="0" i="1" smtClean="0">
                              <a:latin typeface="Cambria Math"/>
                            </a:rPr>
                            <m:t>𝑤𝑇</m:t>
                          </m:r>
                          <m:r>
                            <a:rPr lang="fr-FR" b="0" i="1" smtClean="0">
                              <a:latin typeface="Cambria Math"/>
                            </a:rPr>
                            <m:t> </m:t>
                          </m:r>
                          <m:r>
                            <a:rPr lang="fr-FR" b="0" i="1" smtClean="0">
                              <a:latin typeface="Cambria Math"/>
                            </a:rPr>
                            <m:t>𝐹</m:t>
                          </m:r>
                          <m:r>
                            <a:rPr lang="fr-FR" b="0" i="1" smtClean="0">
                              <a:latin typeface="Cambria Math"/>
                            </a:rPr>
                            <m:t>(</m:t>
                          </m:r>
                          <m:r>
                            <a:rPr lang="fr-FR" b="0" i="1" smtClean="0">
                              <a:latin typeface="Cambria Math"/>
                            </a:rPr>
                            <m:t>𝑥</m:t>
                          </m:r>
                          <m:r>
                            <a:rPr lang="fr-FR" b="0" i="1" smtClean="0">
                              <a:latin typeface="Cambria Math"/>
                            </a:rPr>
                            <m:t>)</m:t>
                          </m:r>
                        </m:e>
                      </m:nary>
                    </m:oMath>
                  </m:oMathPara>
                </a14:m>
                <a:endParaRPr lang="fr-FR" dirty="0"/>
              </a:p>
            </p:txBody>
          </p:sp>
        </mc:Choice>
        <mc:Fallback xmlns="">
          <p:sp>
            <p:nvSpPr>
              <p:cNvPr id="9" name="ZoneTexte 8"/>
              <p:cNvSpPr txBox="1">
                <a:spLocks noRot="1" noChangeAspect="1" noMove="1" noResize="1" noEditPoints="1" noAdjustHandles="1" noChangeArrowheads="1" noChangeShapeType="1" noTextEdit="1"/>
              </p:cNvSpPr>
              <p:nvPr/>
            </p:nvSpPr>
            <p:spPr>
              <a:xfrm>
                <a:off x="1179756" y="1786979"/>
                <a:ext cx="4483071" cy="848758"/>
              </a:xfrm>
              <a:prstGeom prst="rect">
                <a:avLst/>
              </a:prstGeom>
              <a:blipFill rotWithShape="1">
                <a:blip r:embed="rId6"/>
                <a:stretch>
                  <a:fillRect/>
                </a:stretch>
              </a:blipFill>
            </p:spPr>
            <p:txBody>
              <a:bodyPr/>
              <a:lstStyle/>
              <a:p>
                <a:r>
                  <a:rPr lang="fr-FR">
                    <a:noFill/>
                  </a:rPr>
                  <a:t> </a:t>
                </a:r>
              </a:p>
            </p:txBody>
          </p:sp>
        </mc:Fallback>
      </mc:AlternateContent>
      <p:pic>
        <p:nvPicPr>
          <p:cNvPr id="10"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21281" t="37443" r="15086" b="27143"/>
          <a:stretch/>
        </p:blipFill>
        <p:spPr bwMode="auto">
          <a:xfrm>
            <a:off x="833748" y="2636912"/>
            <a:ext cx="6339840" cy="2219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424002" y="4797152"/>
            <a:ext cx="8208912" cy="1754326"/>
          </a:xfrm>
          <a:prstGeom prst="rect">
            <a:avLst/>
          </a:prstGeom>
        </p:spPr>
        <p:txBody>
          <a:bodyPr wrap="square">
            <a:spAutoFit/>
          </a:bodyPr>
          <a:lstStyle/>
          <a:p>
            <a:pPr marL="285750" indent="-285750">
              <a:buFont typeface="Arial" panose="020B0604020202020204" pitchFamily="34" charset="0"/>
              <a:buChar char="•"/>
            </a:pPr>
            <a:r>
              <a:rPr lang="fr-FR" dirty="0"/>
              <a:t>Dans l’espace des fonctions objectifs, </a:t>
            </a:r>
            <a:r>
              <a:rPr lang="fr-FR" b="1" i="1" dirty="0" err="1"/>
              <a:t>w</a:t>
            </a:r>
            <a:r>
              <a:rPr lang="fr-FR" b="1" i="1" baseline="30000" dirty="0" err="1"/>
              <a:t>T</a:t>
            </a:r>
            <a:r>
              <a:rPr lang="fr-FR" b="1" i="1" dirty="0"/>
              <a:t> F(x) = c </a:t>
            </a:r>
            <a:r>
              <a:rPr lang="fr-FR" i="1" dirty="0"/>
              <a:t>  </a:t>
            </a:r>
            <a:r>
              <a:rPr lang="fr-FR" dirty="0"/>
              <a:t>est un hyperplan (une droite L en 2D).  </a:t>
            </a:r>
          </a:p>
          <a:p>
            <a:pPr marL="285750" indent="-285750">
              <a:buFont typeface="Arial" panose="020B0604020202020204" pitchFamily="34" charset="0"/>
              <a:buChar char="•"/>
            </a:pPr>
            <a:r>
              <a:rPr lang="fr-FR" dirty="0"/>
              <a:t>La minimisation donne l’hyperplan avec la plus petite valeur de c qui touche le domaine.     </a:t>
            </a:r>
          </a:p>
          <a:p>
            <a:pPr marL="285750" indent="-285750">
              <a:buFont typeface="Arial" panose="020B0604020202020204" pitchFamily="34" charset="0"/>
              <a:buChar char="•"/>
            </a:pPr>
            <a:r>
              <a:rPr lang="fr-FR" b="1" dirty="0"/>
              <a:t>Inconvénients</a:t>
            </a:r>
            <a:r>
              <a:rPr lang="fr-FR" dirty="0"/>
              <a:t> : si la frontière est </a:t>
            </a:r>
            <a:r>
              <a:rPr lang="fr-FR" b="1" dirty="0"/>
              <a:t>non convexe</a:t>
            </a:r>
            <a:r>
              <a:rPr lang="fr-FR" dirty="0"/>
              <a:t>, des points non-inférieurs son </a:t>
            </a:r>
            <a:r>
              <a:rPr lang="fr-FR" b="1" dirty="0"/>
              <a:t>non atteignables</a:t>
            </a:r>
            <a:r>
              <a:rPr lang="fr-FR" dirty="0"/>
              <a:t> et une petite variation du poids donne des solutions très différentes! </a:t>
            </a:r>
          </a:p>
        </p:txBody>
      </p:sp>
      <p:sp>
        <p:nvSpPr>
          <p:cNvPr id="8" name="Espace réservé du numéro de diapositive 7">
            <a:extLst>
              <a:ext uri="{FF2B5EF4-FFF2-40B4-BE49-F238E27FC236}">
                <a16:creationId xmlns:a16="http://schemas.microsoft.com/office/drawing/2014/main" id="{A69CF806-C2CB-4418-8FEF-038FCFCA3B1A}"/>
              </a:ext>
            </a:extLst>
          </p:cNvPr>
          <p:cNvSpPr>
            <a:spLocks noGrp="1"/>
          </p:cNvSpPr>
          <p:nvPr>
            <p:ph type="sldNum" sz="quarter" idx="12"/>
          </p:nvPr>
        </p:nvSpPr>
        <p:spPr/>
        <p:txBody>
          <a:bodyPr/>
          <a:lstStyle/>
          <a:p>
            <a:fld id="{F1E29388-C2A6-42F4-8376-DF2F821CBB61}" type="slidenum">
              <a:rPr lang="fr-FR" smtClean="0"/>
              <a:t>90</a:t>
            </a:fld>
            <a:endParaRPr lang="fr-FR"/>
          </a:p>
        </p:txBody>
      </p:sp>
    </p:spTree>
    <p:extLst>
      <p:ext uri="{BB962C8B-B14F-4D97-AF65-F5344CB8AC3E}">
        <p14:creationId xmlns:p14="http://schemas.microsoft.com/office/powerpoint/2010/main" val="33781247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260047" cy="461665"/>
          </a:xfrm>
          <a:prstGeom prst="rect">
            <a:avLst/>
          </a:prstGeom>
        </p:spPr>
        <p:txBody>
          <a:bodyPr wrap="none">
            <a:spAutoFit/>
          </a:bodyPr>
          <a:lstStyle/>
          <a:p>
            <a:r>
              <a:rPr lang="fr-FR" sz="2400" b="1" dirty="0"/>
              <a:t>3 – Intégration de l’approche CSP en conception</a:t>
            </a:r>
          </a:p>
        </p:txBody>
      </p:sp>
      <p:sp>
        <p:nvSpPr>
          <p:cNvPr id="4" name="Rectangle 3"/>
          <p:cNvSpPr/>
          <p:nvPr/>
        </p:nvSpPr>
        <p:spPr>
          <a:xfrm>
            <a:off x="101724" y="461665"/>
            <a:ext cx="3076291" cy="400110"/>
          </a:xfrm>
          <a:prstGeom prst="rect">
            <a:avLst/>
          </a:prstGeom>
        </p:spPr>
        <p:txBody>
          <a:bodyPr wrap="none">
            <a:spAutoFit/>
          </a:bodyPr>
          <a:lstStyle/>
          <a:p>
            <a:r>
              <a:rPr lang="fr-FR" sz="2000" b="1" dirty="0">
                <a:solidFill>
                  <a:schemeClr val="tx2">
                    <a:lumMod val="60000"/>
                    <a:lumOff val="40000"/>
                  </a:schemeClr>
                </a:solidFill>
              </a:rPr>
              <a:t>Optimisation multi-objectif</a:t>
            </a:r>
          </a:p>
        </p:txBody>
      </p:sp>
      <p:sp>
        <p:nvSpPr>
          <p:cNvPr id="5" name="Rectangle 4"/>
          <p:cNvSpPr/>
          <p:nvPr/>
        </p:nvSpPr>
        <p:spPr>
          <a:xfrm>
            <a:off x="424002" y="908720"/>
            <a:ext cx="8208912" cy="2862322"/>
          </a:xfrm>
          <a:prstGeom prst="rect">
            <a:avLst/>
          </a:prstGeom>
        </p:spPr>
        <p:txBody>
          <a:bodyPr wrap="square">
            <a:spAutoFit/>
          </a:bodyPr>
          <a:lstStyle/>
          <a:p>
            <a:pPr marL="342900" indent="-342900">
              <a:buFont typeface="+mj-lt"/>
              <a:buAutoNum type="arabicPeriod" startAt="4"/>
            </a:pPr>
            <a:r>
              <a:rPr lang="fr-FR" dirty="0"/>
              <a:t>Méthode des contraintes-</a:t>
            </a:r>
            <a:r>
              <a:rPr lang="el-GR" dirty="0">
                <a:latin typeface="Calibri"/>
              </a:rPr>
              <a:t>ε</a:t>
            </a:r>
            <a:r>
              <a:rPr lang="fr-FR" dirty="0"/>
              <a:t> (</a:t>
            </a:r>
            <a:r>
              <a:rPr lang="el-GR" dirty="0"/>
              <a:t>ε</a:t>
            </a:r>
            <a:r>
              <a:rPr lang="fr-FR" dirty="0"/>
              <a:t>-</a:t>
            </a:r>
            <a:r>
              <a:rPr lang="fr-FR" dirty="0" err="1"/>
              <a:t>Constraint</a:t>
            </a:r>
            <a:r>
              <a:rPr lang="fr-FR" dirty="0"/>
              <a:t> Method)</a:t>
            </a:r>
          </a:p>
          <a:p>
            <a:pPr marL="342900" indent="-342900">
              <a:buAutoNum type="arabicPeriod" startAt="4"/>
            </a:pPr>
            <a:endParaRPr lang="fr-FR" dirty="0"/>
          </a:p>
          <a:p>
            <a:pPr marL="285750" indent="-285750">
              <a:buFont typeface="Arial" panose="020B0604020202020204" pitchFamily="34" charset="0"/>
              <a:buChar char="•"/>
            </a:pPr>
            <a:r>
              <a:rPr lang="fr-FR" dirty="0"/>
              <a:t>Choisir une </a:t>
            </a:r>
            <a:r>
              <a:rPr lang="fr-FR" b="1" dirty="0"/>
              <a:t>fonction objectif principale</a:t>
            </a:r>
            <a:r>
              <a:rPr lang="fr-FR" dirty="0"/>
              <a:t>   </a:t>
            </a:r>
            <a:r>
              <a:rPr lang="fr-FR" i="1" dirty="0" err="1"/>
              <a:t>F</a:t>
            </a:r>
            <a:r>
              <a:rPr lang="fr-FR" i="1" baseline="-25000" dirty="0" err="1"/>
              <a:t>p</a:t>
            </a:r>
            <a:r>
              <a:rPr lang="fr-FR" i="1" dirty="0"/>
              <a:t> (x)</a:t>
            </a:r>
            <a:endParaRPr lang="fr-FR" dirty="0"/>
          </a:p>
          <a:p>
            <a:pPr marL="285750" indent="-285750">
              <a:buFont typeface="Arial" panose="020B0604020202020204" pitchFamily="34" charset="0"/>
              <a:buChar char="•"/>
            </a:pPr>
            <a:endParaRPr lang="fr-FR" i="1" dirty="0"/>
          </a:p>
          <a:p>
            <a:pPr marL="285750" indent="-285750">
              <a:buFont typeface="Arial" panose="020B0604020202020204" pitchFamily="34" charset="0"/>
              <a:buChar char="•"/>
            </a:pPr>
            <a:r>
              <a:rPr lang="fr-FR" dirty="0"/>
              <a:t>Choisir des </a:t>
            </a:r>
            <a:r>
              <a:rPr lang="fr-FR" b="1" dirty="0"/>
              <a:t>objectifs minimaux</a:t>
            </a:r>
            <a:r>
              <a:rPr lang="fr-FR" b="1" i="1" dirty="0"/>
              <a:t> </a:t>
            </a:r>
            <a:r>
              <a:rPr lang="el-GR" sz="2400" b="1" i="1" dirty="0"/>
              <a:t>ε</a:t>
            </a:r>
            <a:r>
              <a:rPr lang="fr-FR" sz="2400" b="1" i="1" baseline="-25000" dirty="0"/>
              <a:t>k  </a:t>
            </a:r>
            <a:r>
              <a:rPr lang="fr-FR" b="1" dirty="0"/>
              <a:t>pour les autres fonctions</a:t>
            </a:r>
          </a:p>
          <a:p>
            <a:pPr marL="285750" indent="-285750">
              <a:buFont typeface="Arial" panose="020B0604020202020204" pitchFamily="34" charset="0"/>
              <a:buChar char="•"/>
            </a:pPr>
            <a:endParaRPr lang="fr-FR" b="1" baseline="-25000" dirty="0"/>
          </a:p>
          <a:p>
            <a:pPr marL="285750" indent="-285750">
              <a:buFont typeface="Arial" panose="020B0604020202020204" pitchFamily="34" charset="0"/>
              <a:buChar char="•"/>
            </a:pPr>
            <a:r>
              <a:rPr lang="fr-FR" b="1" dirty="0"/>
              <a:t>Minimiser                                                                 </a:t>
            </a:r>
            <a:r>
              <a:rPr lang="fr-FR" i="1" dirty="0" err="1"/>
              <a:t>F</a:t>
            </a:r>
            <a:r>
              <a:rPr lang="fr-FR" i="1" baseline="-25000" dirty="0" err="1"/>
              <a:t>p</a:t>
            </a:r>
            <a:r>
              <a:rPr lang="fr-FR" i="1" dirty="0"/>
              <a:t> (x)</a:t>
            </a:r>
            <a:endParaRPr lang="fr-FR" dirty="0"/>
          </a:p>
          <a:p>
            <a:r>
              <a:rPr lang="fr-FR" b="1" dirty="0"/>
              <a:t>      </a:t>
            </a:r>
            <a:r>
              <a:rPr lang="fr-FR" dirty="0"/>
              <a:t>Avec les contraintes du système </a:t>
            </a:r>
          </a:p>
          <a:p>
            <a:r>
              <a:rPr lang="fr-FR" dirty="0"/>
              <a:t>       Plus les contraintes additionnelles                      </a:t>
            </a:r>
            <a:r>
              <a:rPr lang="fr-FR" i="1" dirty="0" err="1"/>
              <a:t>F</a:t>
            </a:r>
            <a:r>
              <a:rPr lang="fr-FR" i="1" baseline="-25000" dirty="0" err="1"/>
              <a:t>k</a:t>
            </a:r>
            <a:r>
              <a:rPr lang="fr-FR" i="1" dirty="0"/>
              <a:t> (x)</a:t>
            </a:r>
            <a:r>
              <a:rPr lang="fr-FR" i="1" dirty="0">
                <a:latin typeface="Calibri"/>
              </a:rPr>
              <a:t>≤</a:t>
            </a:r>
            <a:r>
              <a:rPr lang="el-GR" b="1" i="1" dirty="0"/>
              <a:t> </a:t>
            </a:r>
            <a:r>
              <a:rPr lang="el-GR" i="1" dirty="0"/>
              <a:t>ε</a:t>
            </a:r>
            <a:r>
              <a:rPr lang="fr-FR" i="1" baseline="-25000" dirty="0"/>
              <a:t>k</a:t>
            </a:r>
            <a:r>
              <a:rPr lang="fr-FR" i="1" dirty="0"/>
              <a:t> , avec k = 1, …, q   et  k </a:t>
            </a:r>
            <a:r>
              <a:rPr lang="fr-FR" i="1" dirty="0">
                <a:latin typeface="Calibri"/>
              </a:rPr>
              <a:t>≠ p</a:t>
            </a:r>
            <a:endParaRPr lang="fr-FR" dirty="0"/>
          </a:p>
          <a:p>
            <a:r>
              <a:rPr lang="fr-FR" b="1" dirty="0"/>
              <a:t>      </a:t>
            </a:r>
          </a:p>
        </p:txBody>
      </p:sp>
      <p:sp>
        <p:nvSpPr>
          <p:cNvPr id="11" name="Rectangle 10"/>
          <p:cNvSpPr/>
          <p:nvPr/>
        </p:nvSpPr>
        <p:spPr>
          <a:xfrm>
            <a:off x="101724" y="5866955"/>
            <a:ext cx="8531190" cy="923330"/>
          </a:xfrm>
          <a:prstGeom prst="rect">
            <a:avLst/>
          </a:prstGeom>
        </p:spPr>
        <p:txBody>
          <a:bodyPr wrap="square">
            <a:spAutoFit/>
          </a:bodyPr>
          <a:lstStyle/>
          <a:p>
            <a:pPr marL="285750" indent="-285750">
              <a:buFont typeface="Arial" panose="020B0604020202020204" pitchFamily="34" charset="0"/>
              <a:buChar char="•"/>
            </a:pPr>
            <a:r>
              <a:rPr lang="fr-FR" b="1" dirty="0"/>
              <a:t>Avantages </a:t>
            </a:r>
            <a:r>
              <a:rPr lang="fr-FR" dirty="0"/>
              <a:t>: par rapport à la méthode des pondérations, des points en creux sont </a:t>
            </a:r>
            <a:r>
              <a:rPr lang="fr-FR" b="1" dirty="0"/>
              <a:t>atteignables.</a:t>
            </a:r>
          </a:p>
          <a:p>
            <a:pPr marL="285750" indent="-285750">
              <a:buFont typeface="Arial" panose="020B0604020202020204" pitchFamily="34" charset="0"/>
              <a:buChar char="•"/>
            </a:pPr>
            <a:r>
              <a:rPr lang="fr-FR" b="1" dirty="0"/>
              <a:t>Inconvénients</a:t>
            </a:r>
            <a:r>
              <a:rPr lang="fr-FR" dirty="0"/>
              <a:t> : Le </a:t>
            </a:r>
            <a:r>
              <a:rPr lang="fr-FR" b="1" dirty="0"/>
              <a:t>choix des </a:t>
            </a:r>
            <a:r>
              <a:rPr lang="el-GR" b="1" i="1" dirty="0"/>
              <a:t>ε</a:t>
            </a:r>
            <a:r>
              <a:rPr lang="fr-FR" b="1" i="1" baseline="-25000" dirty="0"/>
              <a:t>k</a:t>
            </a:r>
            <a:r>
              <a:rPr lang="fr-FR" b="1" i="1" dirty="0"/>
              <a:t> </a:t>
            </a:r>
            <a:r>
              <a:rPr lang="fr-FR" b="1" dirty="0"/>
              <a:t>est délicat</a:t>
            </a:r>
          </a:p>
        </p:txBody>
      </p:sp>
      <p:pic>
        <p:nvPicPr>
          <p:cNvPr id="1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8515" t="47542" r="43038" b="13134"/>
          <a:stretch/>
        </p:blipFill>
        <p:spPr bwMode="auto">
          <a:xfrm>
            <a:off x="611560" y="3429000"/>
            <a:ext cx="288036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4283968" y="4293096"/>
            <a:ext cx="2952328" cy="646331"/>
          </a:xfrm>
          <a:prstGeom prst="rect">
            <a:avLst/>
          </a:prstGeom>
          <a:noFill/>
        </p:spPr>
        <p:txBody>
          <a:bodyPr wrap="square" rtlCol="0">
            <a:spAutoFit/>
          </a:bodyPr>
          <a:lstStyle/>
          <a:p>
            <a:r>
              <a:rPr lang="fr-FR" dirty="0"/>
              <a:t>Minimiser    </a:t>
            </a:r>
            <a:r>
              <a:rPr lang="fr-FR" i="1" dirty="0"/>
              <a:t>F</a:t>
            </a:r>
            <a:r>
              <a:rPr lang="fr-FR" i="1" baseline="-25000" dirty="0"/>
              <a:t>1</a:t>
            </a:r>
            <a:r>
              <a:rPr lang="fr-FR" i="1" dirty="0"/>
              <a:t>(x)</a:t>
            </a:r>
          </a:p>
          <a:p>
            <a:r>
              <a:rPr lang="fr-FR" dirty="0"/>
              <a:t>Avec              </a:t>
            </a:r>
            <a:r>
              <a:rPr lang="fr-FR" i="1" dirty="0"/>
              <a:t>F</a:t>
            </a:r>
            <a:r>
              <a:rPr lang="fr-FR" i="1" baseline="-25000" dirty="0"/>
              <a:t>2</a:t>
            </a:r>
            <a:r>
              <a:rPr lang="fr-FR" i="1" dirty="0"/>
              <a:t>(x) </a:t>
            </a:r>
            <a:r>
              <a:rPr lang="fr-FR" i="1" dirty="0">
                <a:latin typeface="Calibri"/>
              </a:rPr>
              <a:t>≤ </a:t>
            </a:r>
            <a:r>
              <a:rPr lang="el-GR" i="1" dirty="0">
                <a:latin typeface="Calibri"/>
              </a:rPr>
              <a:t>ε</a:t>
            </a:r>
            <a:r>
              <a:rPr lang="fr-FR" i="1" baseline="-25000" dirty="0">
                <a:latin typeface="Calibri"/>
              </a:rPr>
              <a:t>2</a:t>
            </a:r>
            <a:endParaRPr lang="fr-FR" i="1" baseline="-25000" dirty="0"/>
          </a:p>
        </p:txBody>
      </p:sp>
      <p:sp>
        <p:nvSpPr>
          <p:cNvPr id="2" name="Espace réservé du numéro de diapositive 1">
            <a:extLst>
              <a:ext uri="{FF2B5EF4-FFF2-40B4-BE49-F238E27FC236}">
                <a16:creationId xmlns:a16="http://schemas.microsoft.com/office/drawing/2014/main" id="{7F379F14-5942-49ED-A064-EDC057059EFB}"/>
              </a:ext>
            </a:extLst>
          </p:cNvPr>
          <p:cNvSpPr>
            <a:spLocks noGrp="1"/>
          </p:cNvSpPr>
          <p:nvPr>
            <p:ph type="sldNum" sz="quarter" idx="12"/>
          </p:nvPr>
        </p:nvSpPr>
        <p:spPr/>
        <p:txBody>
          <a:bodyPr/>
          <a:lstStyle/>
          <a:p>
            <a:fld id="{F1E29388-C2A6-42F4-8376-DF2F821CBB61}" type="slidenum">
              <a:rPr lang="fr-FR" smtClean="0"/>
              <a:t>91</a:t>
            </a:fld>
            <a:endParaRPr lang="fr-FR"/>
          </a:p>
        </p:txBody>
      </p:sp>
    </p:spTree>
    <p:extLst>
      <p:ext uri="{BB962C8B-B14F-4D97-AF65-F5344CB8AC3E}">
        <p14:creationId xmlns:p14="http://schemas.microsoft.com/office/powerpoint/2010/main" val="6650805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339752" y="2780928"/>
            <a:ext cx="6172200" cy="1371600"/>
          </a:xfrm>
        </p:spPr>
        <p:txBody>
          <a:bodyPr/>
          <a:lstStyle/>
          <a:p>
            <a:r>
              <a:rPr lang="fr-FR" dirty="0"/>
              <a:t>Programmation par contraintes avec ILOG Solveur</a:t>
            </a:r>
          </a:p>
          <a:p>
            <a:endParaRPr lang="fr-FR" dirty="0"/>
          </a:p>
          <a:p>
            <a:pPr algn="ctr"/>
            <a:r>
              <a:rPr lang="fr-FR" sz="3000" dirty="0"/>
              <a:t>2022</a:t>
            </a:r>
          </a:p>
          <a:p>
            <a:endParaRPr lang="fr-FR" dirty="0"/>
          </a:p>
          <a:p>
            <a:endParaRPr lang="fr-FR" dirty="0"/>
          </a:p>
        </p:txBody>
      </p:sp>
      <p:sp>
        <p:nvSpPr>
          <p:cNvPr id="4" name="Sous-titre 2"/>
          <p:cNvSpPr txBox="1">
            <a:spLocks/>
          </p:cNvSpPr>
          <p:nvPr/>
        </p:nvSpPr>
        <p:spPr bwMode="auto">
          <a:xfrm>
            <a:off x="2411760" y="5003800"/>
            <a:ext cx="6172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600"/>
              </a:spcBef>
              <a:spcAft>
                <a:spcPct val="0"/>
              </a:spcAft>
              <a:buClr>
                <a:schemeClr val="accent1"/>
              </a:buClr>
              <a:buSzPct val="70000"/>
              <a:buFont typeface="Wingdings" pitchFamily="2" charset="2"/>
              <a:buNone/>
              <a:defRPr sz="1800" b="1" kern="1200">
                <a:solidFill>
                  <a:schemeClr val="tx2"/>
                </a:solidFill>
                <a:latin typeface="+mn-lt"/>
                <a:ea typeface="ＭＳ Ｐゴシック" charset="-128"/>
                <a:cs typeface="ＭＳ Ｐゴシック" charset="0"/>
              </a:defRPr>
            </a:lvl1pPr>
            <a:lvl2pPr marL="457200" indent="0" algn="ctr" rtl="0" eaLnBrk="1" fontAlgn="base" hangingPunct="1">
              <a:spcBef>
                <a:spcPct val="20000"/>
              </a:spcBef>
              <a:spcAft>
                <a:spcPct val="0"/>
              </a:spcAft>
              <a:buClr>
                <a:schemeClr val="accent1"/>
              </a:buClr>
              <a:buSzPct val="80000"/>
              <a:buFont typeface="Wingdings 2" pitchFamily="18" charset="2"/>
              <a:buNone/>
              <a:defRPr sz="2100" kern="1200">
                <a:solidFill>
                  <a:schemeClr val="tx1"/>
                </a:solidFill>
                <a:latin typeface="+mn-lt"/>
                <a:ea typeface="ＭＳ Ｐゴシック" charset="-128"/>
                <a:cs typeface="+mn-cs"/>
              </a:defRPr>
            </a:lvl2pPr>
            <a:lvl3pPr marL="914400" indent="0" algn="ctr" rtl="0" eaLnBrk="1" fontAlgn="base" hangingPunct="1">
              <a:spcBef>
                <a:spcPct val="20000"/>
              </a:spcBef>
              <a:spcAft>
                <a:spcPct val="0"/>
              </a:spcAft>
              <a:buClr>
                <a:srgbClr val="E0752F"/>
              </a:buClr>
              <a:buSzPct val="60000"/>
              <a:buFont typeface="Wingdings" pitchFamily="2" charset="2"/>
              <a:buNone/>
              <a:defRPr kern="1200">
                <a:solidFill>
                  <a:schemeClr val="tx1"/>
                </a:solidFill>
                <a:latin typeface="+mn-lt"/>
                <a:ea typeface="ＭＳ Ｐゴシック" charset="-128"/>
                <a:cs typeface="+mn-cs"/>
              </a:defRPr>
            </a:lvl3pPr>
            <a:lvl4pPr marL="1371600" indent="0" algn="ctr" rtl="0" eaLnBrk="1" fontAlgn="base" hangingPunct="1">
              <a:spcBef>
                <a:spcPct val="20000"/>
              </a:spcBef>
              <a:spcAft>
                <a:spcPct val="0"/>
              </a:spcAft>
              <a:buClr>
                <a:srgbClr val="FEC3AE"/>
              </a:buClr>
              <a:buSzPct val="60000"/>
              <a:buFont typeface="Wingdings" pitchFamily="2" charset="2"/>
              <a:buNone/>
              <a:defRPr kern="1200">
                <a:solidFill>
                  <a:schemeClr val="tx1"/>
                </a:solidFill>
                <a:latin typeface="+mn-lt"/>
                <a:ea typeface="ＭＳ Ｐゴシック" charset="-128"/>
                <a:cs typeface="+mn-cs"/>
              </a:defRPr>
            </a:lvl4pPr>
            <a:lvl5pPr marL="1828800" indent="0" algn="ctr" rtl="0" eaLnBrk="1" fontAlgn="base" hangingPunct="1">
              <a:spcBef>
                <a:spcPct val="20000"/>
              </a:spcBef>
              <a:spcAft>
                <a:spcPct val="0"/>
              </a:spcAft>
              <a:buClr>
                <a:srgbClr val="BDCAE9"/>
              </a:buClr>
              <a:buSzPct val="68000"/>
              <a:buFont typeface="Wingdings 2" pitchFamily="18" charset="2"/>
              <a:buNone/>
              <a:defRPr sz="1600" kern="1200">
                <a:solidFill>
                  <a:schemeClr val="tx1"/>
                </a:solidFill>
                <a:latin typeface="+mn-lt"/>
                <a:ea typeface="ＭＳ Ｐゴシック" charset="-128"/>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r>
              <a:rPr lang="fr-FR" altLang="fr-FR" dirty="0">
                <a:solidFill>
                  <a:srgbClr val="898989"/>
                </a:solidFill>
                <a:ea typeface="ＭＳ Ｐゴシック" pitchFamily="34" charset="-128"/>
              </a:rPr>
              <a:t>Nicolas </a:t>
            </a:r>
            <a:r>
              <a:rPr lang="fr-FR" altLang="fr-FR" dirty="0" err="1">
                <a:solidFill>
                  <a:srgbClr val="898989"/>
                </a:solidFill>
                <a:ea typeface="ＭＳ Ｐゴシック" pitchFamily="34" charset="-128"/>
              </a:rPr>
              <a:t>Tchertchian</a:t>
            </a:r>
            <a:endParaRPr lang="fr-FR" altLang="fr-FR" dirty="0">
              <a:solidFill>
                <a:srgbClr val="898989"/>
              </a:solidFill>
              <a:ea typeface="ＭＳ Ｐゴシック" pitchFamily="34" charset="-128"/>
            </a:endParaRPr>
          </a:p>
          <a:p>
            <a:endParaRPr lang="fr-FR" altLang="fr-FR" dirty="0">
              <a:solidFill>
                <a:srgbClr val="898989"/>
              </a:solidFill>
              <a:ea typeface="ＭＳ Ｐゴシック" pitchFamily="34" charset="-128"/>
            </a:endParaRPr>
          </a:p>
          <a:p>
            <a:r>
              <a:rPr lang="fr-FR" altLang="fr-FR" dirty="0">
                <a:solidFill>
                  <a:srgbClr val="898989"/>
                </a:solidFill>
                <a:ea typeface="ＭＳ Ｐゴシック" pitchFamily="34" charset="-128"/>
              </a:rPr>
              <a:t>nicolas.tchertchian@univ-tln.fr</a:t>
            </a:r>
          </a:p>
        </p:txBody>
      </p:sp>
      <p:sp>
        <p:nvSpPr>
          <p:cNvPr id="6" name="Titre 1"/>
          <p:cNvSpPr txBox="1">
            <a:spLocks/>
          </p:cNvSpPr>
          <p:nvPr/>
        </p:nvSpPr>
        <p:spPr>
          <a:xfrm>
            <a:off x="2420144" y="989112"/>
            <a:ext cx="6552728" cy="1894362"/>
          </a:xfrm>
          <a:prstGeom prst="rect">
            <a:avLst/>
          </a:prstGeom>
        </p:spPr>
        <p:txBody>
          <a:bodyPr vert="horz" wrap="square" lIns="91440" tIns="45720" rIns="91440" bIns="45720" numCol="1" anchor="b" anchorCtr="0" compatLnSpc="1">
            <a:prstTxWarp prst="textNoShape">
              <a:avLst/>
            </a:prstTxWarp>
            <a:normAutofit/>
          </a:bodyPr>
          <a:lstStyle>
            <a:lvl1pPr algn="l" rtl="0" eaLnBrk="1" fontAlgn="base" hangingPunct="1">
              <a:spcBef>
                <a:spcPct val="0"/>
              </a:spcBef>
              <a:spcAft>
                <a:spcPct val="0"/>
              </a:spcAft>
              <a:defRPr sz="3000" b="1" kern="1200" cap="small">
                <a:solidFill>
                  <a:schemeClr val="tx2"/>
                </a:solidFill>
                <a:latin typeface="+mj-lt"/>
                <a:ea typeface="ＭＳ Ｐゴシック" charset="-128"/>
                <a:cs typeface="ＭＳ Ｐゴシック" charset="0"/>
              </a:defRPr>
            </a:lvl1pPr>
            <a:lvl2pPr algn="l" rtl="0" eaLnBrk="1" fontAlgn="base" hangingPunct="1">
              <a:spcBef>
                <a:spcPct val="0"/>
              </a:spcBef>
              <a:spcAft>
                <a:spcPct val="0"/>
              </a:spcAft>
              <a:defRPr sz="3000">
                <a:solidFill>
                  <a:schemeClr val="tx2"/>
                </a:solidFill>
                <a:latin typeface="Century Schoolbook" charset="0"/>
                <a:ea typeface="ＭＳ Ｐゴシック" charset="-128"/>
                <a:cs typeface="ＭＳ Ｐゴシック" charset="0"/>
              </a:defRPr>
            </a:lvl2pPr>
            <a:lvl3pPr algn="l" rtl="0" eaLnBrk="1" fontAlgn="base" hangingPunct="1">
              <a:spcBef>
                <a:spcPct val="0"/>
              </a:spcBef>
              <a:spcAft>
                <a:spcPct val="0"/>
              </a:spcAft>
              <a:defRPr sz="3000">
                <a:solidFill>
                  <a:schemeClr val="tx2"/>
                </a:solidFill>
                <a:latin typeface="Century Schoolbook" charset="0"/>
                <a:ea typeface="ＭＳ Ｐゴシック" charset="-128"/>
                <a:cs typeface="ＭＳ Ｐゴシック" charset="0"/>
              </a:defRPr>
            </a:lvl3pPr>
            <a:lvl4pPr algn="l" rtl="0" eaLnBrk="1" fontAlgn="base" hangingPunct="1">
              <a:spcBef>
                <a:spcPct val="0"/>
              </a:spcBef>
              <a:spcAft>
                <a:spcPct val="0"/>
              </a:spcAft>
              <a:defRPr sz="3000">
                <a:solidFill>
                  <a:schemeClr val="tx2"/>
                </a:solidFill>
                <a:latin typeface="Century Schoolbook" charset="0"/>
                <a:ea typeface="ＭＳ Ｐゴシック" charset="-128"/>
                <a:cs typeface="ＭＳ Ｐゴシック" charset="0"/>
              </a:defRPr>
            </a:lvl4pPr>
            <a:lvl5pPr algn="l" rtl="0" eaLnBrk="1" fontAlgn="base" hangingPunct="1">
              <a:spcBef>
                <a:spcPct val="0"/>
              </a:spcBef>
              <a:spcAft>
                <a:spcPct val="0"/>
              </a:spcAft>
              <a:defRPr sz="3000">
                <a:solidFill>
                  <a:schemeClr val="tx2"/>
                </a:solidFill>
                <a:latin typeface="Century Schoolbook" charset="0"/>
                <a:ea typeface="ＭＳ Ｐゴシック" charset="-128"/>
                <a:cs typeface="ＭＳ Ｐゴシック" charset="0"/>
              </a:defRPr>
            </a:lvl5pPr>
            <a:lvl6pPr marL="457200" algn="l" rtl="0" eaLnBrk="1" fontAlgn="base" hangingPunct="1">
              <a:spcBef>
                <a:spcPct val="0"/>
              </a:spcBef>
              <a:spcAft>
                <a:spcPct val="0"/>
              </a:spcAft>
              <a:defRPr sz="3000">
                <a:solidFill>
                  <a:schemeClr val="tx2"/>
                </a:solidFill>
                <a:latin typeface="Century Schoolbook" charset="0"/>
                <a:ea typeface="ＭＳ Ｐゴシック" charset="-128"/>
              </a:defRPr>
            </a:lvl6pPr>
            <a:lvl7pPr marL="914400" algn="l" rtl="0" eaLnBrk="1" fontAlgn="base" hangingPunct="1">
              <a:spcBef>
                <a:spcPct val="0"/>
              </a:spcBef>
              <a:spcAft>
                <a:spcPct val="0"/>
              </a:spcAft>
              <a:defRPr sz="3000">
                <a:solidFill>
                  <a:schemeClr val="tx2"/>
                </a:solidFill>
                <a:latin typeface="Century Schoolbook" charset="0"/>
                <a:ea typeface="ＭＳ Ｐゴシック" charset="-128"/>
              </a:defRPr>
            </a:lvl7pPr>
            <a:lvl8pPr marL="1371600" algn="l" rtl="0" eaLnBrk="1" fontAlgn="base" hangingPunct="1">
              <a:spcBef>
                <a:spcPct val="0"/>
              </a:spcBef>
              <a:spcAft>
                <a:spcPct val="0"/>
              </a:spcAft>
              <a:defRPr sz="3000">
                <a:solidFill>
                  <a:schemeClr val="tx2"/>
                </a:solidFill>
                <a:latin typeface="Century Schoolbook" charset="0"/>
                <a:ea typeface="ＭＳ Ｐゴシック" charset="-128"/>
              </a:defRPr>
            </a:lvl8pPr>
            <a:lvl9pPr marL="1828800" algn="l" rtl="0" eaLnBrk="1" fontAlgn="base" hangingPunct="1">
              <a:spcBef>
                <a:spcPct val="0"/>
              </a:spcBef>
              <a:spcAft>
                <a:spcPct val="0"/>
              </a:spcAft>
              <a:defRPr sz="3000">
                <a:solidFill>
                  <a:schemeClr val="tx2"/>
                </a:solidFill>
                <a:latin typeface="Century Schoolbook" charset="0"/>
                <a:ea typeface="ＭＳ Ｐゴシック" charset="-128"/>
              </a:defRPr>
            </a:lvl9pPr>
          </a:lstStyle>
          <a:p>
            <a:r>
              <a:rPr lang="fr-FR" dirty="0"/>
              <a:t>Modélisation de Systèmes Mécaniques 1</a:t>
            </a:r>
          </a:p>
        </p:txBody>
      </p:sp>
      <p:sp>
        <p:nvSpPr>
          <p:cNvPr id="2" name="Espace réservé du numéro de diapositive 1">
            <a:extLst>
              <a:ext uri="{FF2B5EF4-FFF2-40B4-BE49-F238E27FC236}">
                <a16:creationId xmlns:a16="http://schemas.microsoft.com/office/drawing/2014/main" id="{5FA726BD-CE02-4216-971B-292D689B7149}"/>
              </a:ext>
            </a:extLst>
          </p:cNvPr>
          <p:cNvSpPr>
            <a:spLocks noGrp="1"/>
          </p:cNvSpPr>
          <p:nvPr>
            <p:ph type="sldNum" sz="quarter" idx="12"/>
          </p:nvPr>
        </p:nvSpPr>
        <p:spPr/>
        <p:txBody>
          <a:bodyPr/>
          <a:lstStyle/>
          <a:p>
            <a:fld id="{F1E29388-C2A6-42F4-8376-DF2F821CBB61}" type="slidenum">
              <a:rPr lang="fr-FR" smtClean="0"/>
              <a:t>92</a:t>
            </a:fld>
            <a:endParaRPr lang="fr-FR"/>
          </a:p>
        </p:txBody>
      </p:sp>
    </p:spTree>
    <p:extLst>
      <p:ext uri="{BB962C8B-B14F-4D97-AF65-F5344CB8AC3E}">
        <p14:creationId xmlns:p14="http://schemas.microsoft.com/office/powerpoint/2010/main" val="6575280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500063" y="0"/>
            <a:ext cx="7467600" cy="549275"/>
          </a:xfrm>
        </p:spPr>
        <p:txBody>
          <a:bodyPr/>
          <a:lstStyle/>
          <a:p>
            <a:pPr algn="ctr" eaLnBrk="1" fontAlgn="auto" hangingPunct="1">
              <a:spcAft>
                <a:spcPts val="0"/>
              </a:spcAft>
              <a:defRPr/>
            </a:pPr>
            <a:r>
              <a:rPr lang="fr-FR" dirty="0">
                <a:ea typeface="+mj-ea"/>
                <a:cs typeface="+mj-cs"/>
              </a:rPr>
              <a:t>Programme</a:t>
            </a:r>
          </a:p>
        </p:txBody>
      </p:sp>
      <p:sp>
        <p:nvSpPr>
          <p:cNvPr id="16387" name="Espace réservé du contenu 2"/>
          <p:cNvSpPr>
            <a:spLocks noGrp="1"/>
          </p:cNvSpPr>
          <p:nvPr>
            <p:ph sz="quarter" idx="1"/>
          </p:nvPr>
        </p:nvSpPr>
        <p:spPr>
          <a:xfrm>
            <a:off x="0" y="692150"/>
            <a:ext cx="8858250" cy="4525963"/>
          </a:xfrm>
        </p:spPr>
        <p:txBody>
          <a:bodyPr/>
          <a:lstStyle/>
          <a:p>
            <a:pPr>
              <a:defRPr/>
            </a:pPr>
            <a:r>
              <a:rPr lang="fr-FR" dirty="0">
                <a:ea typeface="ＭＳ Ｐゴシック" pitchFamily="34" charset="-128"/>
              </a:rPr>
              <a:t>Séance 1 : Cours 1</a:t>
            </a:r>
          </a:p>
          <a:p>
            <a:pPr>
              <a:defRPr/>
            </a:pPr>
            <a:r>
              <a:rPr lang="fr-FR" b="1" dirty="0">
                <a:ea typeface="ＭＳ Ｐゴシック" pitchFamily="34" charset="-128"/>
              </a:rPr>
              <a:t>Séance 2 :  Initiation ILOG/ TD Ressort</a:t>
            </a:r>
          </a:p>
          <a:p>
            <a:pPr>
              <a:defRPr/>
            </a:pPr>
            <a:r>
              <a:rPr lang="fr-FR" dirty="0">
                <a:ea typeface="ＭＳ Ｐゴシック" pitchFamily="34" charset="-128"/>
              </a:rPr>
              <a:t>Séance 3 : TD Ressort fin/ TP Cuve</a:t>
            </a:r>
          </a:p>
          <a:p>
            <a:pPr>
              <a:defRPr/>
            </a:pPr>
            <a:r>
              <a:rPr lang="fr-FR" dirty="0">
                <a:ea typeface="ＭＳ Ｐゴシック" pitchFamily="34" charset="-128"/>
              </a:rPr>
              <a:t>Séance 4 : TP Cuve</a:t>
            </a:r>
          </a:p>
          <a:p>
            <a:pPr>
              <a:defRPr/>
            </a:pPr>
            <a:r>
              <a:rPr lang="fr-FR" dirty="0">
                <a:ea typeface="ＭＳ Ｐゴシック" pitchFamily="34" charset="-128"/>
              </a:rPr>
              <a:t>Séance 5 : TP Cuve</a:t>
            </a:r>
          </a:p>
          <a:p>
            <a:pPr>
              <a:defRPr/>
            </a:pPr>
            <a:r>
              <a:rPr lang="fr-FR" dirty="0">
                <a:ea typeface="ＭＳ Ｐゴシック" pitchFamily="34" charset="-128"/>
              </a:rPr>
              <a:t>Séance 6 : TP Cuve</a:t>
            </a:r>
          </a:p>
          <a:p>
            <a:pPr marL="0" indent="0">
              <a:buNone/>
              <a:defRPr/>
            </a:pPr>
            <a:endParaRPr lang="fr-FR" dirty="0">
              <a:ea typeface="ＭＳ Ｐゴシック" pitchFamily="34" charset="-128"/>
            </a:endParaRPr>
          </a:p>
          <a:p>
            <a:pPr marL="0" indent="0">
              <a:buNone/>
              <a:defRPr/>
            </a:pPr>
            <a:endParaRPr lang="fr-FR" b="1" dirty="0">
              <a:ea typeface="ＭＳ Ｐゴシック" pitchFamily="34" charset="-128"/>
            </a:endParaRPr>
          </a:p>
          <a:p>
            <a:pPr marL="0" indent="0">
              <a:buNone/>
              <a:defRPr/>
            </a:pPr>
            <a:r>
              <a:rPr lang="fr-FR" b="1" dirty="0">
                <a:ea typeface="ＭＳ Ｐゴシック" pitchFamily="34" charset="-128"/>
              </a:rPr>
              <a:t>Récupérer le dossier Template et le fichiers Cours ILOG </a:t>
            </a:r>
            <a:r>
              <a:rPr lang="fr-FR" b="1" dirty="0" err="1">
                <a:ea typeface="ＭＳ Ｐゴシック" pitchFamily="34" charset="-128"/>
              </a:rPr>
              <a:t>Solver</a:t>
            </a:r>
            <a:endParaRPr lang="fr-FR" b="1" dirty="0">
              <a:ea typeface="ＭＳ Ｐゴシック" pitchFamily="34" charset="-128"/>
            </a:endParaRPr>
          </a:p>
          <a:p>
            <a:pPr marL="0" indent="0" algn="ctr">
              <a:buNone/>
              <a:defRPr/>
            </a:pPr>
            <a:r>
              <a:rPr lang="fr-FR" b="1" dirty="0">
                <a:solidFill>
                  <a:srgbClr val="00B0F0"/>
                </a:solidFill>
                <a:ea typeface="ＭＳ Ｐゴシック" pitchFamily="34" charset="-128"/>
              </a:rPr>
              <a:t>http://bit.ly/MOSM1_22</a:t>
            </a:r>
          </a:p>
        </p:txBody>
      </p:sp>
      <p:sp>
        <p:nvSpPr>
          <p:cNvPr id="10244" name="Espace réservé du numéro de diapositive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584F6FE-8583-453E-BF3D-DB77B2003D9A}" type="slidenum">
              <a:rPr lang="fr-FR" altLang="fr-FR" smtClean="0">
                <a:solidFill>
                  <a:srgbClr val="FFFFFF"/>
                </a:solidFill>
              </a:rPr>
              <a:pPr eaLnBrk="1" hangingPunct="1"/>
              <a:t>93</a:t>
            </a:fld>
            <a:endParaRPr lang="fr-FR" altLang="fr-FR">
              <a:solidFill>
                <a:srgbClr val="FFFFFF"/>
              </a:solidFill>
            </a:endParaRPr>
          </a:p>
        </p:txBody>
      </p:sp>
    </p:spTree>
    <p:extLst>
      <p:ext uri="{BB962C8B-B14F-4D97-AF65-F5344CB8AC3E}">
        <p14:creationId xmlns:p14="http://schemas.microsoft.com/office/powerpoint/2010/main" val="41987019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DF70A7B-B537-E178-B7C9-E58F94F6DDCC}"/>
              </a:ext>
            </a:extLst>
          </p:cNvPr>
          <p:cNvPicPr>
            <a:picLocks noChangeAspect="1"/>
          </p:cNvPicPr>
          <p:nvPr/>
        </p:nvPicPr>
        <p:blipFill rotWithShape="1">
          <a:blip r:embed="rId2"/>
          <a:srcRect l="3538" t="3212" b="3212"/>
          <a:stretch/>
        </p:blipFill>
        <p:spPr>
          <a:xfrm>
            <a:off x="161764" y="1751500"/>
            <a:ext cx="8820472" cy="4813070"/>
          </a:xfrm>
          <a:prstGeom prst="rect">
            <a:avLst/>
          </a:prstGeom>
        </p:spPr>
      </p:pic>
      <p:sp>
        <p:nvSpPr>
          <p:cNvPr id="2" name="Espace réservé du numéro de diapositive 1"/>
          <p:cNvSpPr>
            <a:spLocks noGrp="1"/>
          </p:cNvSpPr>
          <p:nvPr>
            <p:ph type="sldNum" sz="quarter" idx="12"/>
          </p:nvPr>
        </p:nvSpPr>
        <p:spPr/>
        <p:txBody>
          <a:bodyPr/>
          <a:lstStyle/>
          <a:p>
            <a:fld id="{F1E29388-C2A6-42F4-8376-DF2F821CBB61}" type="slidenum">
              <a:rPr lang="fr-FR" smtClean="0"/>
              <a:t>94</a:t>
            </a:fld>
            <a:endParaRPr lang="fr-FR"/>
          </a:p>
        </p:txBody>
      </p:sp>
      <p:sp>
        <p:nvSpPr>
          <p:cNvPr id="3" name="ZoneTexte 2"/>
          <p:cNvSpPr txBox="1"/>
          <p:nvPr/>
        </p:nvSpPr>
        <p:spPr>
          <a:xfrm>
            <a:off x="1014412" y="970612"/>
            <a:ext cx="1973411" cy="369332"/>
          </a:xfrm>
          <a:prstGeom prst="rect">
            <a:avLst/>
          </a:prstGeom>
          <a:noFill/>
        </p:spPr>
        <p:txBody>
          <a:bodyPr wrap="square" rtlCol="0">
            <a:spAutoFit/>
          </a:bodyPr>
          <a:lstStyle/>
          <a:p>
            <a:r>
              <a:rPr lang="fr-FR" b="1" i="1" dirty="0"/>
              <a:t>bit.ly/MOSM1_22</a:t>
            </a:r>
          </a:p>
        </p:txBody>
      </p:sp>
      <p:cxnSp>
        <p:nvCxnSpPr>
          <p:cNvPr id="5" name="Connecteur droit avec flèche 4"/>
          <p:cNvCxnSpPr>
            <a:cxnSpLocks/>
          </p:cNvCxnSpPr>
          <p:nvPr/>
        </p:nvCxnSpPr>
        <p:spPr>
          <a:xfrm>
            <a:off x="1835696" y="1412776"/>
            <a:ext cx="0"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Connecteur droit avec flèche 6"/>
          <p:cNvCxnSpPr>
            <a:cxnSpLocks/>
            <a:stCxn id="10" idx="1"/>
          </p:cNvCxnSpPr>
          <p:nvPr/>
        </p:nvCxnSpPr>
        <p:spPr>
          <a:xfrm flipH="1">
            <a:off x="3636154" y="1164741"/>
            <a:ext cx="1757650" cy="13513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5393804" y="703076"/>
            <a:ext cx="2160240" cy="923330"/>
          </a:xfrm>
          <a:prstGeom prst="rect">
            <a:avLst/>
          </a:prstGeom>
          <a:noFill/>
          <a:ln>
            <a:solidFill>
              <a:schemeClr val="accent1"/>
            </a:solidFill>
          </a:ln>
        </p:spPr>
        <p:txBody>
          <a:bodyPr wrap="square" rtlCol="0">
            <a:spAutoFit/>
          </a:bodyPr>
          <a:lstStyle/>
          <a:p>
            <a:pPr algn="ctr"/>
            <a:r>
              <a:rPr lang="fr-FR" dirty="0"/>
              <a:t>Télécharger le dossier complet sous format .zip</a:t>
            </a:r>
          </a:p>
        </p:txBody>
      </p:sp>
      <p:sp>
        <p:nvSpPr>
          <p:cNvPr id="13" name="Rectangle 12"/>
          <p:cNvSpPr/>
          <p:nvPr/>
        </p:nvSpPr>
        <p:spPr>
          <a:xfrm>
            <a:off x="0" y="0"/>
            <a:ext cx="6033126" cy="461665"/>
          </a:xfrm>
          <a:prstGeom prst="rect">
            <a:avLst/>
          </a:prstGeom>
        </p:spPr>
        <p:txBody>
          <a:bodyPr wrap="none">
            <a:spAutoFit/>
          </a:bodyPr>
          <a:lstStyle/>
          <a:p>
            <a:r>
              <a:rPr lang="fr-FR" sz="2400" b="1" dirty="0"/>
              <a:t>3 – Modélisation et Résolution d’un problème</a:t>
            </a:r>
          </a:p>
        </p:txBody>
      </p:sp>
      <p:sp>
        <p:nvSpPr>
          <p:cNvPr id="14" name="Rectangle 13"/>
          <p:cNvSpPr/>
          <p:nvPr/>
        </p:nvSpPr>
        <p:spPr>
          <a:xfrm>
            <a:off x="101724" y="461665"/>
            <a:ext cx="6270476" cy="400110"/>
          </a:xfrm>
          <a:prstGeom prst="rect">
            <a:avLst/>
          </a:prstGeom>
        </p:spPr>
        <p:txBody>
          <a:bodyPr wrap="square">
            <a:spAutoFit/>
          </a:bodyPr>
          <a:lstStyle/>
          <a:p>
            <a:r>
              <a:rPr lang="fr-FR" sz="2000" b="1" dirty="0">
                <a:solidFill>
                  <a:schemeClr val="tx2">
                    <a:lumMod val="60000"/>
                    <a:lumOff val="40000"/>
                  </a:schemeClr>
                </a:solidFill>
              </a:rPr>
              <a:t>Récupération des fichiers</a:t>
            </a:r>
          </a:p>
        </p:txBody>
      </p:sp>
    </p:spTree>
    <p:extLst>
      <p:ext uri="{BB962C8B-B14F-4D97-AF65-F5344CB8AC3E}">
        <p14:creationId xmlns:p14="http://schemas.microsoft.com/office/powerpoint/2010/main" val="426443648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500673" cy="2862322"/>
          </a:xfrm>
          <a:prstGeom prst="rect">
            <a:avLst/>
          </a:prstGeom>
        </p:spPr>
        <p:txBody>
          <a:bodyPr wrap="none">
            <a:spAutoFit/>
          </a:bodyPr>
          <a:lstStyle/>
          <a:p>
            <a:r>
              <a:rPr lang="fr-FR" b="1" dirty="0"/>
              <a:t>0 – </a:t>
            </a:r>
            <a:r>
              <a:rPr lang="fr-FR" dirty="0"/>
              <a:t>Plan du cours </a:t>
            </a:r>
          </a:p>
          <a:p>
            <a:endParaRPr lang="fr-FR" b="1" dirty="0"/>
          </a:p>
          <a:p>
            <a:endParaRPr lang="fr-FR" b="1" dirty="0"/>
          </a:p>
          <a:p>
            <a:r>
              <a:rPr lang="fr-FR" b="1" dirty="0"/>
              <a:t>1 - Qu’est ce qu’un solveur</a:t>
            </a:r>
          </a:p>
          <a:p>
            <a:endParaRPr lang="fr-FR" b="1" dirty="0"/>
          </a:p>
          <a:p>
            <a:r>
              <a:rPr lang="fr-FR" b="1" dirty="0"/>
              <a:t>2 - Programmation par contraintes avec IBM ILOG </a:t>
            </a:r>
            <a:r>
              <a:rPr lang="fr-FR" b="1" dirty="0" err="1"/>
              <a:t>Solver</a:t>
            </a:r>
            <a:endParaRPr lang="fr-FR" b="1" dirty="0"/>
          </a:p>
          <a:p>
            <a:endParaRPr lang="fr-FR" b="1" dirty="0"/>
          </a:p>
          <a:p>
            <a:r>
              <a:rPr lang="fr-FR" b="1" dirty="0"/>
              <a:t>3 - Modélisation et Résolution d’un problème</a:t>
            </a:r>
          </a:p>
          <a:p>
            <a:endParaRPr lang="fr-FR" b="1" dirty="0"/>
          </a:p>
          <a:p>
            <a:r>
              <a:rPr lang="fr-FR" b="1" dirty="0"/>
              <a:t>4 - Exercices</a:t>
            </a:r>
          </a:p>
        </p:txBody>
      </p:sp>
      <p:sp>
        <p:nvSpPr>
          <p:cNvPr id="3" name="Espace réservé du numéro de diapositive 2"/>
          <p:cNvSpPr>
            <a:spLocks noGrp="1"/>
          </p:cNvSpPr>
          <p:nvPr>
            <p:ph type="sldNum" sz="quarter" idx="12"/>
          </p:nvPr>
        </p:nvSpPr>
        <p:spPr/>
        <p:txBody>
          <a:bodyPr/>
          <a:lstStyle/>
          <a:p>
            <a:fld id="{F1E29388-C2A6-42F4-8376-DF2F821CBB61}" type="slidenum">
              <a:rPr lang="fr-FR" smtClean="0"/>
              <a:t>95</a:t>
            </a:fld>
            <a:endParaRPr lang="fr-FR"/>
          </a:p>
        </p:txBody>
      </p:sp>
    </p:spTree>
    <p:extLst>
      <p:ext uri="{BB962C8B-B14F-4D97-AF65-F5344CB8AC3E}">
        <p14:creationId xmlns:p14="http://schemas.microsoft.com/office/powerpoint/2010/main" val="5118769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1724" y="461665"/>
            <a:ext cx="1512850" cy="400110"/>
          </a:xfrm>
          <a:prstGeom prst="rect">
            <a:avLst/>
          </a:prstGeom>
        </p:spPr>
        <p:txBody>
          <a:bodyPr wrap="none">
            <a:spAutoFit/>
          </a:bodyPr>
          <a:lstStyle/>
          <a:p>
            <a:r>
              <a:rPr lang="fr-FR" sz="2000" b="1" dirty="0">
                <a:solidFill>
                  <a:schemeClr val="tx2">
                    <a:lumMod val="60000"/>
                    <a:lumOff val="40000"/>
                  </a:schemeClr>
                </a:solidFill>
              </a:rPr>
              <a:t>Introduction</a:t>
            </a:r>
          </a:p>
        </p:txBody>
      </p:sp>
      <p:sp>
        <p:nvSpPr>
          <p:cNvPr id="3" name="Rectangle 2"/>
          <p:cNvSpPr/>
          <p:nvPr/>
        </p:nvSpPr>
        <p:spPr>
          <a:xfrm>
            <a:off x="971600" y="1124744"/>
            <a:ext cx="6552728" cy="5632311"/>
          </a:xfrm>
          <a:prstGeom prst="rect">
            <a:avLst/>
          </a:prstGeom>
        </p:spPr>
        <p:txBody>
          <a:bodyPr wrap="square">
            <a:spAutoFit/>
          </a:bodyPr>
          <a:lstStyle/>
          <a:p>
            <a:pPr marL="395478" indent="-285750" algn="just">
              <a:buFont typeface="Wingdings" panose="05000000000000000000" pitchFamily="2" charset="2"/>
              <a:buChar char="q"/>
            </a:pPr>
            <a:r>
              <a:rPr lang="fr-FR" dirty="0"/>
              <a:t>Un solveur est utilisé pour rechercher les solutions. Une solution est un ensemble de variables instanciées vérifiant l’ensemble des contraintes</a:t>
            </a:r>
          </a:p>
          <a:p>
            <a:pPr marL="109728" algn="just"/>
            <a:endParaRPr lang="fr-FR" dirty="0"/>
          </a:p>
          <a:p>
            <a:pPr marL="395478" indent="-285750" algn="just">
              <a:buFont typeface="Wingdings" panose="05000000000000000000" pitchFamily="2" charset="2"/>
              <a:buChar char="q"/>
            </a:pPr>
            <a:r>
              <a:rPr lang="fr-FR" dirty="0"/>
              <a:t>Un solveur numérique est dédié à la résolution de problèmes dont la plupart des variables prennent leurs valeurs dans des domaines définis par des intervalles de réels</a:t>
            </a:r>
          </a:p>
          <a:p>
            <a:pPr marL="109728" algn="just"/>
            <a:endParaRPr lang="fr-FR" dirty="0"/>
          </a:p>
          <a:p>
            <a:pPr marL="395478" indent="-285750" algn="just">
              <a:buFont typeface="Wingdings" panose="05000000000000000000" pitchFamily="2" charset="2"/>
              <a:buChar char="q"/>
            </a:pPr>
            <a:r>
              <a:rPr lang="fr-FR" dirty="0"/>
              <a:t>Un solveur explore complètement l’espace des solutions</a:t>
            </a:r>
          </a:p>
          <a:p>
            <a:pPr marL="109728" algn="just"/>
            <a:endParaRPr lang="fr-FR" dirty="0"/>
          </a:p>
          <a:p>
            <a:pPr marL="395478" indent="-285750" algn="just">
              <a:buFont typeface="Wingdings" panose="05000000000000000000" pitchFamily="2" charset="2"/>
              <a:buChar char="q"/>
            </a:pPr>
            <a:r>
              <a:rPr lang="fr-FR" dirty="0"/>
              <a:t>Une première étape de filtrage vérifie la compatibilité des domaines entre eux.</a:t>
            </a:r>
          </a:p>
          <a:p>
            <a:pPr marL="109728" algn="just"/>
            <a:endParaRPr lang="fr-FR" dirty="0"/>
          </a:p>
          <a:p>
            <a:pPr marL="395478" indent="-285750" algn="just">
              <a:buFont typeface="Wingdings" panose="05000000000000000000" pitchFamily="2" charset="2"/>
              <a:buChar char="q"/>
            </a:pPr>
            <a:r>
              <a:rPr lang="fr-FR" dirty="0"/>
              <a:t>Le solveur recherche ensuite exhaustivement les combinaisons des variables vérifiant toutes les contraintes, et les stocke dans un tableau.</a:t>
            </a:r>
          </a:p>
          <a:p>
            <a:pPr marL="109728" algn="just"/>
            <a:endParaRPr lang="fr-FR" dirty="0"/>
          </a:p>
          <a:p>
            <a:pPr marL="395478" indent="-285750" algn="just">
              <a:buFont typeface="Wingdings" panose="05000000000000000000" pitchFamily="2" charset="2"/>
              <a:buChar char="q"/>
            </a:pPr>
            <a:r>
              <a:rPr lang="fr-FR" dirty="0"/>
              <a:t>Le résultat fourni est une liste de solutions du problème, c’est-à-dire une combinaison des valeurs possibles pour chaque variable respectant la totalité des contraintes du problème.</a:t>
            </a:r>
          </a:p>
        </p:txBody>
      </p:sp>
      <p:sp>
        <p:nvSpPr>
          <p:cNvPr id="9" name="Espace réservé du numéro de diapositive 8"/>
          <p:cNvSpPr>
            <a:spLocks noGrp="1"/>
          </p:cNvSpPr>
          <p:nvPr>
            <p:ph type="sldNum" sz="quarter" idx="12"/>
          </p:nvPr>
        </p:nvSpPr>
        <p:spPr/>
        <p:txBody>
          <a:bodyPr/>
          <a:lstStyle/>
          <a:p>
            <a:fld id="{F1E29388-C2A6-42F4-8376-DF2F821CBB61}" type="slidenum">
              <a:rPr lang="fr-FR" smtClean="0"/>
              <a:t>96</a:t>
            </a:fld>
            <a:endParaRPr lang="fr-FR"/>
          </a:p>
        </p:txBody>
      </p:sp>
      <p:sp>
        <p:nvSpPr>
          <p:cNvPr id="11" name="Rectangle 10"/>
          <p:cNvSpPr/>
          <p:nvPr/>
        </p:nvSpPr>
        <p:spPr>
          <a:xfrm>
            <a:off x="0" y="0"/>
            <a:ext cx="4235796" cy="461665"/>
          </a:xfrm>
          <a:prstGeom prst="rect">
            <a:avLst/>
          </a:prstGeom>
        </p:spPr>
        <p:txBody>
          <a:bodyPr wrap="square">
            <a:spAutoFit/>
          </a:bodyPr>
          <a:lstStyle/>
          <a:p>
            <a:r>
              <a:rPr lang="fr-FR" sz="2400" b="1" dirty="0"/>
              <a:t>1 – Qu’est ce qu’un solveur?</a:t>
            </a:r>
          </a:p>
        </p:txBody>
      </p:sp>
    </p:spTree>
    <p:extLst>
      <p:ext uri="{BB962C8B-B14F-4D97-AF65-F5344CB8AC3E}">
        <p14:creationId xmlns:p14="http://schemas.microsoft.com/office/powerpoint/2010/main" val="31544457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4235796" cy="461665"/>
          </a:xfrm>
          <a:prstGeom prst="rect">
            <a:avLst/>
          </a:prstGeom>
        </p:spPr>
        <p:txBody>
          <a:bodyPr wrap="square">
            <a:spAutoFit/>
          </a:bodyPr>
          <a:lstStyle/>
          <a:p>
            <a:r>
              <a:rPr lang="fr-FR" sz="2400" b="1" dirty="0"/>
              <a:t>1 – Qu’est ce qu’un solveur?</a:t>
            </a:r>
          </a:p>
        </p:txBody>
      </p:sp>
      <p:sp>
        <p:nvSpPr>
          <p:cNvPr id="7" name="Rectangle 6"/>
          <p:cNvSpPr/>
          <p:nvPr/>
        </p:nvSpPr>
        <p:spPr>
          <a:xfrm>
            <a:off x="101724" y="461665"/>
            <a:ext cx="2996718" cy="400110"/>
          </a:xfrm>
          <a:prstGeom prst="rect">
            <a:avLst/>
          </a:prstGeom>
        </p:spPr>
        <p:txBody>
          <a:bodyPr wrap="none">
            <a:spAutoFit/>
          </a:bodyPr>
          <a:lstStyle/>
          <a:p>
            <a:r>
              <a:rPr lang="fr-FR" sz="2000" b="1" dirty="0">
                <a:solidFill>
                  <a:schemeClr val="tx2">
                    <a:lumMod val="60000"/>
                    <a:lumOff val="40000"/>
                  </a:schemeClr>
                </a:solidFill>
              </a:rPr>
              <a:t>Le processus de résolution</a:t>
            </a:r>
          </a:p>
        </p:txBody>
      </p:sp>
      <p:sp>
        <p:nvSpPr>
          <p:cNvPr id="3" name="ZoneTexte 2"/>
          <p:cNvSpPr txBox="1"/>
          <p:nvPr/>
        </p:nvSpPr>
        <p:spPr>
          <a:xfrm>
            <a:off x="1956818" y="1196752"/>
            <a:ext cx="4196053" cy="369332"/>
          </a:xfrm>
          <a:prstGeom prst="rect">
            <a:avLst/>
          </a:prstGeom>
          <a:noFill/>
        </p:spPr>
        <p:txBody>
          <a:bodyPr wrap="square" rtlCol="0">
            <a:spAutoFit/>
          </a:bodyPr>
          <a:lstStyle/>
          <a:p>
            <a:pPr algn="ctr"/>
            <a:r>
              <a:rPr lang="fr-FR" b="1" dirty="0"/>
              <a:t>Variables de décisions et domaines</a:t>
            </a:r>
          </a:p>
        </p:txBody>
      </p:sp>
      <p:sp>
        <p:nvSpPr>
          <p:cNvPr id="9" name="ZoneTexte 8"/>
          <p:cNvSpPr txBox="1"/>
          <p:nvPr/>
        </p:nvSpPr>
        <p:spPr>
          <a:xfrm>
            <a:off x="2950296" y="2032080"/>
            <a:ext cx="2232248" cy="369332"/>
          </a:xfrm>
          <a:prstGeom prst="rect">
            <a:avLst/>
          </a:prstGeom>
          <a:noFill/>
        </p:spPr>
        <p:txBody>
          <a:bodyPr wrap="square" rtlCol="0">
            <a:spAutoFit/>
          </a:bodyPr>
          <a:lstStyle/>
          <a:p>
            <a:pPr algn="ctr"/>
            <a:r>
              <a:rPr lang="fr-FR" b="1" dirty="0"/>
              <a:t>Espace de recherche</a:t>
            </a:r>
          </a:p>
        </p:txBody>
      </p:sp>
      <p:sp>
        <p:nvSpPr>
          <p:cNvPr id="10" name="ZoneTexte 9"/>
          <p:cNvSpPr txBox="1"/>
          <p:nvPr/>
        </p:nvSpPr>
        <p:spPr>
          <a:xfrm>
            <a:off x="1968393" y="2909048"/>
            <a:ext cx="4196053" cy="369332"/>
          </a:xfrm>
          <a:prstGeom prst="rect">
            <a:avLst/>
          </a:prstGeom>
          <a:noFill/>
        </p:spPr>
        <p:txBody>
          <a:bodyPr wrap="square" rtlCol="0">
            <a:spAutoFit/>
          </a:bodyPr>
          <a:lstStyle/>
          <a:p>
            <a:pPr algn="ctr"/>
            <a:r>
              <a:rPr lang="fr-FR" b="1" dirty="0"/>
              <a:t>Propagation initiale de contraintes</a:t>
            </a:r>
          </a:p>
        </p:txBody>
      </p:sp>
      <p:sp>
        <p:nvSpPr>
          <p:cNvPr id="11" name="ZoneTexte 10"/>
          <p:cNvSpPr txBox="1"/>
          <p:nvPr/>
        </p:nvSpPr>
        <p:spPr>
          <a:xfrm>
            <a:off x="1979967" y="3748789"/>
            <a:ext cx="4196053" cy="369332"/>
          </a:xfrm>
          <a:prstGeom prst="rect">
            <a:avLst/>
          </a:prstGeom>
          <a:noFill/>
        </p:spPr>
        <p:txBody>
          <a:bodyPr wrap="square" rtlCol="0">
            <a:spAutoFit/>
          </a:bodyPr>
          <a:lstStyle/>
          <a:p>
            <a:pPr algn="ctr"/>
            <a:r>
              <a:rPr lang="fr-FR" b="1" dirty="0"/>
              <a:t>Création de l’arbre de recherche</a:t>
            </a:r>
          </a:p>
        </p:txBody>
      </p:sp>
      <p:sp>
        <p:nvSpPr>
          <p:cNvPr id="12" name="ZoneTexte 11"/>
          <p:cNvSpPr txBox="1"/>
          <p:nvPr/>
        </p:nvSpPr>
        <p:spPr>
          <a:xfrm>
            <a:off x="5182544" y="2032080"/>
            <a:ext cx="2296342" cy="369332"/>
          </a:xfrm>
          <a:prstGeom prst="rect">
            <a:avLst/>
          </a:prstGeom>
          <a:noFill/>
        </p:spPr>
        <p:txBody>
          <a:bodyPr wrap="square" rtlCol="0">
            <a:spAutoFit/>
          </a:bodyPr>
          <a:lstStyle/>
          <a:p>
            <a:pPr algn="ctr"/>
            <a:r>
              <a:rPr lang="fr-FR" b="1" dirty="0"/>
              <a:t>Contraintes</a:t>
            </a:r>
          </a:p>
        </p:txBody>
      </p:sp>
      <p:sp>
        <p:nvSpPr>
          <p:cNvPr id="4" name="Flèche vers le bas 3"/>
          <p:cNvSpPr/>
          <p:nvPr/>
        </p:nvSpPr>
        <p:spPr>
          <a:xfrm>
            <a:off x="3976415" y="1483462"/>
            <a:ext cx="156861" cy="479925"/>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lèche vers le bas 12"/>
          <p:cNvSpPr/>
          <p:nvPr/>
        </p:nvSpPr>
        <p:spPr>
          <a:xfrm>
            <a:off x="3987990" y="2377396"/>
            <a:ext cx="156861" cy="479925"/>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Flèche vers le bas 13"/>
          <p:cNvSpPr/>
          <p:nvPr/>
        </p:nvSpPr>
        <p:spPr>
          <a:xfrm>
            <a:off x="3987989" y="3195758"/>
            <a:ext cx="156861" cy="479925"/>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Flèche vers le bas 14"/>
          <p:cNvSpPr/>
          <p:nvPr/>
        </p:nvSpPr>
        <p:spPr>
          <a:xfrm>
            <a:off x="3999565" y="4012335"/>
            <a:ext cx="156861" cy="479925"/>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ZoneTexte 15"/>
          <p:cNvSpPr txBox="1"/>
          <p:nvPr/>
        </p:nvSpPr>
        <p:spPr>
          <a:xfrm>
            <a:off x="1974958" y="4569826"/>
            <a:ext cx="4196053" cy="369332"/>
          </a:xfrm>
          <a:prstGeom prst="rect">
            <a:avLst/>
          </a:prstGeom>
          <a:noFill/>
        </p:spPr>
        <p:txBody>
          <a:bodyPr wrap="square" rtlCol="0">
            <a:spAutoFit/>
          </a:bodyPr>
          <a:lstStyle/>
          <a:p>
            <a:pPr algn="ctr"/>
            <a:r>
              <a:rPr lang="fr-FR" b="1" dirty="0"/>
              <a:t>Stratégie de recherche</a:t>
            </a:r>
          </a:p>
        </p:txBody>
      </p:sp>
      <p:sp>
        <p:nvSpPr>
          <p:cNvPr id="17" name="Flèche vers le bas 16"/>
          <p:cNvSpPr/>
          <p:nvPr/>
        </p:nvSpPr>
        <p:spPr>
          <a:xfrm rot="20107113">
            <a:off x="4480163" y="4934461"/>
            <a:ext cx="196420" cy="662378"/>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Flèche vers le bas 17"/>
          <p:cNvSpPr/>
          <p:nvPr/>
        </p:nvSpPr>
        <p:spPr>
          <a:xfrm rot="12719438">
            <a:off x="3366773" y="4941520"/>
            <a:ext cx="197977" cy="678980"/>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Flèche vers le bas 18"/>
          <p:cNvSpPr/>
          <p:nvPr/>
        </p:nvSpPr>
        <p:spPr>
          <a:xfrm rot="2842347">
            <a:off x="4390199" y="5935819"/>
            <a:ext cx="182838" cy="715658"/>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Flèche vers le bas 19"/>
          <p:cNvSpPr/>
          <p:nvPr/>
        </p:nvSpPr>
        <p:spPr>
          <a:xfrm rot="8272886">
            <a:off x="3331376" y="5951572"/>
            <a:ext cx="198539" cy="671843"/>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ZoneTexte 20"/>
          <p:cNvSpPr txBox="1"/>
          <p:nvPr/>
        </p:nvSpPr>
        <p:spPr>
          <a:xfrm>
            <a:off x="2501538" y="5606117"/>
            <a:ext cx="1734258" cy="369332"/>
          </a:xfrm>
          <a:prstGeom prst="rect">
            <a:avLst/>
          </a:prstGeom>
          <a:noFill/>
        </p:spPr>
        <p:txBody>
          <a:bodyPr wrap="square" rtlCol="0">
            <a:spAutoFit/>
          </a:bodyPr>
          <a:lstStyle/>
          <a:p>
            <a:pPr algn="ctr"/>
            <a:r>
              <a:rPr lang="fr-FR" b="1" dirty="0"/>
              <a:t>Retour Arrière</a:t>
            </a:r>
          </a:p>
        </p:txBody>
      </p:sp>
      <p:sp>
        <p:nvSpPr>
          <p:cNvPr id="22" name="ZoneTexte 21"/>
          <p:cNvSpPr txBox="1"/>
          <p:nvPr/>
        </p:nvSpPr>
        <p:spPr>
          <a:xfrm>
            <a:off x="3368667" y="6488668"/>
            <a:ext cx="1289754" cy="369332"/>
          </a:xfrm>
          <a:prstGeom prst="rect">
            <a:avLst/>
          </a:prstGeom>
          <a:noFill/>
        </p:spPr>
        <p:txBody>
          <a:bodyPr wrap="square" rtlCol="0">
            <a:spAutoFit/>
          </a:bodyPr>
          <a:lstStyle/>
          <a:p>
            <a:pPr algn="ctr"/>
            <a:r>
              <a:rPr lang="fr-FR" b="1" dirty="0"/>
              <a:t>Echec</a:t>
            </a:r>
          </a:p>
        </p:txBody>
      </p:sp>
      <p:sp>
        <p:nvSpPr>
          <p:cNvPr id="23" name="ZoneTexte 22"/>
          <p:cNvSpPr txBox="1"/>
          <p:nvPr/>
        </p:nvSpPr>
        <p:spPr>
          <a:xfrm>
            <a:off x="4482732" y="5560955"/>
            <a:ext cx="3105690" cy="369332"/>
          </a:xfrm>
          <a:prstGeom prst="rect">
            <a:avLst/>
          </a:prstGeom>
          <a:noFill/>
        </p:spPr>
        <p:txBody>
          <a:bodyPr wrap="square" rtlCol="0">
            <a:spAutoFit/>
          </a:bodyPr>
          <a:lstStyle/>
          <a:p>
            <a:pPr algn="ctr"/>
            <a:r>
              <a:rPr lang="fr-FR" b="1" dirty="0"/>
              <a:t>Propagation de  contraintes</a:t>
            </a:r>
          </a:p>
        </p:txBody>
      </p:sp>
      <p:sp>
        <p:nvSpPr>
          <p:cNvPr id="24" name="Flèche vers le bas 23"/>
          <p:cNvSpPr/>
          <p:nvPr/>
        </p:nvSpPr>
        <p:spPr>
          <a:xfrm>
            <a:off x="5878716" y="5962443"/>
            <a:ext cx="156861" cy="479925"/>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ZoneTexte 24"/>
          <p:cNvSpPr txBox="1"/>
          <p:nvPr/>
        </p:nvSpPr>
        <p:spPr>
          <a:xfrm>
            <a:off x="5312269" y="6488668"/>
            <a:ext cx="1289754" cy="369332"/>
          </a:xfrm>
          <a:prstGeom prst="rect">
            <a:avLst/>
          </a:prstGeom>
          <a:noFill/>
        </p:spPr>
        <p:txBody>
          <a:bodyPr wrap="square" rtlCol="0">
            <a:spAutoFit/>
          </a:bodyPr>
          <a:lstStyle/>
          <a:p>
            <a:pPr algn="ctr"/>
            <a:r>
              <a:rPr lang="fr-FR" b="1" dirty="0"/>
              <a:t>Solution</a:t>
            </a:r>
          </a:p>
        </p:txBody>
      </p:sp>
      <p:sp>
        <p:nvSpPr>
          <p:cNvPr id="26" name="Flèche vers le bas 25"/>
          <p:cNvSpPr/>
          <p:nvPr/>
        </p:nvSpPr>
        <p:spPr>
          <a:xfrm rot="2842347">
            <a:off x="5618967" y="2259529"/>
            <a:ext cx="182838" cy="715658"/>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Espace réservé du numéro de diapositive 4"/>
          <p:cNvSpPr>
            <a:spLocks noGrp="1"/>
          </p:cNvSpPr>
          <p:nvPr>
            <p:ph type="sldNum" sz="quarter" idx="12"/>
          </p:nvPr>
        </p:nvSpPr>
        <p:spPr/>
        <p:txBody>
          <a:bodyPr/>
          <a:lstStyle/>
          <a:p>
            <a:fld id="{F1E29388-C2A6-42F4-8376-DF2F821CBB61}" type="slidenum">
              <a:rPr lang="fr-FR" smtClean="0"/>
              <a:t>97</a:t>
            </a:fld>
            <a:endParaRPr lang="fr-FR"/>
          </a:p>
        </p:txBody>
      </p:sp>
    </p:spTree>
    <p:extLst>
      <p:ext uri="{BB962C8B-B14F-4D97-AF65-F5344CB8AC3E}">
        <p14:creationId xmlns:p14="http://schemas.microsoft.com/office/powerpoint/2010/main" val="12440605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p:cNvGraphicFramePr>
            <a:graphicFrameLocks noGrp="1"/>
          </p:cNvGraphicFramePr>
          <p:nvPr>
            <p:extLst>
              <p:ext uri="{D42A27DB-BD31-4B8C-83A1-F6EECF244321}">
                <p14:modId xmlns:p14="http://schemas.microsoft.com/office/powerpoint/2010/main" val="788766878"/>
              </p:ext>
            </p:extLst>
          </p:nvPr>
        </p:nvGraphicFramePr>
        <p:xfrm>
          <a:off x="1763688" y="1412776"/>
          <a:ext cx="5472608" cy="1413442"/>
        </p:xfrm>
        <a:graphic>
          <a:graphicData uri="http://schemas.openxmlformats.org/drawingml/2006/table">
            <a:tbl>
              <a:tblPr firstRow="1" firstCol="1" bandRow="1">
                <a:tableStyleId>{5C22544A-7EE6-4342-B048-85BDC9FD1C3A}</a:tableStyleId>
              </a:tblPr>
              <a:tblGrid>
                <a:gridCol w="1944216">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tblGrid>
              <a:tr h="216024">
                <a:tc>
                  <a:txBody>
                    <a:bodyPr/>
                    <a:lstStyle/>
                    <a:p>
                      <a:pPr>
                        <a:lnSpc>
                          <a:spcPct val="115000"/>
                        </a:lnSpc>
                        <a:spcAft>
                          <a:spcPts val="0"/>
                        </a:spcAft>
                      </a:pPr>
                      <a:r>
                        <a:rPr lang="fr-FR" sz="1400" dirty="0">
                          <a:effectLst/>
                        </a:rPr>
                        <a:t> </a:t>
                      </a:r>
                      <a:endParaRPr lang="fr-FR" sz="14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400">
                          <a:effectLst/>
                        </a:rPr>
                        <a:t>Discret</a:t>
                      </a:r>
                      <a:endParaRPr lang="fr-F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400">
                          <a:effectLst/>
                        </a:rPr>
                        <a:t>Continu</a:t>
                      </a:r>
                      <a:endParaRPr lang="fr-F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400">
                          <a:effectLst/>
                        </a:rPr>
                        <a:t>Librairie</a:t>
                      </a:r>
                      <a:endParaRPr lang="fr-F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400">
                          <a:effectLst/>
                        </a:rPr>
                        <a:t>Gratuité</a:t>
                      </a:r>
                      <a:endParaRPr lang="fr-FR" sz="1400">
                        <a:effectLst/>
                        <a:latin typeface="Calibri"/>
                        <a:ea typeface="Calibri"/>
                        <a:cs typeface="Times New Roman"/>
                      </a:endParaRPr>
                    </a:p>
                  </a:txBody>
                  <a:tcPr marL="44450" marR="44450" marT="0" marB="0" anchor="b"/>
                </a:tc>
                <a:extLst>
                  <a:ext uri="{0D108BD9-81ED-4DB2-BD59-A6C34878D82A}">
                    <a16:rowId xmlns:a16="http://schemas.microsoft.com/office/drawing/2014/main" val="10000"/>
                  </a:ext>
                </a:extLst>
              </a:tr>
              <a:tr h="258692">
                <a:tc>
                  <a:txBody>
                    <a:bodyPr/>
                    <a:lstStyle/>
                    <a:p>
                      <a:pPr>
                        <a:lnSpc>
                          <a:spcPct val="115000"/>
                        </a:lnSpc>
                        <a:spcAft>
                          <a:spcPts val="0"/>
                        </a:spcAft>
                      </a:pPr>
                      <a:r>
                        <a:rPr lang="fr-FR" sz="1400" dirty="0" err="1">
                          <a:effectLst/>
                        </a:rPr>
                        <a:t>Constraint</a:t>
                      </a:r>
                      <a:r>
                        <a:rPr lang="fr-FR" sz="1400" dirty="0">
                          <a:effectLst/>
                        </a:rPr>
                        <a:t> Explorer</a:t>
                      </a:r>
                      <a:endParaRPr lang="fr-FR" sz="14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fr-FR" sz="1400" b="0" i="0" u="none" dirty="0">
                          <a:effectLst/>
                        </a:rPr>
                        <a:t>X</a:t>
                      </a:r>
                      <a:endParaRPr lang="fr-FR" sz="1400" b="0" i="0" u="none"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fr-FR" sz="1400" b="1" dirty="0">
                          <a:effectLst/>
                        </a:rPr>
                        <a:t>(X)</a:t>
                      </a:r>
                      <a:endParaRPr lang="fr-FR" sz="1400" b="1" dirty="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400">
                          <a:effectLst/>
                        </a:rPr>
                        <a:t>C++</a:t>
                      </a:r>
                      <a:endParaRPr lang="fr-F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400" dirty="0">
                          <a:effectLst/>
                        </a:rPr>
                        <a:t> </a:t>
                      </a:r>
                      <a:endParaRPr lang="fr-FR" sz="1400" dirty="0">
                        <a:effectLst/>
                        <a:latin typeface="Calibri"/>
                        <a:ea typeface="Calibri"/>
                        <a:cs typeface="Times New Roman"/>
                      </a:endParaRPr>
                    </a:p>
                  </a:txBody>
                  <a:tcPr marL="44450" marR="44450" marT="0" marB="0" anchor="b"/>
                </a:tc>
                <a:extLst>
                  <a:ext uri="{0D108BD9-81ED-4DB2-BD59-A6C34878D82A}">
                    <a16:rowId xmlns:a16="http://schemas.microsoft.com/office/drawing/2014/main" val="10001"/>
                  </a:ext>
                </a:extLst>
              </a:tr>
              <a:tr h="216024">
                <a:tc>
                  <a:txBody>
                    <a:bodyPr/>
                    <a:lstStyle/>
                    <a:p>
                      <a:pPr>
                        <a:lnSpc>
                          <a:spcPct val="115000"/>
                        </a:lnSpc>
                        <a:spcAft>
                          <a:spcPts val="0"/>
                        </a:spcAft>
                      </a:pPr>
                      <a:r>
                        <a:rPr lang="fr-FR" sz="1400" dirty="0">
                          <a:effectLst/>
                        </a:rPr>
                        <a:t>IBM ILOG CPLEX</a:t>
                      </a:r>
                      <a:endParaRPr lang="fr-FR" sz="14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fr-FR" sz="1400" b="1" dirty="0">
                          <a:effectLst/>
                        </a:rPr>
                        <a:t>(X)</a:t>
                      </a:r>
                      <a:endParaRPr lang="fr-FR" sz="1400" b="1"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fr-FR" sz="1400" dirty="0">
                          <a:effectLst/>
                        </a:rPr>
                        <a:t>X</a:t>
                      </a:r>
                      <a:endParaRPr lang="fr-FR" sz="14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400">
                          <a:effectLst/>
                        </a:rPr>
                        <a:t>C++, java</a:t>
                      </a:r>
                      <a:endParaRPr lang="fr-F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400" dirty="0">
                          <a:effectLst/>
                        </a:rPr>
                        <a:t> </a:t>
                      </a:r>
                      <a:endParaRPr lang="fr-FR" sz="1400" dirty="0">
                        <a:effectLst/>
                        <a:latin typeface="Calibri"/>
                        <a:ea typeface="Calibri"/>
                        <a:cs typeface="Times New Roman"/>
                      </a:endParaRPr>
                    </a:p>
                  </a:txBody>
                  <a:tcPr marL="44450" marR="44450" marT="0" marB="0" anchor="b"/>
                </a:tc>
                <a:extLst>
                  <a:ext uri="{0D108BD9-81ED-4DB2-BD59-A6C34878D82A}">
                    <a16:rowId xmlns:a16="http://schemas.microsoft.com/office/drawing/2014/main" val="10002"/>
                  </a:ext>
                </a:extLst>
              </a:tr>
              <a:tr h="215163">
                <a:tc>
                  <a:txBody>
                    <a:bodyPr/>
                    <a:lstStyle/>
                    <a:p>
                      <a:pPr>
                        <a:lnSpc>
                          <a:spcPct val="115000"/>
                        </a:lnSpc>
                        <a:spcAft>
                          <a:spcPts val="0"/>
                        </a:spcAft>
                      </a:pPr>
                      <a:r>
                        <a:rPr lang="fr-FR" sz="1400">
                          <a:effectLst/>
                        </a:rPr>
                        <a:t>Choco</a:t>
                      </a:r>
                      <a:endParaRPr lang="fr-FR"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fr-FR" sz="1400" b="1" dirty="0">
                          <a:effectLst/>
                        </a:rPr>
                        <a:t>(X)</a:t>
                      </a:r>
                      <a:endParaRPr lang="fr-FR" sz="1400" b="1" dirty="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400">
                          <a:effectLst/>
                        </a:rPr>
                        <a:t> </a:t>
                      </a:r>
                      <a:endParaRPr lang="fr-F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400" dirty="0">
                          <a:effectLst/>
                        </a:rPr>
                        <a:t>java</a:t>
                      </a:r>
                      <a:endParaRPr lang="fr-FR" sz="14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fr-FR" sz="1400">
                          <a:effectLst/>
                        </a:rPr>
                        <a:t>X</a:t>
                      </a:r>
                      <a:endParaRPr lang="fr-FR" sz="1400">
                        <a:effectLst/>
                        <a:latin typeface="Calibri"/>
                        <a:ea typeface="Calibri"/>
                        <a:cs typeface="Times New Roman"/>
                      </a:endParaRPr>
                    </a:p>
                  </a:txBody>
                  <a:tcPr marL="44450" marR="44450" marT="0" marB="0" anchor="b"/>
                </a:tc>
                <a:extLst>
                  <a:ext uri="{0D108BD9-81ED-4DB2-BD59-A6C34878D82A}">
                    <a16:rowId xmlns:a16="http://schemas.microsoft.com/office/drawing/2014/main" val="10003"/>
                  </a:ext>
                </a:extLst>
              </a:tr>
              <a:tr h="215163">
                <a:tc>
                  <a:txBody>
                    <a:bodyPr/>
                    <a:lstStyle/>
                    <a:p>
                      <a:pPr>
                        <a:lnSpc>
                          <a:spcPct val="115000"/>
                        </a:lnSpc>
                        <a:spcAft>
                          <a:spcPts val="0"/>
                        </a:spcAft>
                      </a:pPr>
                      <a:r>
                        <a:rPr lang="fr-FR" sz="1400">
                          <a:effectLst/>
                        </a:rPr>
                        <a:t>Gecode</a:t>
                      </a:r>
                      <a:endParaRPr lang="fr-FR"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fr-FR" sz="1400" dirty="0">
                          <a:effectLst/>
                        </a:rPr>
                        <a:t>X</a:t>
                      </a:r>
                      <a:endParaRPr lang="fr-FR" sz="14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400" dirty="0">
                          <a:effectLst/>
                        </a:rPr>
                        <a:t> </a:t>
                      </a:r>
                      <a:endParaRPr lang="fr-FR" sz="14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400">
                          <a:effectLst/>
                        </a:rPr>
                        <a:t>C++, java</a:t>
                      </a:r>
                      <a:endParaRPr lang="fr-FR"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fr-FR" sz="1400">
                          <a:effectLst/>
                        </a:rPr>
                        <a:t>X</a:t>
                      </a:r>
                      <a:endParaRPr lang="fr-FR" sz="1400">
                        <a:effectLst/>
                        <a:latin typeface="Calibri"/>
                        <a:ea typeface="Calibri"/>
                        <a:cs typeface="Times New Roman"/>
                      </a:endParaRPr>
                    </a:p>
                  </a:txBody>
                  <a:tcPr marL="44450" marR="44450" marT="0" marB="0" anchor="b"/>
                </a:tc>
                <a:extLst>
                  <a:ext uri="{0D108BD9-81ED-4DB2-BD59-A6C34878D82A}">
                    <a16:rowId xmlns:a16="http://schemas.microsoft.com/office/drawing/2014/main" val="10004"/>
                  </a:ext>
                </a:extLst>
              </a:tr>
              <a:tr h="225922">
                <a:tc>
                  <a:txBody>
                    <a:bodyPr/>
                    <a:lstStyle/>
                    <a:p>
                      <a:pPr>
                        <a:lnSpc>
                          <a:spcPct val="115000"/>
                        </a:lnSpc>
                        <a:spcAft>
                          <a:spcPts val="0"/>
                        </a:spcAft>
                      </a:pPr>
                      <a:r>
                        <a:rPr lang="fr-FR" sz="1400" dirty="0">
                          <a:effectLst/>
                        </a:rPr>
                        <a:t>IBEX</a:t>
                      </a:r>
                      <a:endParaRPr lang="fr-FR" sz="14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400" dirty="0">
                          <a:effectLst/>
                        </a:rPr>
                        <a:t> </a:t>
                      </a:r>
                      <a:endParaRPr lang="fr-FR" sz="14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fr-FR" sz="1400" dirty="0">
                          <a:effectLst/>
                        </a:rPr>
                        <a:t>X</a:t>
                      </a:r>
                      <a:endParaRPr lang="fr-FR" sz="14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400">
                          <a:effectLst/>
                        </a:rPr>
                        <a:t>C++, java</a:t>
                      </a:r>
                      <a:endParaRPr lang="fr-FR"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fr-FR" sz="1400" dirty="0">
                          <a:effectLst/>
                        </a:rPr>
                        <a:t>X</a:t>
                      </a:r>
                      <a:endParaRPr lang="fr-FR" sz="1400" dirty="0">
                        <a:effectLst/>
                        <a:latin typeface="Calibri"/>
                        <a:ea typeface="Calibri"/>
                        <a:cs typeface="Times New Roman"/>
                      </a:endParaRPr>
                    </a:p>
                  </a:txBody>
                  <a:tcPr marL="44450" marR="44450" marT="0" marB="0" anchor="b"/>
                </a:tc>
                <a:extLst>
                  <a:ext uri="{0D108BD9-81ED-4DB2-BD59-A6C34878D82A}">
                    <a16:rowId xmlns:a16="http://schemas.microsoft.com/office/drawing/2014/main" val="10005"/>
                  </a:ext>
                </a:extLst>
              </a:tr>
            </a:tbl>
          </a:graphicData>
        </a:graphic>
      </p:graphicFrame>
      <p:sp>
        <p:nvSpPr>
          <p:cNvPr id="3" name="Rectangle 2"/>
          <p:cNvSpPr/>
          <p:nvPr/>
        </p:nvSpPr>
        <p:spPr>
          <a:xfrm>
            <a:off x="1259632" y="3429000"/>
            <a:ext cx="6552728" cy="1477328"/>
          </a:xfrm>
          <a:prstGeom prst="rect">
            <a:avLst/>
          </a:prstGeom>
        </p:spPr>
        <p:txBody>
          <a:bodyPr wrap="square">
            <a:spAutoFit/>
          </a:bodyPr>
          <a:lstStyle/>
          <a:p>
            <a:pPr marL="109728" indent="0">
              <a:lnSpc>
                <a:spcPct val="150000"/>
              </a:lnSpc>
              <a:buNone/>
            </a:pPr>
            <a:r>
              <a:rPr lang="fr-FR" dirty="0"/>
              <a:t>Performances limitées par certaines spécificités:</a:t>
            </a:r>
          </a:p>
          <a:p>
            <a:pPr>
              <a:lnSpc>
                <a:spcPct val="150000"/>
              </a:lnSpc>
              <a:buFontTx/>
              <a:buChar char="-"/>
            </a:pPr>
            <a:r>
              <a:rPr lang="fr-FR" dirty="0"/>
              <a:t>Spécificités liées aux solveurs numériques</a:t>
            </a:r>
          </a:p>
          <a:p>
            <a:pPr>
              <a:buFontTx/>
              <a:buChar char="-"/>
            </a:pPr>
            <a:r>
              <a:rPr lang="fr-FR" dirty="0"/>
              <a:t>Spécificités liées à la syntaxe des contraintes</a:t>
            </a:r>
          </a:p>
          <a:p>
            <a:pPr>
              <a:buFontTx/>
              <a:buChar char="-"/>
            </a:pPr>
            <a:r>
              <a:rPr lang="fr-FR" dirty="0"/>
              <a:t>Spécificité liée à la démarche</a:t>
            </a:r>
          </a:p>
        </p:txBody>
      </p:sp>
      <p:sp>
        <p:nvSpPr>
          <p:cNvPr id="9" name="Espace réservé du numéro de diapositive 8"/>
          <p:cNvSpPr>
            <a:spLocks noGrp="1"/>
          </p:cNvSpPr>
          <p:nvPr>
            <p:ph type="sldNum" sz="quarter" idx="12"/>
          </p:nvPr>
        </p:nvSpPr>
        <p:spPr/>
        <p:txBody>
          <a:bodyPr/>
          <a:lstStyle/>
          <a:p>
            <a:fld id="{F1E29388-C2A6-42F4-8376-DF2F821CBB61}" type="slidenum">
              <a:rPr lang="fr-FR" smtClean="0"/>
              <a:t>98</a:t>
            </a:fld>
            <a:endParaRPr lang="fr-FR"/>
          </a:p>
        </p:txBody>
      </p:sp>
      <p:sp>
        <p:nvSpPr>
          <p:cNvPr id="10" name="Rectangle 9"/>
          <p:cNvSpPr/>
          <p:nvPr/>
        </p:nvSpPr>
        <p:spPr>
          <a:xfrm>
            <a:off x="0" y="0"/>
            <a:ext cx="3756156" cy="461665"/>
          </a:xfrm>
          <a:prstGeom prst="rect">
            <a:avLst/>
          </a:prstGeom>
        </p:spPr>
        <p:txBody>
          <a:bodyPr wrap="none">
            <a:spAutoFit/>
          </a:bodyPr>
          <a:lstStyle/>
          <a:p>
            <a:r>
              <a:rPr lang="fr-FR" sz="2400" b="1" dirty="0"/>
              <a:t>1 – Qu’est ce qu’un solveur?</a:t>
            </a:r>
          </a:p>
        </p:txBody>
      </p:sp>
      <p:sp>
        <p:nvSpPr>
          <p:cNvPr id="11" name="Rectangle 10"/>
          <p:cNvSpPr/>
          <p:nvPr/>
        </p:nvSpPr>
        <p:spPr>
          <a:xfrm>
            <a:off x="101724" y="461665"/>
            <a:ext cx="2633221" cy="400110"/>
          </a:xfrm>
          <a:prstGeom prst="rect">
            <a:avLst/>
          </a:prstGeom>
        </p:spPr>
        <p:txBody>
          <a:bodyPr wrap="none">
            <a:spAutoFit/>
          </a:bodyPr>
          <a:lstStyle/>
          <a:p>
            <a:r>
              <a:rPr lang="fr-FR" sz="2000" b="1" dirty="0">
                <a:solidFill>
                  <a:schemeClr val="tx2">
                    <a:lumMod val="60000"/>
                    <a:lumOff val="40000"/>
                  </a:schemeClr>
                </a:solidFill>
              </a:rPr>
              <a:t>Différents solveurs CSP</a:t>
            </a:r>
          </a:p>
        </p:txBody>
      </p:sp>
    </p:spTree>
    <p:extLst>
      <p:ext uri="{BB962C8B-B14F-4D97-AF65-F5344CB8AC3E}">
        <p14:creationId xmlns:p14="http://schemas.microsoft.com/office/powerpoint/2010/main" val="216778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1600" y="936010"/>
            <a:ext cx="6552728" cy="5539978"/>
          </a:xfrm>
          <a:prstGeom prst="rect">
            <a:avLst/>
          </a:prstGeom>
        </p:spPr>
        <p:txBody>
          <a:bodyPr wrap="square">
            <a:spAutoFit/>
          </a:bodyPr>
          <a:lstStyle/>
          <a:p>
            <a:pPr marL="285750" indent="-285750" algn="just">
              <a:buFont typeface="Wingdings" panose="05000000000000000000" pitchFamily="2" charset="2"/>
              <a:buChar char="q"/>
            </a:pPr>
            <a:r>
              <a:rPr lang="fr-FR" dirty="0"/>
              <a:t>ILOG </a:t>
            </a:r>
            <a:r>
              <a:rPr lang="fr-FR" dirty="0" err="1"/>
              <a:t>Solver</a:t>
            </a:r>
            <a:r>
              <a:rPr lang="fr-FR" dirty="0"/>
              <a:t> est une bibliothèque C ++ qui utilise la programmation par contraintes pour trouver des solutions aux problèmes d'optimisation. </a:t>
            </a:r>
          </a:p>
          <a:p>
            <a:pPr algn="just"/>
            <a:endParaRPr lang="fr-FR" dirty="0"/>
          </a:p>
          <a:p>
            <a:pPr marL="285750" indent="-285750" algn="just">
              <a:buFont typeface="Wingdings" panose="05000000000000000000" pitchFamily="2" charset="2"/>
              <a:buChar char="q"/>
            </a:pPr>
            <a:r>
              <a:rPr lang="fr-FR" dirty="0"/>
              <a:t>ILOG intègre à la fois des variables discrètes (nombres entiers, variables symboliques) et des variables continues (variables réelles dont le domaine est un intervalle)</a:t>
            </a:r>
          </a:p>
          <a:p>
            <a:pPr marL="285750" indent="-285750" algn="just">
              <a:buFont typeface="Wingdings" panose="05000000000000000000" pitchFamily="2" charset="2"/>
              <a:buChar char="q"/>
            </a:pPr>
            <a:endParaRPr lang="fr-FR" dirty="0"/>
          </a:p>
          <a:p>
            <a:pPr marL="285750" indent="-285750" algn="just">
              <a:buFont typeface="Wingdings" panose="05000000000000000000" pitchFamily="2" charset="2"/>
              <a:buChar char="q"/>
            </a:pPr>
            <a:r>
              <a:rPr lang="fr-FR" dirty="0"/>
              <a:t>Les variables peuvent être tabulées, ce qui est utile à la description des catalogues de composants par exemple.</a:t>
            </a:r>
          </a:p>
          <a:p>
            <a:pPr algn="just"/>
            <a:endParaRPr lang="fr-FR" sz="1200" i="1" dirty="0"/>
          </a:p>
          <a:p>
            <a:pPr marL="285750" indent="-285750" algn="just">
              <a:buFont typeface="Wingdings" panose="05000000000000000000" pitchFamily="2" charset="2"/>
              <a:buChar char="q"/>
            </a:pPr>
            <a:r>
              <a:rPr lang="fr-FR" dirty="0"/>
              <a:t>permet de modéliser des problèmes d'optimisation indépendamment des algorithmes utilisés pour résoudre le problème.</a:t>
            </a:r>
          </a:p>
          <a:p>
            <a:pPr algn="just"/>
            <a:endParaRPr lang="fr-FR" dirty="0"/>
          </a:p>
          <a:p>
            <a:pPr marL="285750" indent="-285750" algn="just">
              <a:buFont typeface="Wingdings" panose="05000000000000000000" pitchFamily="2" charset="2"/>
              <a:buChar char="q"/>
            </a:pPr>
            <a:r>
              <a:rPr lang="fr-FR" dirty="0"/>
              <a:t> Il fournit une couche de modélisation extensible adapté à une variété d'algorithmes prêt à l'usage dans le commerce. </a:t>
            </a:r>
          </a:p>
          <a:p>
            <a:pPr algn="just"/>
            <a:endParaRPr lang="fr-FR" dirty="0"/>
          </a:p>
          <a:p>
            <a:pPr marL="285750" indent="-285750" algn="just">
              <a:buFont typeface="Wingdings" panose="05000000000000000000" pitchFamily="2" charset="2"/>
              <a:buChar char="q"/>
            </a:pPr>
            <a:r>
              <a:rPr lang="fr-FR" dirty="0"/>
              <a:t>Cette couche de modélisation vous permet de changer votre modèle, sans avoir à réécrire votre application.</a:t>
            </a:r>
          </a:p>
        </p:txBody>
      </p:sp>
      <p:sp>
        <p:nvSpPr>
          <p:cNvPr id="6" name="Rectangle 5"/>
          <p:cNvSpPr/>
          <p:nvPr/>
        </p:nvSpPr>
        <p:spPr>
          <a:xfrm>
            <a:off x="0" y="0"/>
            <a:ext cx="3756156" cy="461665"/>
          </a:xfrm>
          <a:prstGeom prst="rect">
            <a:avLst/>
          </a:prstGeom>
        </p:spPr>
        <p:txBody>
          <a:bodyPr wrap="none">
            <a:spAutoFit/>
          </a:bodyPr>
          <a:lstStyle/>
          <a:p>
            <a:r>
              <a:rPr lang="fr-FR" sz="2400" b="1" dirty="0"/>
              <a:t>1 – Qu’est ce qu’un solveur?</a:t>
            </a:r>
          </a:p>
        </p:txBody>
      </p:sp>
      <p:sp>
        <p:nvSpPr>
          <p:cNvPr id="7" name="Rectangle 6"/>
          <p:cNvSpPr/>
          <p:nvPr/>
        </p:nvSpPr>
        <p:spPr>
          <a:xfrm>
            <a:off x="101724" y="461665"/>
            <a:ext cx="1296381" cy="400110"/>
          </a:xfrm>
          <a:prstGeom prst="rect">
            <a:avLst/>
          </a:prstGeom>
        </p:spPr>
        <p:txBody>
          <a:bodyPr wrap="none">
            <a:spAutoFit/>
          </a:bodyPr>
          <a:lstStyle/>
          <a:p>
            <a:r>
              <a:rPr lang="fr-FR" sz="2000" b="1" dirty="0" err="1">
                <a:solidFill>
                  <a:schemeClr val="tx2">
                    <a:lumMod val="60000"/>
                    <a:lumOff val="40000"/>
                  </a:schemeClr>
                </a:solidFill>
              </a:rPr>
              <a:t>Ilog</a:t>
            </a:r>
            <a:r>
              <a:rPr lang="fr-FR" sz="2000" b="1" dirty="0">
                <a:solidFill>
                  <a:schemeClr val="tx2">
                    <a:lumMod val="60000"/>
                    <a:lumOff val="40000"/>
                  </a:schemeClr>
                </a:solidFill>
              </a:rPr>
              <a:t> </a:t>
            </a:r>
            <a:r>
              <a:rPr lang="fr-FR" sz="2000" b="1" dirty="0" err="1">
                <a:solidFill>
                  <a:schemeClr val="tx2">
                    <a:lumMod val="60000"/>
                    <a:lumOff val="40000"/>
                  </a:schemeClr>
                </a:solidFill>
              </a:rPr>
              <a:t>Solver</a:t>
            </a:r>
            <a:endParaRPr lang="fr-FR" sz="2000" b="1" dirty="0">
              <a:solidFill>
                <a:schemeClr val="tx2">
                  <a:lumMod val="60000"/>
                  <a:lumOff val="40000"/>
                </a:schemeClr>
              </a:solidFill>
            </a:endParaRPr>
          </a:p>
        </p:txBody>
      </p:sp>
      <p:sp>
        <p:nvSpPr>
          <p:cNvPr id="2" name="Espace réservé du numéro de diapositive 1"/>
          <p:cNvSpPr>
            <a:spLocks noGrp="1"/>
          </p:cNvSpPr>
          <p:nvPr>
            <p:ph type="sldNum" sz="quarter" idx="12"/>
          </p:nvPr>
        </p:nvSpPr>
        <p:spPr/>
        <p:txBody>
          <a:bodyPr/>
          <a:lstStyle/>
          <a:p>
            <a:fld id="{F1E29388-C2A6-42F4-8376-DF2F821CBB61}" type="slidenum">
              <a:rPr lang="fr-FR" smtClean="0"/>
              <a:t>99</a:t>
            </a:fld>
            <a:endParaRPr lang="fr-FR"/>
          </a:p>
        </p:txBody>
      </p:sp>
    </p:spTree>
    <p:extLst>
      <p:ext uri="{BB962C8B-B14F-4D97-AF65-F5344CB8AC3E}">
        <p14:creationId xmlns:p14="http://schemas.microsoft.com/office/powerpoint/2010/main" val="22791023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Thème1</Template>
  <TotalTime>84362</TotalTime>
  <Words>15693</Words>
  <Application>Microsoft Office PowerPoint</Application>
  <PresentationFormat>Affichage à l'écran (4:3)</PresentationFormat>
  <Paragraphs>2563</Paragraphs>
  <Slides>135</Slides>
  <Notes>129</Notes>
  <HiddenSlides>18</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135</vt:i4>
      </vt:variant>
    </vt:vector>
  </HeadingPairs>
  <TitlesOfParts>
    <vt:vector size="148" baseType="lpstr">
      <vt:lpstr>MS PGothic</vt:lpstr>
      <vt:lpstr>MS PGothic</vt:lpstr>
      <vt:lpstr>Arial</vt:lpstr>
      <vt:lpstr>Calibri</vt:lpstr>
      <vt:lpstr>Cambria Math</vt:lpstr>
      <vt:lpstr>Century Schoolbook</vt:lpstr>
      <vt:lpstr>Comic Sans MS</vt:lpstr>
      <vt:lpstr>Consolas</vt:lpstr>
      <vt:lpstr>Symbol</vt:lpstr>
      <vt:lpstr>Times New Roman</vt:lpstr>
      <vt:lpstr>Wingdings</vt:lpstr>
      <vt:lpstr>Wingdings 2</vt:lpstr>
      <vt:lpstr>Thème1</vt:lpstr>
      <vt:lpstr>Modélisation de Systèmes Mécaniques 1</vt:lpstr>
      <vt:lpstr>Programme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Méthodes et outils d'optimisation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Conception mécanique  et utilisation de l’approche CSP</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Programme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TCHERTCHIAN Nicolas</dc:creator>
  <cp:lastModifiedBy>Nicolas Tchertchian</cp:lastModifiedBy>
  <cp:revision>414</cp:revision>
  <cp:lastPrinted>2020-10-19T11:55:33Z</cp:lastPrinted>
  <dcterms:created xsi:type="dcterms:W3CDTF">2015-09-04T11:57:51Z</dcterms:created>
  <dcterms:modified xsi:type="dcterms:W3CDTF">2024-09-10T05:39:29Z</dcterms:modified>
</cp:coreProperties>
</file>