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3" r:id="rId4"/>
    <p:sldId id="267" r:id="rId5"/>
    <p:sldId id="268" r:id="rId6"/>
    <p:sldId id="275" r:id="rId7"/>
    <p:sldId id="270" r:id="rId8"/>
    <p:sldId id="272" r:id="rId9"/>
    <p:sldId id="271" r:id="rId10"/>
    <p:sldId id="273" r:id="rId11"/>
    <p:sldId id="274" r:id="rId12"/>
    <p:sldId id="276" r:id="rId13"/>
    <p:sldId id="277" r:id="rId14"/>
    <p:sldId id="278" r:id="rId15"/>
    <p:sldId id="279" r:id="rId16"/>
    <p:sldId id="280" r:id="rId17"/>
    <p:sldId id="281" r:id="rId18"/>
    <p:sldId id="282" r:id="rId19"/>
    <p:sldId id="283" r:id="rId20"/>
    <p:sldId id="257" r:id="rId21"/>
    <p:sldId id="284" r:id="rId22"/>
    <p:sldId id="285" r:id="rId23"/>
    <p:sldId id="286"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6633"/>
    <a:srgbClr val="37C2ED"/>
    <a:srgbClr val="C10A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Tchimakadzé" userId="a12463e7d1e8a246" providerId="LiveId" clId="{3B4463AB-1AAC-4933-B951-A315A1D9BB6E}"/>
    <pc:docChg chg="delSld">
      <pc:chgData name="Christine Tchimakadzé" userId="a12463e7d1e8a246" providerId="LiveId" clId="{3B4463AB-1AAC-4933-B951-A315A1D9BB6E}" dt="2024-01-12T21:52:08.761" v="3" actId="47"/>
      <pc:docMkLst>
        <pc:docMk/>
      </pc:docMkLst>
      <pc:sldChg chg="del">
        <pc:chgData name="Christine Tchimakadzé" userId="a12463e7d1e8a246" providerId="LiveId" clId="{3B4463AB-1AAC-4933-B951-A315A1D9BB6E}" dt="2024-01-12T21:52:05" v="0" actId="47"/>
        <pc:sldMkLst>
          <pc:docMk/>
          <pc:sldMk cId="999506219" sldId="261"/>
        </pc:sldMkLst>
      </pc:sldChg>
      <pc:sldChg chg="del">
        <pc:chgData name="Christine Tchimakadzé" userId="a12463e7d1e8a246" providerId="LiveId" clId="{3B4463AB-1AAC-4933-B951-A315A1D9BB6E}" dt="2024-01-12T21:52:07.597" v="2" actId="47"/>
        <pc:sldMkLst>
          <pc:docMk/>
          <pc:sldMk cId="4189264019" sldId="264"/>
        </pc:sldMkLst>
      </pc:sldChg>
      <pc:sldChg chg="del">
        <pc:chgData name="Christine Tchimakadzé" userId="a12463e7d1e8a246" providerId="LiveId" clId="{3B4463AB-1AAC-4933-B951-A315A1D9BB6E}" dt="2024-01-12T21:52:06.229" v="1" actId="47"/>
        <pc:sldMkLst>
          <pc:docMk/>
          <pc:sldMk cId="1557125605" sldId="265"/>
        </pc:sldMkLst>
      </pc:sldChg>
      <pc:sldChg chg="del">
        <pc:chgData name="Christine Tchimakadzé" userId="a12463e7d1e8a246" providerId="LiveId" clId="{3B4463AB-1AAC-4933-B951-A315A1D9BB6E}" dt="2024-01-12T21:52:08.761" v="3" actId="47"/>
        <pc:sldMkLst>
          <pc:docMk/>
          <pc:sldMk cId="4271320882"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C4E6C5-8F96-8D6F-30B8-282289DDF31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D47C9D7-BF32-F29B-984F-90BAAF1557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7182E79-1759-57DD-BE10-0A50915F3EE1}"/>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5" name="Espace réservé du pied de page 4">
            <a:extLst>
              <a:ext uri="{FF2B5EF4-FFF2-40B4-BE49-F238E27FC236}">
                <a16:creationId xmlns:a16="http://schemas.microsoft.com/office/drawing/2014/main" id="{B68B637F-7D7A-4E43-4896-D014988958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36EB07-60C7-9648-084D-FC822FE0D5AB}"/>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117163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9B654-956A-B7E0-2496-2523A8E57D2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B2FCCFD-70ED-B7B5-FC4B-C426294F863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4B4147A-568C-4CD6-35E0-509ED102094E}"/>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5" name="Espace réservé du pied de page 4">
            <a:extLst>
              <a:ext uri="{FF2B5EF4-FFF2-40B4-BE49-F238E27FC236}">
                <a16:creationId xmlns:a16="http://schemas.microsoft.com/office/drawing/2014/main" id="{58D9ED19-E22D-FAAE-206C-7FA5E271E8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F342E6-B82E-05E4-473C-C409812D5445}"/>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105386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30EB67F-4483-CD79-071E-87B8CD9496A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E5E8A3E-C8CA-19BC-D69D-8D2D3BDCF4B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A725F8-EEB8-7F1E-F0A5-50DA5BAD95D9}"/>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5" name="Espace réservé du pied de page 4">
            <a:extLst>
              <a:ext uri="{FF2B5EF4-FFF2-40B4-BE49-F238E27FC236}">
                <a16:creationId xmlns:a16="http://schemas.microsoft.com/office/drawing/2014/main" id="{3126022A-C0BD-3BC5-7932-180BD8D5F8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F1C7FD-AD9B-6005-4CDB-ED43E81DABB6}"/>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209017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C3AE06-7A8A-E72C-B801-44C5801ABC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BB4699E-CF7A-8B6E-823B-829DF380312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A741F7-044C-8151-10A0-21CEDDA57D21}"/>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5" name="Espace réservé du pied de page 4">
            <a:extLst>
              <a:ext uri="{FF2B5EF4-FFF2-40B4-BE49-F238E27FC236}">
                <a16:creationId xmlns:a16="http://schemas.microsoft.com/office/drawing/2014/main" id="{86B92194-3D5D-9A4D-0852-268A9C8CB2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7AB9B9-60F4-3245-E209-2FE8E4816950}"/>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120475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870E95-BFD4-FA36-89A1-67E95E6351D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9CF9421-4F74-B349-D7BC-976FA6D45DD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15EE240-BEFB-3742-DABD-5D4D0AC6D4EA}"/>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5" name="Espace réservé du pied de page 4">
            <a:extLst>
              <a:ext uri="{FF2B5EF4-FFF2-40B4-BE49-F238E27FC236}">
                <a16:creationId xmlns:a16="http://schemas.microsoft.com/office/drawing/2014/main" id="{CB84869F-8176-337D-CAFF-D2021755DB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004296-829A-7A47-4B86-E493539D9C41}"/>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2325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2D4769-19A4-95F3-34AB-D9739255B15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7A2DB8E-8517-180F-7DAC-92573B0CD67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15B511D-AD19-D376-BD09-C58B5541647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4D22767-EBA0-7C4D-0E3D-BF192630EEFD}"/>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6" name="Espace réservé du pied de page 5">
            <a:extLst>
              <a:ext uri="{FF2B5EF4-FFF2-40B4-BE49-F238E27FC236}">
                <a16:creationId xmlns:a16="http://schemas.microsoft.com/office/drawing/2014/main" id="{BFF80185-6160-9C88-84AC-630491E0AAA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3FE1E64-B7B6-97DC-302F-8CF60CCD6975}"/>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185988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B574E0-931A-BF1B-E3D2-1DE8118A4B1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B756FBC-BD58-F57F-8930-7ECBE82F18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556FD2C-FEA3-9FA8-D0C6-A085BA4C304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F64FC6D-ADEF-ABEC-8793-3C2069FA9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D73733B-FCF6-72B7-23D2-96BE22E6664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2EE21D0-1485-DE97-B77D-C0E80CA6282D}"/>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8" name="Espace réservé du pied de page 7">
            <a:extLst>
              <a:ext uri="{FF2B5EF4-FFF2-40B4-BE49-F238E27FC236}">
                <a16:creationId xmlns:a16="http://schemas.microsoft.com/office/drawing/2014/main" id="{11D3B264-2864-9D5C-BBC3-92EAE2B77D2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2D37D7B-2B70-CB4D-F900-FFCCD6ACBDC6}"/>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401045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2779CD-2538-4ED8-F012-B73F1EED9B6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DDB7C1E-49B4-83A2-A623-CC3C8929BFFF}"/>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4" name="Espace réservé du pied de page 3">
            <a:extLst>
              <a:ext uri="{FF2B5EF4-FFF2-40B4-BE49-F238E27FC236}">
                <a16:creationId xmlns:a16="http://schemas.microsoft.com/office/drawing/2014/main" id="{F56747D7-7643-429D-E796-9A99DE29B9A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D529406-EB29-D71D-631A-86692726C504}"/>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323664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6C4E5B4-A1A0-CF61-3E10-58063858ECB9}"/>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3" name="Espace réservé du pied de page 2">
            <a:extLst>
              <a:ext uri="{FF2B5EF4-FFF2-40B4-BE49-F238E27FC236}">
                <a16:creationId xmlns:a16="http://schemas.microsoft.com/office/drawing/2014/main" id="{B42B2C14-A233-7B2B-8942-12DD7968412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89D01DB-5750-A5B0-5ACF-FF63C94777C4}"/>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388387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F5208A-41B9-6AFA-9EA0-536C5B88C5E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A790D02-0E35-C899-F122-5A4020843E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85FB241-3E5E-6687-E469-A01B0B16B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F07272F-8E8B-833D-9CD9-D67E1279CA4B}"/>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6" name="Espace réservé du pied de page 5">
            <a:extLst>
              <a:ext uri="{FF2B5EF4-FFF2-40B4-BE49-F238E27FC236}">
                <a16:creationId xmlns:a16="http://schemas.microsoft.com/office/drawing/2014/main" id="{06FF1821-15F7-ED94-BC44-9A0F186F16D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DE85040-326E-3A13-2160-41AC10E9F095}"/>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301142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7BD885-32A2-63C8-C9CF-D930C5FC34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10B7DC1-7AAA-E6FF-4FAD-D64E7D22B4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8528FFA-154C-C63A-D463-F9F390EB1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EC28AD6-FD9D-835D-E0A1-D79B1D479071}"/>
              </a:ext>
            </a:extLst>
          </p:cNvPr>
          <p:cNvSpPr>
            <a:spLocks noGrp="1"/>
          </p:cNvSpPr>
          <p:nvPr>
            <p:ph type="dt" sz="half" idx="10"/>
          </p:nvPr>
        </p:nvSpPr>
        <p:spPr/>
        <p:txBody>
          <a:bodyPr/>
          <a:lstStyle/>
          <a:p>
            <a:fld id="{AAA70830-5580-4880-8CAF-0D981F4A3632}" type="datetimeFigureOut">
              <a:rPr lang="fr-FR" smtClean="0"/>
              <a:t>12/01/2024</a:t>
            </a:fld>
            <a:endParaRPr lang="fr-FR"/>
          </a:p>
        </p:txBody>
      </p:sp>
      <p:sp>
        <p:nvSpPr>
          <p:cNvPr id="6" name="Espace réservé du pied de page 5">
            <a:extLst>
              <a:ext uri="{FF2B5EF4-FFF2-40B4-BE49-F238E27FC236}">
                <a16:creationId xmlns:a16="http://schemas.microsoft.com/office/drawing/2014/main" id="{D7E10958-C3F3-4287-E5AC-A7676E6903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85E4B8E-5E10-6C02-9CC7-3612A9B0CEB7}"/>
              </a:ext>
            </a:extLst>
          </p:cNvPr>
          <p:cNvSpPr>
            <a:spLocks noGrp="1"/>
          </p:cNvSpPr>
          <p:nvPr>
            <p:ph type="sldNum" sz="quarter" idx="12"/>
          </p:nvPr>
        </p:nvSpPr>
        <p:spPr/>
        <p:txBody>
          <a:bodyPr/>
          <a:lstStyle/>
          <a:p>
            <a:fld id="{44D5E222-0606-4D27-9E71-A5F25146FC07}" type="slidenum">
              <a:rPr lang="fr-FR" smtClean="0"/>
              <a:t>‹N°›</a:t>
            </a:fld>
            <a:endParaRPr lang="fr-FR"/>
          </a:p>
        </p:txBody>
      </p:sp>
    </p:spTree>
    <p:extLst>
      <p:ext uri="{BB962C8B-B14F-4D97-AF65-F5344CB8AC3E}">
        <p14:creationId xmlns:p14="http://schemas.microsoft.com/office/powerpoint/2010/main" val="88549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D71043F-4C4A-0175-A2CF-9DD1C8EB0B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59E1150-39E8-32D4-1645-71B1863A2A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5D40C3-2194-4A10-87C7-395CA64B33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AA70830-5580-4880-8CAF-0D981F4A3632}" type="datetimeFigureOut">
              <a:rPr lang="fr-FR" smtClean="0"/>
              <a:t>12/01/2024</a:t>
            </a:fld>
            <a:endParaRPr lang="fr-FR"/>
          </a:p>
        </p:txBody>
      </p:sp>
      <p:sp>
        <p:nvSpPr>
          <p:cNvPr id="5" name="Espace réservé du pied de page 4">
            <a:extLst>
              <a:ext uri="{FF2B5EF4-FFF2-40B4-BE49-F238E27FC236}">
                <a16:creationId xmlns:a16="http://schemas.microsoft.com/office/drawing/2014/main" id="{6EF1D073-64D2-3289-2B3F-C0099D5487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52BFA5D-6CA9-765B-D632-25E9041A3D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D5E222-0606-4D27-9E71-A5F25146FC07}" type="slidenum">
              <a:rPr lang="fr-FR" smtClean="0"/>
              <a:t>‹N°›</a:t>
            </a:fld>
            <a:endParaRPr lang="fr-FR"/>
          </a:p>
        </p:txBody>
      </p:sp>
    </p:spTree>
    <p:extLst>
      <p:ext uri="{BB962C8B-B14F-4D97-AF65-F5344CB8AC3E}">
        <p14:creationId xmlns:p14="http://schemas.microsoft.com/office/powerpoint/2010/main" val="84319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treprendre.service-public.fr/vosdroits/F2433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ransitionspro.f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6Jkotd6dCp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transitionspro.fr/faq/#le-projet-de-transition-professionnelle" TargetMode="External"/><Relationship Id="rId2" Type="http://schemas.openxmlformats.org/officeDocument/2006/relationships/hyperlink" Target="https://www.service-public.fr/particuliers/vosdroits/N1977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25FD8-A11E-FE03-CF7D-0BEB0E94547A}"/>
              </a:ext>
            </a:extLst>
          </p:cNvPr>
          <p:cNvSpPr>
            <a:spLocks noGrp="1"/>
          </p:cNvSpPr>
          <p:nvPr>
            <p:ph type="ctrTitle"/>
          </p:nvPr>
        </p:nvSpPr>
        <p:spPr>
          <a:xfrm>
            <a:off x="1524000" y="1122363"/>
            <a:ext cx="9144000" cy="2306637"/>
          </a:xfrm>
        </p:spPr>
        <p:txBody>
          <a:bodyPr>
            <a:noAutofit/>
          </a:bodyPr>
          <a:lstStyle/>
          <a:p>
            <a:r>
              <a:rPr lang="fr-FR" sz="4000" dirty="0">
                <a:solidFill>
                  <a:schemeClr val="accent4">
                    <a:lumMod val="75000"/>
                  </a:schemeClr>
                </a:solidFill>
                <a:latin typeface="Arial Black" panose="020B0A04020102020204" pitchFamily="34" charset="0"/>
              </a:rPr>
              <a:t>Ressources R2.03 : </a:t>
            </a:r>
            <a:br>
              <a:rPr lang="fr-FR" sz="4000" dirty="0">
                <a:solidFill>
                  <a:schemeClr val="accent4">
                    <a:lumMod val="75000"/>
                  </a:schemeClr>
                </a:solidFill>
                <a:latin typeface="Arial Black" panose="020B0A04020102020204" pitchFamily="34" charset="0"/>
              </a:rPr>
            </a:br>
            <a:r>
              <a:rPr lang="fr-FR" sz="4000" dirty="0">
                <a:solidFill>
                  <a:schemeClr val="accent4">
                    <a:lumMod val="75000"/>
                  </a:schemeClr>
                </a:solidFill>
                <a:latin typeface="Arial Black" panose="020B0A04020102020204" pitchFamily="34" charset="0"/>
              </a:rPr>
              <a:t>Ressources Humaines</a:t>
            </a:r>
          </a:p>
        </p:txBody>
      </p:sp>
      <p:sp>
        <p:nvSpPr>
          <p:cNvPr id="3" name="Sous-titre 2">
            <a:extLst>
              <a:ext uri="{FF2B5EF4-FFF2-40B4-BE49-F238E27FC236}">
                <a16:creationId xmlns:a16="http://schemas.microsoft.com/office/drawing/2014/main" id="{F53B8A80-725B-6036-1742-ECF75FEA251C}"/>
              </a:ext>
            </a:extLst>
          </p:cNvPr>
          <p:cNvSpPr>
            <a:spLocks noGrp="1"/>
          </p:cNvSpPr>
          <p:nvPr>
            <p:ph type="subTitle" idx="1"/>
          </p:nvPr>
        </p:nvSpPr>
        <p:spPr>
          <a:xfrm>
            <a:off x="1188972" y="3981196"/>
            <a:ext cx="10183708" cy="1866309"/>
          </a:xfrm>
        </p:spPr>
        <p:txBody>
          <a:bodyPr>
            <a:normAutofit fontScale="70000" lnSpcReduction="20000"/>
          </a:bodyPr>
          <a:lstStyle/>
          <a:p>
            <a:r>
              <a:rPr lang="fr-FR" dirty="0"/>
              <a:t>            </a:t>
            </a:r>
          </a:p>
          <a:p>
            <a:endParaRPr lang="fr-FR" dirty="0"/>
          </a:p>
          <a:p>
            <a:r>
              <a:rPr lang="fr-FR" b="1" dirty="0">
                <a:solidFill>
                  <a:schemeClr val="tx2">
                    <a:lumMod val="90000"/>
                    <a:lumOff val="10000"/>
                  </a:schemeClr>
                </a:solidFill>
              </a:rPr>
              <a:t>Nous allons commencer par étudier la</a:t>
            </a:r>
          </a:p>
          <a:p>
            <a:endParaRPr lang="fr-FR" b="1" dirty="0">
              <a:solidFill>
                <a:schemeClr val="tx2">
                  <a:lumMod val="90000"/>
                  <a:lumOff val="10000"/>
                </a:schemeClr>
              </a:solidFill>
            </a:endParaRPr>
          </a:p>
          <a:p>
            <a:r>
              <a:rPr lang="fr-FR" sz="4700" b="1" dirty="0">
                <a:solidFill>
                  <a:schemeClr val="tx2">
                    <a:lumMod val="90000"/>
                    <a:lumOff val="10000"/>
                  </a:schemeClr>
                </a:solidFill>
              </a:rPr>
              <a:t>LA FORMATION PROFESSIONNELLE EN ENTREPRISE</a:t>
            </a:r>
          </a:p>
        </p:txBody>
      </p:sp>
    </p:spTree>
    <p:extLst>
      <p:ext uri="{BB962C8B-B14F-4D97-AF65-F5344CB8AC3E}">
        <p14:creationId xmlns:p14="http://schemas.microsoft.com/office/powerpoint/2010/main" val="2200954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418286" y="0"/>
            <a:ext cx="10935511" cy="1568754"/>
          </a:xfrm>
        </p:spPr>
        <p:txBody>
          <a:bodyPr>
            <a:normAutofit/>
          </a:bodyPr>
          <a:lstStyle/>
          <a:p>
            <a:pPr algn="ctr"/>
            <a:r>
              <a:rPr lang="fr-FR" sz="4400" dirty="0">
                <a:solidFill>
                  <a:schemeClr val="accent4">
                    <a:lumMod val="75000"/>
                  </a:schemeClr>
                </a:solidFill>
                <a:latin typeface="Arial Black" panose="020B0A04020102020204" pitchFamily="34" charset="0"/>
              </a:rPr>
              <a:t>LES EMPLOYEURS</a:t>
            </a:r>
            <a:endParaRPr lang="fr-FR" dirty="0"/>
          </a:p>
        </p:txBody>
      </p:sp>
      <p:sp>
        <p:nvSpPr>
          <p:cNvPr id="5" name="Espace réservé du contenu 4">
            <a:extLst>
              <a:ext uri="{FF2B5EF4-FFF2-40B4-BE49-F238E27FC236}">
                <a16:creationId xmlns:a16="http://schemas.microsoft.com/office/drawing/2014/main" id="{D8748EC3-1C47-703D-8153-5886CC02D8AF}"/>
              </a:ext>
            </a:extLst>
          </p:cNvPr>
          <p:cNvSpPr>
            <a:spLocks noGrp="1"/>
          </p:cNvSpPr>
          <p:nvPr>
            <p:ph idx="1"/>
          </p:nvPr>
        </p:nvSpPr>
        <p:spPr>
          <a:xfrm>
            <a:off x="838197" y="1568754"/>
            <a:ext cx="10515600" cy="2036256"/>
          </a:xfrm>
        </p:spPr>
        <p:txBody>
          <a:bodyPr/>
          <a:lstStyle/>
          <a:p>
            <a:pPr marL="0" indent="0">
              <a:buNone/>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Les employeurs, qui sont les responsables et les financeurs de la formation. </a:t>
            </a:r>
            <a:endParaRPr lang="fr-FR" sz="1800" kern="0" dirty="0">
              <a:solidFill>
                <a:srgbClr val="111111"/>
              </a:solidFill>
              <a:latin typeface="Roboto" panose="02000000000000000000" pitchFamily="2" charset="0"/>
              <a:ea typeface="Times New Roman" panose="02020603050405020304" pitchFamily="18" charset="0"/>
              <a:cs typeface="Times New Roman" panose="02020603050405020304" pitchFamily="18" charset="0"/>
            </a:endParaRPr>
          </a:p>
          <a:p>
            <a:pPr marL="0" indent="0">
              <a:buNone/>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Ils doivent élaborer le plan de développement des compétences des salariés, doivent respecter leurs obligations légales et conventionnelles et doivent contribuer au financement de la formation. Ils peuvent également bénéficier d’aides publiques.</a:t>
            </a:r>
          </a:p>
          <a:p>
            <a:pPr marL="0" indent="0">
              <a:buNone/>
            </a:pPr>
            <a:endParaRPr lang="fr-FR" sz="1800" kern="0" dirty="0">
              <a:solidFill>
                <a:srgbClr val="111111"/>
              </a:solidFill>
              <a:latin typeface="Roboto" panose="02000000000000000000" pitchFamily="2" charset="0"/>
              <a:ea typeface="Times New Roman" panose="02020603050405020304" pitchFamily="18" charset="0"/>
              <a:cs typeface="Times New Roman" panose="02020603050405020304" pitchFamily="18" charset="0"/>
            </a:endParaRPr>
          </a:p>
          <a:p>
            <a:pPr marL="0" indent="0">
              <a:buNone/>
            </a:pPr>
            <a:endParaRPr lang="fr-FR" sz="1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
        <p:nvSpPr>
          <p:cNvPr id="8" name="ZoneTexte 7">
            <a:extLst>
              <a:ext uri="{FF2B5EF4-FFF2-40B4-BE49-F238E27FC236}">
                <a16:creationId xmlns:a16="http://schemas.microsoft.com/office/drawing/2014/main" id="{9C5B6C28-5A39-166C-3602-6F2A78C46F6E}"/>
              </a:ext>
            </a:extLst>
          </p:cNvPr>
          <p:cNvSpPr txBox="1"/>
          <p:nvPr/>
        </p:nvSpPr>
        <p:spPr>
          <a:xfrm>
            <a:off x="838198" y="3605010"/>
            <a:ext cx="10515599" cy="2031325"/>
          </a:xfrm>
          <a:prstGeom prst="rect">
            <a:avLst/>
          </a:prstGeom>
          <a:noFill/>
        </p:spPr>
        <p:txBody>
          <a:bodyPr wrap="square">
            <a:spAutoFit/>
          </a:bodyPr>
          <a:lstStyle/>
          <a:p>
            <a:r>
              <a:rPr lang="fr-FR" sz="1800" kern="0" dirty="0">
                <a:solidFill>
                  <a:schemeClr val="accent1"/>
                </a:solidFill>
                <a:effectLst/>
                <a:latin typeface="Roboto" panose="02000000000000000000" pitchFamily="2" charset="0"/>
                <a:ea typeface="Times New Roman" panose="02020603050405020304" pitchFamily="18" charset="0"/>
                <a:cs typeface="Times New Roman" panose="02020603050405020304" pitchFamily="18" charset="0"/>
              </a:rPr>
              <a:t>La CFP (Contribution à la </a:t>
            </a:r>
            <a:r>
              <a:rPr lang="fr-FR" sz="1800" kern="0" dirty="0">
                <a:solidFill>
                  <a:schemeClr val="accent1"/>
                </a:solidFill>
                <a:latin typeface="Roboto" panose="02000000000000000000" pitchFamily="2" charset="0"/>
                <a:ea typeface="Times New Roman" panose="02020603050405020304" pitchFamily="18" charset="0"/>
                <a:cs typeface="Times New Roman" panose="02020603050405020304" pitchFamily="18" charset="0"/>
              </a:rPr>
              <a:t>F</a:t>
            </a:r>
            <a:r>
              <a:rPr lang="fr-FR" sz="1800" kern="0" dirty="0">
                <a:solidFill>
                  <a:schemeClr val="accent1"/>
                </a:solidFill>
                <a:effectLst/>
                <a:latin typeface="Roboto" panose="02000000000000000000" pitchFamily="2" charset="0"/>
                <a:ea typeface="Times New Roman" panose="02020603050405020304" pitchFamily="18" charset="0"/>
                <a:cs typeface="Times New Roman" panose="02020603050405020304" pitchFamily="18" charset="0"/>
              </a:rPr>
              <a:t>ormation </a:t>
            </a:r>
            <a:r>
              <a:rPr lang="fr-FR" sz="1800" kern="0" dirty="0">
                <a:solidFill>
                  <a:schemeClr val="accent1"/>
                </a:solidFill>
                <a:latin typeface="Roboto" panose="02000000000000000000" pitchFamily="2" charset="0"/>
                <a:ea typeface="Times New Roman" panose="02020603050405020304" pitchFamily="18" charset="0"/>
                <a:cs typeface="Times New Roman" panose="02020603050405020304" pitchFamily="18" charset="0"/>
              </a:rPr>
              <a:t>P</a:t>
            </a:r>
            <a:r>
              <a:rPr lang="fr-FR" sz="1800" kern="0" dirty="0">
                <a:solidFill>
                  <a:schemeClr val="accent1"/>
                </a:solidFill>
                <a:effectLst/>
                <a:latin typeface="Roboto" panose="02000000000000000000" pitchFamily="2" charset="0"/>
                <a:ea typeface="Times New Roman" panose="02020603050405020304" pitchFamily="18" charset="0"/>
                <a:cs typeface="Times New Roman" panose="02020603050405020304" pitchFamily="18" charset="0"/>
              </a:rPr>
              <a:t>rofessionnelle)</a:t>
            </a: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a:t>
            </a:r>
          </a:p>
          <a:p>
            <a:endParaRPr lang="fr-FR" b="0" i="0" dirty="0">
              <a:solidFill>
                <a:srgbClr val="3A3A3A"/>
              </a:solidFill>
              <a:effectLst/>
              <a:latin typeface="Marianne"/>
            </a:endParaRPr>
          </a:p>
          <a:p>
            <a:endParaRPr lang="fr-FR" dirty="0">
              <a:solidFill>
                <a:srgbClr val="3A3A3A"/>
              </a:solidFill>
              <a:latin typeface="Marianne"/>
            </a:endParaRPr>
          </a:p>
          <a:p>
            <a:r>
              <a:rPr lang="fr-FR" b="0" i="0" dirty="0">
                <a:solidFill>
                  <a:srgbClr val="3A3A3A"/>
                </a:solidFill>
                <a:effectLst/>
                <a:latin typeface="Marianne"/>
              </a:rPr>
              <a:t>La contribution à la formation professionnelle (CFP) </a:t>
            </a:r>
            <a:r>
              <a:rPr lang="fr-FR" b="1" i="0" dirty="0">
                <a:solidFill>
                  <a:srgbClr val="3A3A3A"/>
                </a:solidFill>
                <a:effectLst/>
                <a:latin typeface="Marianne"/>
              </a:rPr>
              <a:t>finance</a:t>
            </a:r>
            <a:r>
              <a:rPr lang="fr-FR" b="0" i="0" dirty="0">
                <a:solidFill>
                  <a:srgbClr val="3A3A3A"/>
                </a:solidFill>
                <a:effectLst/>
                <a:latin typeface="Marianne"/>
              </a:rPr>
              <a:t> les dispositifs d'accès à la </a:t>
            </a:r>
            <a:r>
              <a:rPr lang="fr-FR" b="1" i="0" dirty="0">
                <a:solidFill>
                  <a:srgbClr val="3A3A3A"/>
                </a:solidFill>
                <a:effectLst/>
                <a:latin typeface="Marianne"/>
              </a:rPr>
              <a:t>formation continue des salariés et des demandeurs d'emploi.</a:t>
            </a:r>
            <a:r>
              <a:rPr lang="fr-FR" b="0" i="0" dirty="0">
                <a:solidFill>
                  <a:srgbClr val="3A3A3A"/>
                </a:solidFill>
                <a:effectLst/>
                <a:latin typeface="Marianne"/>
              </a:rPr>
              <a:t> Elle est collectée par l'Urssaf via la déclaration sociale nominative (DSN). Le taux de cette contribution dépend de l'effectif de l'entreprise et du secteur d'activité.</a:t>
            </a:r>
          </a:p>
          <a:p>
            <a:r>
              <a:rPr lang="fr-FR" b="0" i="0" dirty="0">
                <a:solidFill>
                  <a:srgbClr val="3A3A3A"/>
                </a:solidFill>
                <a:effectLst/>
                <a:latin typeface="Marianne"/>
              </a:rPr>
              <a:t>Pour déterminer le taux applicable, il faut calculer </a:t>
            </a:r>
            <a:r>
              <a:rPr lang="fr-FR" b="0" i="0" u="none" strike="noStrike" dirty="0">
                <a:effectLst/>
                <a:latin typeface="Marianne"/>
                <a:hlinkClick r:id="rId2" tooltip="l'effectif - Nouvelle fenêtre"/>
              </a:rPr>
              <a:t>l'effectif</a:t>
            </a:r>
            <a:r>
              <a:rPr lang="fr-FR" b="0" i="0" dirty="0">
                <a:solidFill>
                  <a:srgbClr val="3A3A3A"/>
                </a:solidFill>
                <a:effectLst/>
                <a:latin typeface="Marianne"/>
              </a:rPr>
              <a:t> de l'entreprise.</a:t>
            </a:r>
          </a:p>
        </p:txBody>
      </p:sp>
    </p:spTree>
    <p:extLst>
      <p:ext uri="{BB962C8B-B14F-4D97-AF65-F5344CB8AC3E}">
        <p14:creationId xmlns:p14="http://schemas.microsoft.com/office/powerpoint/2010/main" val="213873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428016" y="0"/>
            <a:ext cx="10935511" cy="1325563"/>
          </a:xfrm>
        </p:spPr>
        <p:txBody>
          <a:bodyPr>
            <a:normAutofit/>
          </a:bodyPr>
          <a:lstStyle/>
          <a:p>
            <a:pPr algn="ctr"/>
            <a:r>
              <a:rPr lang="fr-FR" sz="4400" dirty="0">
                <a:solidFill>
                  <a:schemeClr val="accent4">
                    <a:lumMod val="75000"/>
                  </a:schemeClr>
                </a:solidFill>
                <a:latin typeface="Arial Black" panose="020B0A04020102020204" pitchFamily="34" charset="0"/>
              </a:rPr>
              <a:t>LES EMPLOYEURS</a:t>
            </a:r>
            <a:endParaRPr lang="fr-FR" dirty="0"/>
          </a:p>
        </p:txBody>
      </p:sp>
      <p:sp>
        <p:nvSpPr>
          <p:cNvPr id="6" name="ZoneTexte 5">
            <a:extLst>
              <a:ext uri="{FF2B5EF4-FFF2-40B4-BE49-F238E27FC236}">
                <a16:creationId xmlns:a16="http://schemas.microsoft.com/office/drawing/2014/main" id="{2C10B378-06AF-DB90-A0C7-9A47037BE426}"/>
              </a:ext>
            </a:extLst>
          </p:cNvPr>
          <p:cNvSpPr txBox="1"/>
          <p:nvPr/>
        </p:nvSpPr>
        <p:spPr>
          <a:xfrm>
            <a:off x="1186774" y="1780162"/>
            <a:ext cx="9863847" cy="1754326"/>
          </a:xfrm>
          <a:prstGeom prst="rect">
            <a:avLst/>
          </a:prstGeom>
          <a:noFill/>
        </p:spPr>
        <p:txBody>
          <a:bodyPr wrap="square" rtlCol="0">
            <a:spAutoFit/>
          </a:bodyPr>
          <a:lstStyle/>
          <a:p>
            <a:r>
              <a:rPr lang="fr-FR" dirty="0">
                <a:latin typeface="Roboto" panose="02000000000000000000" pitchFamily="2" charset="0"/>
                <a:ea typeface="Roboto" panose="02000000000000000000" pitchFamily="2" charset="0"/>
                <a:cs typeface="Roboto" panose="02000000000000000000" pitchFamily="2" charset="0"/>
              </a:rPr>
              <a:t>Entreprises de moins de 11 salariés :</a:t>
            </a:r>
          </a:p>
          <a:p>
            <a:r>
              <a:rPr lang="fr-FR" b="0" i="0" dirty="0">
                <a:solidFill>
                  <a:srgbClr val="3A3A3A"/>
                </a:solidFill>
                <a:effectLst/>
                <a:latin typeface="Roboto" panose="02000000000000000000" pitchFamily="2" charset="0"/>
                <a:ea typeface="Roboto" panose="02000000000000000000" pitchFamily="2" charset="0"/>
                <a:cs typeface="Roboto" panose="02000000000000000000" pitchFamily="2" charset="0"/>
              </a:rPr>
              <a:t>Le taux de la contribution légale à la formation professionnelle est de </a:t>
            </a:r>
            <a:r>
              <a:rPr lang="fr-FR" b="1" i="0" dirty="0">
                <a:solidFill>
                  <a:srgbClr val="3A3A3A"/>
                </a:solidFill>
                <a:effectLst/>
                <a:latin typeface="Roboto" panose="02000000000000000000" pitchFamily="2" charset="0"/>
                <a:ea typeface="Roboto" panose="02000000000000000000" pitchFamily="2" charset="0"/>
                <a:cs typeface="Roboto" panose="02000000000000000000" pitchFamily="2" charset="0"/>
              </a:rPr>
              <a:t>0,55 %</a:t>
            </a:r>
            <a:r>
              <a:rPr lang="fr-FR" b="0" i="0" dirty="0">
                <a:solidFill>
                  <a:srgbClr val="3A3A3A"/>
                </a:solidFill>
                <a:effectLst/>
                <a:latin typeface="Roboto" panose="02000000000000000000" pitchFamily="2" charset="0"/>
                <a:ea typeface="Roboto" panose="02000000000000000000" pitchFamily="2" charset="0"/>
                <a:cs typeface="Roboto" panose="02000000000000000000" pitchFamily="2" charset="0"/>
              </a:rPr>
              <a:t> de la masse salariale brute.</a:t>
            </a:r>
          </a:p>
          <a:p>
            <a:r>
              <a:rPr lang="fr-FR" dirty="0">
                <a:latin typeface="Roboto" panose="02000000000000000000" pitchFamily="2" charset="0"/>
                <a:ea typeface="Roboto" panose="02000000000000000000" pitchFamily="2" charset="0"/>
                <a:cs typeface="Roboto" panose="02000000000000000000" pitchFamily="2" charset="0"/>
              </a:rPr>
              <a:t>Plus une contribution spécifique en cas d’emploi de salariés en CDD de 1% de la masse salariale versée aux CDD</a:t>
            </a:r>
          </a:p>
          <a:p>
            <a:endParaRPr lang="fr-FR" dirty="0"/>
          </a:p>
        </p:txBody>
      </p:sp>
      <p:sp>
        <p:nvSpPr>
          <p:cNvPr id="11" name="ZoneTexte 10">
            <a:extLst>
              <a:ext uri="{FF2B5EF4-FFF2-40B4-BE49-F238E27FC236}">
                <a16:creationId xmlns:a16="http://schemas.microsoft.com/office/drawing/2014/main" id="{738CD423-F636-D5EA-0492-F4808DBDF363}"/>
              </a:ext>
            </a:extLst>
          </p:cNvPr>
          <p:cNvSpPr txBox="1"/>
          <p:nvPr/>
        </p:nvSpPr>
        <p:spPr>
          <a:xfrm>
            <a:off x="1164076" y="3429000"/>
            <a:ext cx="9863847" cy="1754326"/>
          </a:xfrm>
          <a:prstGeom prst="rect">
            <a:avLst/>
          </a:prstGeom>
          <a:noFill/>
        </p:spPr>
        <p:txBody>
          <a:bodyPr wrap="square" rtlCol="0">
            <a:spAutoFit/>
          </a:bodyPr>
          <a:lstStyle/>
          <a:p>
            <a:r>
              <a:rPr lang="fr-FR" dirty="0">
                <a:solidFill>
                  <a:srgbClr val="3A3A3A"/>
                </a:solidFill>
                <a:latin typeface="Roboto" panose="02000000000000000000" pitchFamily="2" charset="0"/>
                <a:ea typeface="Roboto" panose="02000000000000000000" pitchFamily="2" charset="0"/>
                <a:cs typeface="Roboto" panose="02000000000000000000" pitchFamily="2" charset="0"/>
              </a:rPr>
              <a:t>Entreprises de plus de 11 salariés :</a:t>
            </a:r>
          </a:p>
          <a:p>
            <a:r>
              <a:rPr lang="fr-FR" dirty="0">
                <a:solidFill>
                  <a:srgbClr val="3A3A3A"/>
                </a:solidFill>
                <a:latin typeface="Roboto" panose="02000000000000000000" pitchFamily="2" charset="0"/>
                <a:ea typeface="Roboto" panose="02000000000000000000" pitchFamily="2" charset="0"/>
                <a:cs typeface="Roboto" panose="02000000000000000000" pitchFamily="2" charset="0"/>
              </a:rPr>
              <a:t>Le taux de la contribution légale à la formation professionnelle est de 1 % de la masse salariale brute.</a:t>
            </a:r>
          </a:p>
          <a:p>
            <a:r>
              <a:rPr lang="fr-FR" dirty="0">
                <a:solidFill>
                  <a:srgbClr val="3A3A3A"/>
                </a:solidFill>
                <a:latin typeface="Roboto" panose="02000000000000000000" pitchFamily="2" charset="0"/>
                <a:ea typeface="Roboto" panose="02000000000000000000" pitchFamily="2" charset="0"/>
                <a:cs typeface="Roboto" panose="02000000000000000000" pitchFamily="2" charset="0"/>
              </a:rPr>
              <a:t>Plus une contribution spécifique en cas d’emploi de salariés en CDD de 1% de la masse salariale versée aux CDD</a:t>
            </a:r>
          </a:p>
          <a:p>
            <a:endParaRPr lang="fr-FR" dirty="0"/>
          </a:p>
        </p:txBody>
      </p:sp>
      <p:sp>
        <p:nvSpPr>
          <p:cNvPr id="4" name="ZoneTexte 3">
            <a:extLst>
              <a:ext uri="{FF2B5EF4-FFF2-40B4-BE49-F238E27FC236}">
                <a16:creationId xmlns:a16="http://schemas.microsoft.com/office/drawing/2014/main" id="{94BCC994-779B-1E20-9CFE-049C3091B07B}"/>
              </a:ext>
            </a:extLst>
          </p:cNvPr>
          <p:cNvSpPr txBox="1"/>
          <p:nvPr/>
        </p:nvSpPr>
        <p:spPr>
          <a:xfrm>
            <a:off x="1164076" y="5389522"/>
            <a:ext cx="9841149" cy="646331"/>
          </a:xfrm>
          <a:prstGeom prst="rect">
            <a:avLst/>
          </a:prstGeom>
          <a:noFill/>
        </p:spPr>
        <p:txBody>
          <a:bodyPr wrap="square">
            <a:spAutoFit/>
          </a:bodyPr>
          <a:lstStyle/>
          <a:p>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Ces contributions sont versées aux OPCO, qui les redistribuent aux entreprises et aux salariés selon les dispositifs de formation.</a:t>
            </a:r>
            <a:endParaRPr lang="fr-FR" dirty="0"/>
          </a:p>
        </p:txBody>
      </p:sp>
    </p:spTree>
    <p:extLst>
      <p:ext uri="{BB962C8B-B14F-4D97-AF65-F5344CB8AC3E}">
        <p14:creationId xmlns:p14="http://schemas.microsoft.com/office/powerpoint/2010/main" val="150165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428016" y="0"/>
            <a:ext cx="10935511" cy="1325563"/>
          </a:xfrm>
        </p:spPr>
        <p:txBody>
          <a:bodyPr>
            <a:normAutofit/>
          </a:bodyPr>
          <a:lstStyle/>
          <a:p>
            <a:pPr algn="ctr"/>
            <a:r>
              <a:rPr lang="fr-FR" sz="4400" dirty="0">
                <a:solidFill>
                  <a:schemeClr val="accent4">
                    <a:lumMod val="75000"/>
                  </a:schemeClr>
                </a:solidFill>
                <a:latin typeface="Arial Black" panose="020B0A04020102020204" pitchFamily="34" charset="0"/>
              </a:rPr>
              <a:t>LES ORGANISMES DE FORMATION</a:t>
            </a:r>
            <a:endParaRPr lang="fr-FR" dirty="0"/>
          </a:p>
        </p:txBody>
      </p:sp>
      <p:sp>
        <p:nvSpPr>
          <p:cNvPr id="4" name="ZoneTexte 3">
            <a:extLst>
              <a:ext uri="{FF2B5EF4-FFF2-40B4-BE49-F238E27FC236}">
                <a16:creationId xmlns:a16="http://schemas.microsoft.com/office/drawing/2014/main" id="{062E236B-C225-5357-9546-F6E002C2EE60}"/>
              </a:ext>
            </a:extLst>
          </p:cNvPr>
          <p:cNvSpPr txBox="1"/>
          <p:nvPr/>
        </p:nvSpPr>
        <p:spPr>
          <a:xfrm>
            <a:off x="544749" y="1894133"/>
            <a:ext cx="10818778" cy="3622274"/>
          </a:xfrm>
          <a:prstGeom prst="rect">
            <a:avLst/>
          </a:prstGeom>
          <a:noFill/>
        </p:spPr>
        <p:txBody>
          <a:bodyPr wrap="square">
            <a:spAutoFit/>
          </a:bodyPr>
          <a:lstStyle/>
          <a:p>
            <a:pPr lvl="0">
              <a:lnSpc>
                <a:spcPct val="107000"/>
              </a:lnSpc>
              <a:spcAft>
                <a:spcPts val="800"/>
              </a:spcAft>
              <a:buSzPts val="1000"/>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Les organismes de formation, qui sont les prestataires et les partenaires de la formation</a:t>
            </a:r>
            <a:r>
              <a:rPr lang="fr-FR" kern="0" dirty="0">
                <a:solidFill>
                  <a:srgbClr val="111111"/>
                </a:solidFill>
                <a:latin typeface="Roboto" panose="02000000000000000000" pitchFamily="2" charset="0"/>
                <a:ea typeface="Times New Roman" panose="02020603050405020304" pitchFamily="18" charset="0"/>
                <a:cs typeface="Times New Roman" panose="02020603050405020304" pitchFamily="18" charset="0"/>
              </a:rPr>
              <a:t>,</a:t>
            </a: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doivent :</a:t>
            </a:r>
          </a:p>
          <a:p>
            <a:pPr marL="285750" lvl="0" indent="-285750">
              <a:lnSpc>
                <a:spcPct val="107000"/>
              </a:lnSpc>
              <a:spcAft>
                <a:spcPts val="800"/>
              </a:spcAft>
              <a:buSzPts val="1000"/>
              <a:buFont typeface="Wingdings" panose="05000000000000000000" pitchFamily="2" charset="2"/>
              <a:buChar char="Ø"/>
              <a:tabLst>
                <a:tab pos="457200" algn="l"/>
              </a:tabLst>
            </a:pPr>
            <a:endPar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endParaRPr>
          </a:p>
          <a:p>
            <a:pPr marL="285750" lvl="0" indent="-285750">
              <a:lnSpc>
                <a:spcPct val="107000"/>
              </a:lnSpc>
              <a:spcAft>
                <a:spcPts val="800"/>
              </a:spcAft>
              <a:buSzPts val="1000"/>
              <a:buFont typeface="Wingdings" panose="05000000000000000000" pitchFamily="2" charset="2"/>
              <a:buChar char="Ø"/>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proposer des offres de formation adaptées aux besoins du marché, qui doivent </a:t>
            </a:r>
          </a:p>
          <a:p>
            <a:pPr marL="285750" lvl="0" indent="-285750">
              <a:lnSpc>
                <a:spcPct val="107000"/>
              </a:lnSpc>
              <a:spcAft>
                <a:spcPts val="800"/>
              </a:spcAft>
              <a:buSzPts val="1000"/>
              <a:buFont typeface="Wingdings" panose="05000000000000000000" pitchFamily="2" charset="2"/>
              <a:buChar char="Ø"/>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respecter les critères de qualité et de certification</a:t>
            </a:r>
            <a:r>
              <a:rPr lang="fr-FR" kern="0" dirty="0">
                <a:solidFill>
                  <a:srgbClr val="111111"/>
                </a:solidFill>
                <a:latin typeface="Roboto" panose="02000000000000000000" pitchFamily="2" charset="0"/>
                <a:ea typeface="Times New Roman" panose="02020603050405020304" pitchFamily="18" charset="0"/>
                <a:cs typeface="Times New Roman" panose="02020603050405020304" pitchFamily="18" charset="0"/>
              </a:rPr>
              <a:t> </a:t>
            </a:r>
            <a:endPar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endParaRPr>
          </a:p>
          <a:p>
            <a:pPr marL="285750" lvl="0" indent="-285750">
              <a:lnSpc>
                <a:spcPct val="107000"/>
              </a:lnSpc>
              <a:spcAft>
                <a:spcPts val="800"/>
              </a:spcAft>
              <a:buSzPts val="1000"/>
              <a:buFont typeface="Wingdings" panose="05000000000000000000" pitchFamily="2" charset="2"/>
              <a:buChar char="Ø"/>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s’inscrire sur la plateforme Mon Compte Formation </a:t>
            </a:r>
          </a:p>
          <a:p>
            <a:pPr lvl="0">
              <a:lnSpc>
                <a:spcPct val="107000"/>
              </a:lnSpc>
              <a:spcAft>
                <a:spcPts val="800"/>
              </a:spcAft>
              <a:buSzPts val="1000"/>
              <a:tabLst>
                <a:tab pos="457200" algn="l"/>
              </a:tabLst>
            </a:pPr>
            <a:endParaRPr lang="fr-FR" sz="1600" kern="0" dirty="0">
              <a:solidFill>
                <a:srgbClr val="111111"/>
              </a:solidFill>
              <a:effectLst/>
              <a:latin typeface="Roboto" panose="02000000000000000000" pitchFamily="2" charset="0"/>
              <a:ea typeface="Aptos" panose="020B0004020202020204" pitchFamily="34" charset="0"/>
              <a:cs typeface="Times New Roman" panose="02020603050405020304" pitchFamily="18" charset="0"/>
            </a:endParaRPr>
          </a:p>
          <a:p>
            <a:pPr marL="285750" lvl="0" indent="-285750">
              <a:lnSpc>
                <a:spcPct val="107000"/>
              </a:lnSpc>
              <a:spcAft>
                <a:spcPts val="800"/>
              </a:spcAft>
              <a:buSzPts val="1000"/>
              <a:buFont typeface="Wingdings" panose="05000000000000000000" pitchFamily="2" charset="2"/>
              <a:buChar char="Ø"/>
              <a:tabLst>
                <a:tab pos="457200" algn="l"/>
              </a:tabLst>
            </a:pPr>
            <a:r>
              <a:rPr lang="fr-FR" kern="0" dirty="0">
                <a:solidFill>
                  <a:srgbClr val="111111"/>
                </a:solidFill>
                <a:latin typeface="Roboto" panose="02000000000000000000" pitchFamily="2" charset="0"/>
                <a:cs typeface="Times New Roman" panose="02020603050405020304" pitchFamily="18" charset="0"/>
              </a:rPr>
              <a:t>Depuis le 1er janvier 2022, les organismes de formation doivent être titulaires de la certification </a:t>
            </a:r>
            <a:r>
              <a:rPr lang="fr-FR" kern="0" dirty="0" err="1">
                <a:solidFill>
                  <a:srgbClr val="111111"/>
                </a:solidFill>
                <a:latin typeface="Roboto" panose="02000000000000000000" pitchFamily="2" charset="0"/>
                <a:cs typeface="Times New Roman" panose="02020603050405020304" pitchFamily="18" charset="0"/>
              </a:rPr>
              <a:t>Qualiopi</a:t>
            </a:r>
            <a:r>
              <a:rPr lang="fr-FR" kern="0" dirty="0">
                <a:solidFill>
                  <a:srgbClr val="111111"/>
                </a:solidFill>
                <a:latin typeface="Roboto" panose="02000000000000000000" pitchFamily="2" charset="0"/>
                <a:cs typeface="Times New Roman" panose="02020603050405020304" pitchFamily="18" charset="0"/>
              </a:rPr>
              <a:t> pour bénéficier de fonds des financeurs mentionnés à l’article L.6316-1 du code du travail : les opérateurs de compétences, les associations Transitions Pro, l’Etat, les régions, la Caisse des dépôts et consignations, Pôle emploi et l’Agefiph.</a:t>
            </a:r>
          </a:p>
        </p:txBody>
      </p:sp>
    </p:spTree>
    <p:extLst>
      <p:ext uri="{BB962C8B-B14F-4D97-AF65-F5344CB8AC3E}">
        <p14:creationId xmlns:p14="http://schemas.microsoft.com/office/powerpoint/2010/main" val="140747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355699"/>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LES OPERATEURS DE </a:t>
            </a:r>
            <a:r>
              <a:rPr lang="fr-FR" dirty="0">
                <a:solidFill>
                  <a:schemeClr val="accent4">
                    <a:lumMod val="75000"/>
                  </a:schemeClr>
                </a:solidFill>
                <a:latin typeface="Arial Black" panose="020B0A04020102020204" pitchFamily="34" charset="0"/>
              </a:rPr>
              <a:t>COMPÉTENCES</a:t>
            </a:r>
            <a:br>
              <a:rPr lang="fr-FR" dirty="0">
                <a:solidFill>
                  <a:schemeClr val="accent4">
                    <a:lumMod val="75000"/>
                  </a:schemeClr>
                </a:solidFill>
                <a:latin typeface="Arial Black" panose="020B0A04020102020204" pitchFamily="34" charset="0"/>
              </a:rPr>
            </a:br>
            <a:r>
              <a:rPr lang="fr-FR" dirty="0">
                <a:solidFill>
                  <a:schemeClr val="accent4">
                    <a:lumMod val="75000"/>
                  </a:schemeClr>
                </a:solidFill>
                <a:latin typeface="Arial Black" panose="020B0A04020102020204" pitchFamily="34" charset="0"/>
              </a:rPr>
              <a:t>(OPCO)</a:t>
            </a:r>
          </a:p>
        </p:txBody>
      </p:sp>
      <p:sp>
        <p:nvSpPr>
          <p:cNvPr id="5" name="ZoneTexte 4">
            <a:extLst>
              <a:ext uri="{FF2B5EF4-FFF2-40B4-BE49-F238E27FC236}">
                <a16:creationId xmlns:a16="http://schemas.microsoft.com/office/drawing/2014/main" id="{93B015F9-3FF7-7C42-782D-24B94B8357C6}"/>
              </a:ext>
            </a:extLst>
          </p:cNvPr>
          <p:cNvSpPr txBox="1"/>
          <p:nvPr/>
        </p:nvSpPr>
        <p:spPr>
          <a:xfrm>
            <a:off x="535021" y="1921956"/>
            <a:ext cx="6118696" cy="369332"/>
          </a:xfrm>
          <a:prstGeom prst="rect">
            <a:avLst/>
          </a:prstGeom>
          <a:noFill/>
        </p:spPr>
        <p:txBody>
          <a:bodyPr wrap="square">
            <a:spAutoFit/>
          </a:bodyPr>
          <a:lstStyle/>
          <a:p>
            <a:pPr algn="l"/>
            <a:r>
              <a:rPr lang="fr-FR" kern="0" dirty="0">
                <a:solidFill>
                  <a:srgbClr val="111111"/>
                </a:solidFill>
                <a:latin typeface="Roboto" panose="02000000000000000000" pitchFamily="2" charset="0"/>
                <a:cs typeface="Times New Roman" panose="02020603050405020304" pitchFamily="18" charset="0"/>
              </a:rPr>
              <a:t>Quel est le rôle des opérateurs de compétences </a:t>
            </a:r>
            <a:r>
              <a:rPr lang="fr-FR" dirty="0">
                <a:solidFill>
                  <a:srgbClr val="3A3A3A"/>
                </a:solidFill>
                <a:latin typeface="Marianne"/>
              </a:rPr>
              <a:t>?</a:t>
            </a:r>
          </a:p>
        </p:txBody>
      </p:sp>
      <p:sp>
        <p:nvSpPr>
          <p:cNvPr id="7" name="ZoneTexte 6">
            <a:extLst>
              <a:ext uri="{FF2B5EF4-FFF2-40B4-BE49-F238E27FC236}">
                <a16:creationId xmlns:a16="http://schemas.microsoft.com/office/drawing/2014/main" id="{AA78DF75-0932-F798-A77E-A3E4958CBC31}"/>
              </a:ext>
            </a:extLst>
          </p:cNvPr>
          <p:cNvSpPr txBox="1"/>
          <p:nvPr/>
        </p:nvSpPr>
        <p:spPr>
          <a:xfrm>
            <a:off x="535021" y="2531983"/>
            <a:ext cx="11496471" cy="3970318"/>
          </a:xfrm>
          <a:prstGeom prst="rect">
            <a:avLst/>
          </a:prstGeom>
          <a:noFill/>
        </p:spPr>
        <p:txBody>
          <a:bodyPr wrap="square">
            <a:spAutoFit/>
          </a:bodyPr>
          <a:lstStyle/>
          <a:p>
            <a:pPr algn="l"/>
            <a:r>
              <a:rPr lang="fr-FR" b="0" i="0" dirty="0">
                <a:solidFill>
                  <a:srgbClr val="333333"/>
                </a:solidFill>
                <a:effectLst/>
                <a:latin typeface="opensans-regular"/>
              </a:rPr>
              <a:t>LES OPCO ont pour mission :</a:t>
            </a:r>
          </a:p>
          <a:p>
            <a:pPr algn="l">
              <a:buFont typeface="Arial" panose="020B0604020202020204" pitchFamily="34" charset="0"/>
              <a:buChar char="•"/>
            </a:pPr>
            <a:r>
              <a:rPr lang="fr-FR" b="0" i="0" dirty="0">
                <a:solidFill>
                  <a:srgbClr val="333333"/>
                </a:solidFill>
                <a:effectLst/>
                <a:latin typeface="opensans-regular"/>
              </a:rPr>
              <a:t> d’assurer le financement des contrats d’apprentissage et de professionnalisation, selon les niveaux de prise en charge fixés par les branches professionnelles </a:t>
            </a:r>
            <a:r>
              <a:rPr lang="fr-FR" sz="1400" b="0" i="0" dirty="0">
                <a:solidFill>
                  <a:srgbClr val="333333"/>
                </a:solidFill>
                <a:effectLst/>
                <a:latin typeface="opensans-regular"/>
              </a:rPr>
              <a:t>(</a:t>
            </a:r>
            <a:r>
              <a:rPr lang="fr-FR" sz="1400" dirty="0">
                <a:solidFill>
                  <a:srgbClr val="333333"/>
                </a:solidFill>
                <a:latin typeface="opensans-regular"/>
              </a:rPr>
              <a:t>Une branche professionnelle regroupe les entreprises d’un même secteur d’activité et relevant d’un accord ou d’une convention collective)</a:t>
            </a:r>
            <a:r>
              <a:rPr lang="fr-FR" dirty="0">
                <a:solidFill>
                  <a:srgbClr val="333333"/>
                </a:solidFill>
                <a:latin typeface="opensans-regular"/>
              </a:rPr>
              <a:t> ;</a:t>
            </a:r>
          </a:p>
          <a:p>
            <a:pPr algn="l">
              <a:buFont typeface="Arial" panose="020B0604020202020204" pitchFamily="34" charset="0"/>
              <a:buChar char="•"/>
            </a:pPr>
            <a:r>
              <a:rPr lang="fr-FR" dirty="0">
                <a:solidFill>
                  <a:srgbClr val="333333"/>
                </a:solidFill>
                <a:latin typeface="opensans-regular"/>
              </a:rPr>
              <a:t> d’apporter un appui technique aux branches professionnelles pour :</a:t>
            </a:r>
          </a:p>
          <a:p>
            <a:pPr marL="742950" lvl="1" indent="-285750" algn="l">
              <a:buFont typeface="Arial" panose="020B0604020202020204" pitchFamily="34" charset="0"/>
              <a:buChar char="•"/>
            </a:pPr>
            <a:r>
              <a:rPr lang="fr-FR" b="0" i="0" dirty="0">
                <a:solidFill>
                  <a:srgbClr val="333333"/>
                </a:solidFill>
                <a:effectLst/>
                <a:latin typeface="opensans-regular"/>
              </a:rPr>
              <a:t>établir la gestion prévisionnelle de l’emploi et des compétences (GPEC) ;</a:t>
            </a:r>
          </a:p>
          <a:p>
            <a:pPr marL="742950" lvl="1" indent="-285750" algn="l">
              <a:buFont typeface="Arial" panose="020B0604020202020204" pitchFamily="34" charset="0"/>
              <a:buChar char="•"/>
            </a:pPr>
            <a:r>
              <a:rPr lang="fr-FR" b="0" i="0" dirty="0">
                <a:solidFill>
                  <a:srgbClr val="333333"/>
                </a:solidFill>
                <a:effectLst/>
                <a:latin typeface="opensans-regular"/>
              </a:rPr>
              <a:t>déterminer les niveaux de prise en charge des contrats d’apprentissage et des contrats de professionnalisation ;</a:t>
            </a:r>
          </a:p>
          <a:p>
            <a:pPr marL="742950" lvl="1" indent="-285750" algn="l">
              <a:buFont typeface="Arial" panose="020B0604020202020204" pitchFamily="34" charset="0"/>
              <a:buChar char="•"/>
            </a:pPr>
            <a:r>
              <a:rPr lang="fr-FR" b="0" i="0" dirty="0">
                <a:solidFill>
                  <a:srgbClr val="333333"/>
                </a:solidFill>
                <a:effectLst/>
                <a:latin typeface="opensans-regular"/>
              </a:rPr>
              <a:t>les accompagner dans leur mission de certification (construction des référentiels de certification qui décrivent précisément les capacités, compétences et savoirs exigés pour l’obtention de la certification visée) ;</a:t>
            </a:r>
          </a:p>
          <a:p>
            <a:pPr algn="l">
              <a:buFont typeface="Arial" panose="020B0604020202020204" pitchFamily="34" charset="0"/>
              <a:buChar char="•"/>
            </a:pPr>
            <a:r>
              <a:rPr lang="fr-FR" b="0" i="0" dirty="0">
                <a:solidFill>
                  <a:srgbClr val="333333"/>
                </a:solidFill>
                <a:effectLst/>
                <a:latin typeface="opensans-regular"/>
              </a:rPr>
              <a:t> d’assurer un service de proximité au bénéfice notamment des très petites, petites et moyennes entreprises, permettant :</a:t>
            </a:r>
          </a:p>
          <a:p>
            <a:pPr marL="742950" lvl="1" indent="-285750" algn="l">
              <a:buFont typeface="Arial" panose="020B0604020202020204" pitchFamily="34" charset="0"/>
              <a:buChar char="•"/>
            </a:pPr>
            <a:r>
              <a:rPr lang="fr-FR" b="0" i="0" dirty="0">
                <a:solidFill>
                  <a:srgbClr val="333333"/>
                </a:solidFill>
                <a:effectLst/>
                <a:latin typeface="opensans-regular"/>
              </a:rPr>
              <a:t>d’améliorer l’information et l’accès des salariés de ces entreprises à la formation professionnelle ;</a:t>
            </a:r>
          </a:p>
          <a:p>
            <a:pPr algn="l">
              <a:buFont typeface="Arial" panose="020B0604020202020204" pitchFamily="34" charset="0"/>
              <a:buChar char="•"/>
            </a:pPr>
            <a:r>
              <a:rPr lang="fr-FR" b="0" i="0" dirty="0">
                <a:solidFill>
                  <a:srgbClr val="333333"/>
                </a:solidFill>
                <a:effectLst/>
                <a:latin typeface="opensans-regular"/>
              </a:rPr>
              <a:t> d’accompagner ces entreprises dans l’analyse et la définition de leurs besoins en matière de formation professionnelle, notamment au regard des mutations économiques et techniques de leur secteur d’activité.</a:t>
            </a:r>
          </a:p>
        </p:txBody>
      </p:sp>
    </p:spTree>
    <p:extLst>
      <p:ext uri="{BB962C8B-B14F-4D97-AF65-F5344CB8AC3E}">
        <p14:creationId xmlns:p14="http://schemas.microsoft.com/office/powerpoint/2010/main" val="161657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LES OPERATEURS DE </a:t>
            </a:r>
            <a:r>
              <a:rPr lang="fr-FR" dirty="0">
                <a:solidFill>
                  <a:schemeClr val="accent4">
                    <a:lumMod val="75000"/>
                  </a:schemeClr>
                </a:solidFill>
                <a:latin typeface="Arial Black" panose="020B0A04020102020204" pitchFamily="34" charset="0"/>
              </a:rPr>
              <a:t>COMPÉTENCES</a:t>
            </a:r>
            <a:br>
              <a:rPr lang="fr-FR" dirty="0">
                <a:solidFill>
                  <a:schemeClr val="accent4">
                    <a:lumMod val="75000"/>
                  </a:schemeClr>
                </a:solidFill>
                <a:latin typeface="Arial Black" panose="020B0A04020102020204" pitchFamily="34" charset="0"/>
              </a:rPr>
            </a:br>
            <a:r>
              <a:rPr lang="fr-FR" dirty="0">
                <a:solidFill>
                  <a:schemeClr val="accent4">
                    <a:lumMod val="75000"/>
                  </a:schemeClr>
                </a:solidFill>
                <a:latin typeface="Arial Black" panose="020B0A04020102020204" pitchFamily="34" charset="0"/>
              </a:rPr>
              <a:t>(OPCO)</a:t>
            </a:r>
          </a:p>
        </p:txBody>
      </p:sp>
      <p:sp>
        <p:nvSpPr>
          <p:cNvPr id="4" name="ZoneTexte 3">
            <a:extLst>
              <a:ext uri="{FF2B5EF4-FFF2-40B4-BE49-F238E27FC236}">
                <a16:creationId xmlns:a16="http://schemas.microsoft.com/office/drawing/2014/main" id="{D48EE2E4-C97C-F417-7554-4159A26DA2E2}"/>
              </a:ext>
            </a:extLst>
          </p:cNvPr>
          <p:cNvSpPr txBox="1"/>
          <p:nvPr/>
        </p:nvSpPr>
        <p:spPr>
          <a:xfrm>
            <a:off x="885217" y="2828835"/>
            <a:ext cx="10739336" cy="1200329"/>
          </a:xfrm>
          <a:prstGeom prst="rect">
            <a:avLst/>
          </a:prstGeom>
          <a:noFill/>
        </p:spPr>
        <p:txBody>
          <a:bodyPr wrap="square">
            <a:spAutoFit/>
          </a:bodyPr>
          <a:lstStyle/>
          <a:p>
            <a:pPr algn="l"/>
            <a:r>
              <a:rPr lang="fr-FR" b="0" i="0" dirty="0">
                <a:solidFill>
                  <a:srgbClr val="333333"/>
                </a:solidFill>
                <a:effectLst/>
                <a:latin typeface="opensans-regular"/>
              </a:rPr>
              <a:t>Le regroupement des branches professionnelles autour d’un OPCO désigné, s’appuie sur les critères de cohérence des métiers et des compétences, de filières, d’enjeux communs de compétences, de formation, de mobilité, de services de proximité et de besoins des entreprises.</a:t>
            </a:r>
          </a:p>
          <a:p>
            <a:pPr algn="l"/>
            <a:r>
              <a:rPr lang="fr-FR" b="0" i="0" dirty="0">
                <a:solidFill>
                  <a:srgbClr val="333333"/>
                </a:solidFill>
                <a:effectLst/>
                <a:latin typeface="opensans-regular"/>
              </a:rPr>
              <a:t>Près de 329 branches sont réparties dans 11 OPCO, au lieu des 20 OPCA qui existaient auparavant (11 avril 2019).</a:t>
            </a:r>
          </a:p>
        </p:txBody>
      </p:sp>
    </p:spTree>
    <p:extLst>
      <p:ext uri="{BB962C8B-B14F-4D97-AF65-F5344CB8AC3E}">
        <p14:creationId xmlns:p14="http://schemas.microsoft.com/office/powerpoint/2010/main" val="209177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fontScale="90000"/>
          </a:bodyPr>
          <a:lstStyle/>
          <a:p>
            <a:pPr algn="ctr"/>
            <a:r>
              <a:rPr lang="fr-FR" sz="4400" dirty="0">
                <a:solidFill>
                  <a:schemeClr val="accent4">
                    <a:lumMod val="75000"/>
                  </a:schemeClr>
                </a:solidFill>
                <a:latin typeface="Arial Black" panose="020B0A04020102020204" pitchFamily="34" charset="0"/>
              </a:rPr>
              <a:t>LES COMMISSIONS PARITAIRES INTERPROFESSIONNELLES REGIONALES (CPIR)</a:t>
            </a:r>
            <a:endParaRPr lang="fr-FR" dirty="0">
              <a:solidFill>
                <a:schemeClr val="accent4">
                  <a:lumMod val="75000"/>
                </a:schemeClr>
              </a:solidFill>
              <a:latin typeface="Arial Black" panose="020B0A04020102020204" pitchFamily="34" charset="0"/>
            </a:endParaRPr>
          </a:p>
        </p:txBody>
      </p:sp>
      <p:sp>
        <p:nvSpPr>
          <p:cNvPr id="7" name="ZoneTexte 6">
            <a:extLst>
              <a:ext uri="{FF2B5EF4-FFF2-40B4-BE49-F238E27FC236}">
                <a16:creationId xmlns:a16="http://schemas.microsoft.com/office/drawing/2014/main" id="{795A7D85-DAAB-383A-2505-88FC1E88F5D5}"/>
              </a:ext>
            </a:extLst>
          </p:cNvPr>
          <p:cNvSpPr txBox="1"/>
          <p:nvPr/>
        </p:nvSpPr>
        <p:spPr>
          <a:xfrm>
            <a:off x="541506" y="2791841"/>
            <a:ext cx="11108987" cy="3693319"/>
          </a:xfrm>
          <a:prstGeom prst="rect">
            <a:avLst/>
          </a:prstGeom>
          <a:noFill/>
        </p:spPr>
        <p:txBody>
          <a:bodyPr wrap="square">
            <a:spAutoFit/>
          </a:bodyPr>
          <a:lstStyle/>
          <a:p>
            <a:pPr algn="l"/>
            <a:r>
              <a:rPr lang="fr-FR" b="0" i="0" dirty="0">
                <a:solidFill>
                  <a:srgbClr val="333333"/>
                </a:solidFill>
                <a:effectLst/>
                <a:latin typeface="opensans-regular"/>
              </a:rPr>
              <a:t>Créées par la loi du 5 septembre 2018 relatif à la liberté de choisir son avenir professionnel, les commissions paritaires interprofessionnelles dans chaque région (CPIR) se sont substituées aux Fongecif.</a:t>
            </a:r>
          </a:p>
          <a:p>
            <a:pPr algn="l"/>
            <a:br>
              <a:rPr lang="fr-FR" b="0" i="0" dirty="0">
                <a:solidFill>
                  <a:srgbClr val="333333"/>
                </a:solidFill>
                <a:effectLst/>
                <a:latin typeface="opensans-regular"/>
              </a:rPr>
            </a:br>
            <a:r>
              <a:rPr lang="fr-FR" b="0" i="0" dirty="0">
                <a:solidFill>
                  <a:srgbClr val="333333"/>
                </a:solidFill>
                <a:effectLst/>
                <a:latin typeface="opensans-regular"/>
              </a:rPr>
              <a:t>Elles sont agréées par l’État et sont composées de représentants des organisations syndicales de salariés et des organisations professionnelles d’employeurs représentatives au niveau national et interprofessionnel.</a:t>
            </a:r>
          </a:p>
          <a:p>
            <a:pPr algn="l"/>
            <a:endParaRPr lang="fr-FR" b="0" i="0" dirty="0">
              <a:solidFill>
                <a:srgbClr val="333333"/>
              </a:solidFill>
              <a:effectLst/>
              <a:latin typeface="opensans-regular"/>
            </a:endParaRPr>
          </a:p>
          <a:p>
            <a:pPr algn="l"/>
            <a:r>
              <a:rPr lang="fr-FR" b="0" i="0" dirty="0">
                <a:solidFill>
                  <a:srgbClr val="333333"/>
                </a:solidFill>
                <a:effectLst/>
                <a:latin typeface="notosans-bold"/>
              </a:rPr>
              <a:t>Modalités d’organisation et de fonctionnement :</a:t>
            </a:r>
          </a:p>
          <a:p>
            <a:pPr algn="l"/>
            <a:r>
              <a:rPr lang="fr-FR" b="0" i="0" dirty="0">
                <a:solidFill>
                  <a:srgbClr val="333333"/>
                </a:solidFill>
                <a:effectLst/>
                <a:latin typeface="opensans-regular"/>
              </a:rPr>
              <a:t>Ces commissions, qui sont des instances régionales dotées de la personnalité morale, sont gérées par une association paritaire administrée par un conseil d’administration dont les règles d’organisation et de fonctionnement sont définies par un accord national interprofessionnel (ANI) conclu entre les organisations d’employeurs et de salariés.</a:t>
            </a:r>
            <a:br>
              <a:rPr lang="fr-FR" b="0" i="0" dirty="0">
                <a:solidFill>
                  <a:srgbClr val="333333"/>
                </a:solidFill>
                <a:effectLst/>
                <a:latin typeface="opensans-regular"/>
              </a:rPr>
            </a:br>
            <a:r>
              <a:rPr lang="fr-FR" b="0" i="0" dirty="0">
                <a:solidFill>
                  <a:srgbClr val="333333"/>
                </a:solidFill>
                <a:effectLst/>
                <a:latin typeface="opensans-regular"/>
              </a:rPr>
              <a:t>Cet ANI a proposé un changement d’appellation des commissions paritaires qui ont ainsi été renommées associations « Transitions Pro » (</a:t>
            </a:r>
            <a:r>
              <a:rPr lang="fr-FR" b="0" i="0" dirty="0" err="1">
                <a:solidFill>
                  <a:srgbClr val="333333"/>
                </a:solidFill>
                <a:effectLst/>
                <a:latin typeface="opensans-regular"/>
              </a:rPr>
              <a:t>ATpro</a:t>
            </a:r>
            <a:r>
              <a:rPr lang="fr-FR" b="0" i="0" dirty="0">
                <a:solidFill>
                  <a:srgbClr val="333333"/>
                </a:solidFill>
                <a:effectLst/>
                <a:latin typeface="opensans-regular"/>
              </a:rPr>
              <a:t>) suivi du nom de la région considérée.</a:t>
            </a:r>
          </a:p>
          <a:p>
            <a:pPr algn="l"/>
            <a:r>
              <a:rPr lang="fr-FR" b="0" i="0" dirty="0">
                <a:solidFill>
                  <a:srgbClr val="333333"/>
                </a:solidFill>
                <a:effectLst/>
                <a:latin typeface="opensans-regular"/>
              </a:rPr>
              <a:t>Dix-huit associations paritaires </a:t>
            </a:r>
            <a:r>
              <a:rPr lang="fr-FR" b="0" i="0" u="none" strike="noStrike" dirty="0">
                <a:solidFill>
                  <a:srgbClr val="EA148C"/>
                </a:solidFill>
                <a:effectLst/>
                <a:latin typeface="opensans-regular"/>
                <a:hlinkClick r:id="rId2" tooltip="Transitions Pro (nouvelle fenêtre)"/>
              </a:rPr>
              <a:t>Transitions Pro</a:t>
            </a:r>
            <a:r>
              <a:rPr lang="fr-FR" b="0" i="0" dirty="0">
                <a:solidFill>
                  <a:srgbClr val="333333"/>
                </a:solidFill>
                <a:effectLst/>
                <a:latin typeface="opensans-regular"/>
              </a:rPr>
              <a:t> sont identifiées.</a:t>
            </a:r>
          </a:p>
        </p:txBody>
      </p:sp>
    </p:spTree>
    <p:extLst>
      <p:ext uri="{BB962C8B-B14F-4D97-AF65-F5344CB8AC3E}">
        <p14:creationId xmlns:p14="http://schemas.microsoft.com/office/powerpoint/2010/main" val="162134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LES AUTRES ACTEURS…</a:t>
            </a:r>
            <a:endParaRPr lang="fr-FR" dirty="0">
              <a:solidFill>
                <a:schemeClr val="accent4">
                  <a:lumMod val="75000"/>
                </a:schemeClr>
              </a:solidFill>
              <a:latin typeface="Arial Black" panose="020B0A04020102020204" pitchFamily="34" charset="0"/>
            </a:endParaRPr>
          </a:p>
        </p:txBody>
      </p:sp>
      <p:sp>
        <p:nvSpPr>
          <p:cNvPr id="4" name="ZoneTexte 3">
            <a:extLst>
              <a:ext uri="{FF2B5EF4-FFF2-40B4-BE49-F238E27FC236}">
                <a16:creationId xmlns:a16="http://schemas.microsoft.com/office/drawing/2014/main" id="{A8906B78-E2B5-0D8D-3720-FF15FE39BC33}"/>
              </a:ext>
            </a:extLst>
          </p:cNvPr>
          <p:cNvSpPr txBox="1"/>
          <p:nvPr/>
        </p:nvSpPr>
        <p:spPr>
          <a:xfrm>
            <a:off x="573932" y="3080908"/>
            <a:ext cx="11235447" cy="1266244"/>
          </a:xfrm>
          <a:prstGeom prst="rect">
            <a:avLst/>
          </a:prstGeom>
          <a:noFill/>
        </p:spPr>
        <p:txBody>
          <a:bodyPr wrap="square">
            <a:spAutoFit/>
          </a:bodyPr>
          <a:lstStyle/>
          <a:p>
            <a:pPr lvl="0">
              <a:lnSpc>
                <a:spcPct val="107000"/>
              </a:lnSpc>
              <a:spcAft>
                <a:spcPts val="800"/>
              </a:spcAft>
              <a:buSzPts val="1000"/>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Les autres acteurs, tels que les pouvoirs publics, les partenaires sociaux, les régions, les branches professionnelles, les organismes paritaires, les associations, etc., qui ont des rôles variés, tels que définir les politiques et les orientations de la formation, réguler et contrôler le système de formation, accompagner et orienter les salariés, etc.</a:t>
            </a:r>
            <a:endParaRPr lang="fr-FR" sz="16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6248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LE FINANCEMENT DE LA FORMATION PROFESSIONNELLE</a:t>
            </a:r>
            <a:endParaRPr lang="fr-FR" dirty="0">
              <a:solidFill>
                <a:schemeClr val="accent4">
                  <a:lumMod val="75000"/>
                </a:schemeClr>
              </a:solidFill>
              <a:latin typeface="Arial Black" panose="020B0A04020102020204" pitchFamily="34" charset="0"/>
            </a:endParaRPr>
          </a:p>
        </p:txBody>
      </p:sp>
      <p:sp>
        <p:nvSpPr>
          <p:cNvPr id="5" name="ZoneTexte 4">
            <a:extLst>
              <a:ext uri="{FF2B5EF4-FFF2-40B4-BE49-F238E27FC236}">
                <a16:creationId xmlns:a16="http://schemas.microsoft.com/office/drawing/2014/main" id="{ABE1EED6-B946-3C0F-9525-9A570F56A08F}"/>
              </a:ext>
            </a:extLst>
          </p:cNvPr>
          <p:cNvSpPr txBox="1"/>
          <p:nvPr/>
        </p:nvSpPr>
        <p:spPr>
          <a:xfrm>
            <a:off x="749030" y="2499515"/>
            <a:ext cx="10807430" cy="969881"/>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Les contributions des entreprises, qui sont obligatoires et qui représentent une part du chiffre d’affaires ou de la masse salariale, selon la taille de l’entreprise. Ces contributions sont versées aux OPCO, qui les redistribuent aux entreprises et aux salariés selon les dispositifs de formation.</a:t>
            </a:r>
            <a:endParaRPr lang="fr-FR" sz="16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39D51E6A-54E8-2EB2-9E4F-8C7D0BF1A3C1}"/>
              </a:ext>
            </a:extLst>
          </p:cNvPr>
          <p:cNvSpPr txBox="1"/>
          <p:nvPr/>
        </p:nvSpPr>
        <p:spPr>
          <a:xfrm>
            <a:off x="740923" y="3744655"/>
            <a:ext cx="10710153" cy="1266244"/>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Les contributions des salariés, qui sont volontaires et qui représentent une part de leur rémunération ou de leur temps de travail, selon le dispositif de formation. Ces contributions sont mobilisées par les salariés, qui peuvent les utiliser pour financer leur formation via leur CPF ou leur projet de transition professionnelle.</a:t>
            </a:r>
            <a:endParaRPr lang="fr-FR" sz="16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0D45CD70-82BD-7D0E-A447-C66D729CF65B}"/>
              </a:ext>
            </a:extLst>
          </p:cNvPr>
          <p:cNvSpPr txBox="1"/>
          <p:nvPr/>
        </p:nvSpPr>
        <p:spPr>
          <a:xfrm>
            <a:off x="688230" y="5286158"/>
            <a:ext cx="10815537" cy="1266244"/>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Les contributions des pouvoirs publics, qui sont publiques et qui représentent une part du budget de l’État, des régions ou des collectivités territoriales. Ces contributions sont affectées à des programmes ou des dispositifs de formation, qui visent à soutenir les politiques publiques en matière d’emploi, d’éducation, de cohésion sociale, etc.</a:t>
            </a:r>
            <a:endParaRPr lang="fr-FR" sz="16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9334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0" y="2961099"/>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QUIZ sur la FORMATION</a:t>
            </a:r>
            <a:endParaRPr lang="fr-FR" dirty="0">
              <a:solidFill>
                <a:schemeClr val="accent4">
                  <a:lumMod val="75000"/>
                </a:schemeClr>
              </a:solidFill>
              <a:latin typeface="Arial Black" panose="020B0A04020102020204" pitchFamily="34" charset="0"/>
            </a:endParaRPr>
          </a:p>
        </p:txBody>
      </p:sp>
    </p:spTree>
    <p:extLst>
      <p:ext uri="{BB962C8B-B14F-4D97-AF65-F5344CB8AC3E}">
        <p14:creationId xmlns:p14="http://schemas.microsoft.com/office/powerpoint/2010/main" val="3862535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BC15972-D6A9-97DB-AFD6-7500A24A9427}"/>
              </a:ext>
            </a:extLst>
          </p:cNvPr>
          <p:cNvSpPr txBox="1"/>
          <p:nvPr/>
        </p:nvSpPr>
        <p:spPr>
          <a:xfrm>
            <a:off x="1228117" y="763386"/>
            <a:ext cx="10289432" cy="1200329"/>
          </a:xfrm>
          <a:prstGeom prst="rect">
            <a:avLst/>
          </a:prstGeom>
          <a:noFill/>
        </p:spPr>
        <p:txBody>
          <a:bodyPr wrap="square">
            <a:spAutoFit/>
          </a:bodyPr>
          <a:lstStyle/>
          <a:p>
            <a:pPr algn="l">
              <a:buFont typeface="+mj-lt"/>
              <a:buAutoNum type="arabicPeriod"/>
            </a:pPr>
            <a:r>
              <a:rPr lang="fr-FR" b="0" i="0" dirty="0">
                <a:solidFill>
                  <a:srgbClr val="111111"/>
                </a:solidFill>
                <a:effectLst/>
                <a:latin typeface="-apple-system"/>
              </a:rPr>
              <a:t> La formation continue en entreprise est obligatoire pour tous les salariés.</a:t>
            </a:r>
          </a:p>
          <a:p>
            <a:pPr lvl="1" algn="l"/>
            <a:r>
              <a:rPr lang="fr-FR" b="0" i="0" dirty="0">
                <a:solidFill>
                  <a:srgbClr val="111111"/>
                </a:solidFill>
                <a:effectLst/>
                <a:latin typeface="-apple-system"/>
              </a:rPr>
              <a:t>A) Oui</a:t>
            </a:r>
          </a:p>
          <a:p>
            <a:pPr lvl="1" algn="l"/>
            <a:r>
              <a:rPr lang="fr-FR" b="0" i="0" dirty="0">
                <a:solidFill>
                  <a:srgbClr val="111111"/>
                </a:solidFill>
                <a:effectLst/>
                <a:latin typeface="-apple-system"/>
              </a:rPr>
              <a:t>B) Non</a:t>
            </a:r>
          </a:p>
          <a:p>
            <a:pPr lvl="1" algn="l"/>
            <a:r>
              <a:rPr lang="fr-FR" b="0" i="0" dirty="0">
                <a:solidFill>
                  <a:srgbClr val="111111"/>
                </a:solidFill>
                <a:effectLst/>
                <a:latin typeface="-apple-system"/>
              </a:rPr>
              <a:t>C) Ça dépend</a:t>
            </a:r>
          </a:p>
        </p:txBody>
      </p:sp>
      <p:sp>
        <p:nvSpPr>
          <p:cNvPr id="7" name="ZoneTexte 6">
            <a:extLst>
              <a:ext uri="{FF2B5EF4-FFF2-40B4-BE49-F238E27FC236}">
                <a16:creationId xmlns:a16="http://schemas.microsoft.com/office/drawing/2014/main" id="{256C72A4-0F69-DFC8-5113-0927F300C10B}"/>
              </a:ext>
            </a:extLst>
          </p:cNvPr>
          <p:cNvSpPr txBox="1"/>
          <p:nvPr/>
        </p:nvSpPr>
        <p:spPr>
          <a:xfrm>
            <a:off x="1403216" y="3735178"/>
            <a:ext cx="10289431" cy="923330"/>
          </a:xfrm>
          <a:prstGeom prst="rect">
            <a:avLst/>
          </a:prstGeom>
          <a:noFill/>
        </p:spPr>
        <p:txBody>
          <a:bodyPr wrap="square">
            <a:spAutoFit/>
          </a:bodyPr>
          <a:lstStyle/>
          <a:p>
            <a:pPr algn="l"/>
            <a:r>
              <a:rPr lang="fr-FR" b="0" i="0" dirty="0">
                <a:solidFill>
                  <a:srgbClr val="111111"/>
                </a:solidFill>
                <a:effectLst/>
                <a:latin typeface="-apple-system"/>
              </a:rPr>
              <a:t>2. La formation continue en entreprise peut être financée par différents acteurs.</a:t>
            </a:r>
          </a:p>
          <a:p>
            <a:pPr marL="800100" lvl="1" indent="-342900" algn="l">
              <a:buAutoNum type="alphaUcParenR"/>
            </a:pPr>
            <a:r>
              <a:rPr lang="fr-FR" b="0" i="0" dirty="0">
                <a:solidFill>
                  <a:srgbClr val="111111"/>
                </a:solidFill>
                <a:effectLst/>
                <a:latin typeface="-apple-system"/>
              </a:rPr>
              <a:t>Oui</a:t>
            </a:r>
          </a:p>
          <a:p>
            <a:pPr marL="800100" lvl="1" indent="-342900" algn="l">
              <a:buAutoNum type="alphaUcParenR"/>
            </a:pPr>
            <a:r>
              <a:rPr lang="fr-FR" b="0" i="0" dirty="0">
                <a:solidFill>
                  <a:srgbClr val="111111"/>
                </a:solidFill>
                <a:effectLst/>
                <a:latin typeface="-apple-system"/>
              </a:rPr>
              <a:t>Non</a:t>
            </a:r>
          </a:p>
        </p:txBody>
      </p:sp>
      <p:sp>
        <p:nvSpPr>
          <p:cNvPr id="3" name="ZoneTexte 2">
            <a:extLst>
              <a:ext uri="{FF2B5EF4-FFF2-40B4-BE49-F238E27FC236}">
                <a16:creationId xmlns:a16="http://schemas.microsoft.com/office/drawing/2014/main" id="{D16266EB-BE49-2AB9-AED9-FE8533E59575}"/>
              </a:ext>
            </a:extLst>
          </p:cNvPr>
          <p:cNvSpPr txBox="1"/>
          <p:nvPr/>
        </p:nvSpPr>
        <p:spPr>
          <a:xfrm>
            <a:off x="817123" y="2224289"/>
            <a:ext cx="10525327" cy="1200329"/>
          </a:xfrm>
          <a:prstGeom prst="rect">
            <a:avLst/>
          </a:prstGeom>
          <a:noFill/>
        </p:spPr>
        <p:txBody>
          <a:bodyPr wrap="square">
            <a:spAutoFit/>
          </a:bodyPr>
          <a:lstStyle/>
          <a:p>
            <a:pPr lvl="1" algn="l"/>
            <a:r>
              <a:rPr lang="fr-FR" b="1" i="0" dirty="0">
                <a:solidFill>
                  <a:srgbClr val="111111"/>
                </a:solidFill>
                <a:effectLst/>
                <a:latin typeface="-apple-system"/>
              </a:rPr>
              <a:t>Réponse correcte : B) Non.</a:t>
            </a:r>
            <a:r>
              <a:rPr lang="fr-FR" b="0" i="0" dirty="0">
                <a:solidFill>
                  <a:srgbClr val="111111"/>
                </a:solidFill>
                <a:effectLst/>
                <a:latin typeface="-apple-system"/>
              </a:rPr>
              <a:t> La formation continue en entreprise n’est pas obligatoire pour tous les salariés, mais elle est un droit pour chacun d’entre eux. Les employeurs ont l’obligation de former leurs salariés tout au long de leur carrière, mais les salariés ont aussi la possibilité de se former à titre individuel.</a:t>
            </a:r>
          </a:p>
        </p:txBody>
      </p:sp>
      <p:sp>
        <p:nvSpPr>
          <p:cNvPr id="6" name="ZoneTexte 5">
            <a:extLst>
              <a:ext uri="{FF2B5EF4-FFF2-40B4-BE49-F238E27FC236}">
                <a16:creationId xmlns:a16="http://schemas.microsoft.com/office/drawing/2014/main" id="{518952EC-B2CB-730B-DD17-17F0D602362D}"/>
              </a:ext>
            </a:extLst>
          </p:cNvPr>
          <p:cNvSpPr txBox="1"/>
          <p:nvPr/>
        </p:nvSpPr>
        <p:spPr>
          <a:xfrm>
            <a:off x="817124" y="4919082"/>
            <a:ext cx="10525327" cy="923330"/>
          </a:xfrm>
          <a:prstGeom prst="rect">
            <a:avLst/>
          </a:prstGeom>
          <a:noFill/>
        </p:spPr>
        <p:txBody>
          <a:bodyPr wrap="square">
            <a:spAutoFit/>
          </a:bodyPr>
          <a:lstStyle/>
          <a:p>
            <a:pPr lvl="1" algn="l"/>
            <a:r>
              <a:rPr lang="fr-FR" b="1" i="0" dirty="0">
                <a:solidFill>
                  <a:srgbClr val="111111"/>
                </a:solidFill>
                <a:effectLst/>
                <a:latin typeface="-apple-system"/>
              </a:rPr>
              <a:t>Réponse correcte : A) Oui.</a:t>
            </a:r>
            <a:r>
              <a:rPr lang="fr-FR" b="0" i="0" dirty="0">
                <a:solidFill>
                  <a:srgbClr val="111111"/>
                </a:solidFill>
                <a:effectLst/>
                <a:latin typeface="-apple-system"/>
              </a:rPr>
              <a:t> La formation continue en entreprise peut être financée par l’employeur, le salarié, l’État, les régions, les organismes paritaires collecteurs agréés (OPCA), le compte personnel de formation (CPF), le plan de développement des compétences (PDC), etc.</a:t>
            </a:r>
          </a:p>
        </p:txBody>
      </p:sp>
    </p:spTree>
    <p:extLst>
      <p:ext uri="{BB962C8B-B14F-4D97-AF65-F5344CB8AC3E}">
        <p14:creationId xmlns:p14="http://schemas.microsoft.com/office/powerpoint/2010/main" val="277544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3"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25FD8-A11E-FE03-CF7D-0BEB0E94547A}"/>
              </a:ext>
            </a:extLst>
          </p:cNvPr>
          <p:cNvSpPr>
            <a:spLocks noGrp="1"/>
          </p:cNvSpPr>
          <p:nvPr>
            <p:ph type="ctrTitle"/>
          </p:nvPr>
        </p:nvSpPr>
        <p:spPr>
          <a:xfrm>
            <a:off x="967902" y="3654657"/>
            <a:ext cx="10256196" cy="2306637"/>
          </a:xfrm>
        </p:spPr>
        <p:txBody>
          <a:bodyPr>
            <a:noAutofit/>
          </a:bodyPr>
          <a:lstStyle/>
          <a:p>
            <a:r>
              <a:rPr lang="fr-FR" sz="4000" dirty="0">
                <a:solidFill>
                  <a:schemeClr val="accent4">
                    <a:lumMod val="75000"/>
                  </a:schemeClr>
                </a:solidFill>
                <a:latin typeface="Arial Black" panose="020B0A04020102020204" pitchFamily="34" charset="0"/>
              </a:rPr>
              <a:t>LA FORMATION PROFESSIONNELLE EN ENTREPRISE, </a:t>
            </a:r>
            <a:br>
              <a:rPr lang="fr-FR" sz="4000" dirty="0">
                <a:solidFill>
                  <a:schemeClr val="accent4">
                    <a:lumMod val="75000"/>
                  </a:schemeClr>
                </a:solidFill>
                <a:latin typeface="Arial Black" panose="020B0A04020102020204" pitchFamily="34" charset="0"/>
              </a:rPr>
            </a:br>
            <a:br>
              <a:rPr lang="fr-FR" sz="4000" dirty="0">
                <a:solidFill>
                  <a:schemeClr val="accent4">
                    <a:lumMod val="75000"/>
                  </a:schemeClr>
                </a:solidFill>
                <a:latin typeface="Arial Black" panose="020B0A04020102020204" pitchFamily="34" charset="0"/>
              </a:rPr>
            </a:br>
            <a:r>
              <a:rPr lang="fr-FR" sz="4000" dirty="0">
                <a:solidFill>
                  <a:schemeClr val="accent4">
                    <a:lumMod val="75000"/>
                  </a:schemeClr>
                </a:solidFill>
                <a:latin typeface="Arial Black" panose="020B0A04020102020204" pitchFamily="34" charset="0"/>
              </a:rPr>
              <a:t>c’est quoi ?</a:t>
            </a:r>
            <a:br>
              <a:rPr lang="fr-FR" sz="4000" dirty="0">
                <a:solidFill>
                  <a:schemeClr val="accent4">
                    <a:lumMod val="75000"/>
                  </a:schemeClr>
                </a:solidFill>
                <a:latin typeface="Arial Black" panose="020B0A04020102020204" pitchFamily="34" charset="0"/>
              </a:rPr>
            </a:br>
            <a:r>
              <a:rPr lang="fr-FR" sz="1800" dirty="0">
                <a:solidFill>
                  <a:schemeClr val="accent4">
                    <a:lumMod val="75000"/>
                  </a:schemeClr>
                </a:solidFill>
                <a:latin typeface="Arial Black" panose="020B0A04020102020204" pitchFamily="34" charset="0"/>
              </a:rPr>
              <a:t>https://youtu.be/5kr0doePiwI</a:t>
            </a:r>
            <a:br>
              <a:rPr lang="fr-FR" sz="4000" dirty="0">
                <a:solidFill>
                  <a:schemeClr val="accent4">
                    <a:lumMod val="75000"/>
                  </a:schemeClr>
                </a:solidFill>
                <a:latin typeface="Arial Black" panose="020B0A04020102020204" pitchFamily="34" charset="0"/>
              </a:rPr>
            </a:br>
            <a:endParaRPr lang="fr-FR" sz="2000" dirty="0">
              <a:solidFill>
                <a:schemeClr val="accent4">
                  <a:lumMod val="75000"/>
                </a:schemeClr>
              </a:solidFill>
              <a:latin typeface="Arial Black" panose="020B0A04020102020204" pitchFamily="34" charset="0"/>
            </a:endParaRPr>
          </a:p>
        </p:txBody>
      </p:sp>
      <p:pic>
        <p:nvPicPr>
          <p:cNvPr id="2050" name="Picture 2" descr="Icône Vecteur FORMATION">
            <a:extLst>
              <a:ext uri="{FF2B5EF4-FFF2-40B4-BE49-F238E27FC236}">
                <a16:creationId xmlns:a16="http://schemas.microsoft.com/office/drawing/2014/main" id="{EB3D2EFB-4695-FF0A-E757-2BE1B94CD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574" y="93406"/>
            <a:ext cx="3146323" cy="2359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49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2FECCED-C0A5-B6BA-97D7-2151B6F57C59}"/>
              </a:ext>
            </a:extLst>
          </p:cNvPr>
          <p:cNvSpPr txBox="1"/>
          <p:nvPr/>
        </p:nvSpPr>
        <p:spPr>
          <a:xfrm>
            <a:off x="1024366" y="3892181"/>
            <a:ext cx="8684367" cy="1200329"/>
          </a:xfrm>
          <a:prstGeom prst="rect">
            <a:avLst/>
          </a:prstGeom>
          <a:noFill/>
        </p:spPr>
        <p:txBody>
          <a:bodyPr wrap="square">
            <a:spAutoFit/>
          </a:bodyPr>
          <a:lstStyle/>
          <a:p>
            <a:pPr algn="l">
              <a:buFont typeface="+mj-lt"/>
              <a:buAutoNum type="arabicPeriod" startAt="4"/>
            </a:pPr>
            <a:r>
              <a:rPr lang="fr-FR" b="0" i="0" dirty="0">
                <a:solidFill>
                  <a:srgbClr val="111111"/>
                </a:solidFill>
                <a:effectLst/>
                <a:latin typeface="-apple-system"/>
              </a:rPr>
              <a:t> La formation continue en entreprise peut être réalisée sous différentes formes.</a:t>
            </a:r>
          </a:p>
          <a:p>
            <a:pPr marL="742950" lvl="1" indent="-285750" algn="l">
              <a:buFont typeface="+mj-lt"/>
              <a:buAutoNum type="arabicPeriod" startAt="4"/>
            </a:pPr>
            <a:r>
              <a:rPr lang="fr-FR" b="0" i="0" dirty="0">
                <a:solidFill>
                  <a:srgbClr val="111111"/>
                </a:solidFill>
                <a:effectLst/>
                <a:latin typeface="-apple-system"/>
              </a:rPr>
              <a:t>A) Oui</a:t>
            </a:r>
          </a:p>
          <a:p>
            <a:pPr marL="742950" lvl="1" indent="-285750" algn="l">
              <a:buFont typeface="+mj-lt"/>
              <a:buAutoNum type="arabicPeriod" startAt="4"/>
            </a:pPr>
            <a:r>
              <a:rPr lang="fr-FR" b="0" i="0" dirty="0">
                <a:solidFill>
                  <a:srgbClr val="111111"/>
                </a:solidFill>
                <a:effectLst/>
                <a:latin typeface="-apple-system"/>
              </a:rPr>
              <a:t>B) Non</a:t>
            </a:r>
          </a:p>
          <a:p>
            <a:pPr marL="742950" lvl="1" indent="-285750" algn="l">
              <a:buFont typeface="+mj-lt"/>
              <a:buAutoNum type="arabicPeriod" startAt="4"/>
            </a:pPr>
            <a:r>
              <a:rPr lang="fr-FR" b="0" i="0" dirty="0">
                <a:solidFill>
                  <a:srgbClr val="111111"/>
                </a:solidFill>
                <a:effectLst/>
                <a:latin typeface="-apple-system"/>
              </a:rPr>
              <a:t>C) Ça dépend</a:t>
            </a:r>
          </a:p>
        </p:txBody>
      </p:sp>
      <p:sp>
        <p:nvSpPr>
          <p:cNvPr id="3" name="ZoneTexte 2">
            <a:extLst>
              <a:ext uri="{FF2B5EF4-FFF2-40B4-BE49-F238E27FC236}">
                <a16:creationId xmlns:a16="http://schemas.microsoft.com/office/drawing/2014/main" id="{E6F74F9B-4C89-24CE-4108-F70984B3EC0F}"/>
              </a:ext>
            </a:extLst>
          </p:cNvPr>
          <p:cNvSpPr txBox="1"/>
          <p:nvPr/>
        </p:nvSpPr>
        <p:spPr>
          <a:xfrm>
            <a:off x="581343" y="5305210"/>
            <a:ext cx="11457332" cy="646331"/>
          </a:xfrm>
          <a:prstGeom prst="rect">
            <a:avLst/>
          </a:prstGeom>
          <a:noFill/>
        </p:spPr>
        <p:txBody>
          <a:bodyPr wrap="square">
            <a:spAutoFit/>
          </a:bodyPr>
          <a:lstStyle/>
          <a:p>
            <a:pPr lvl="1" algn="l"/>
            <a:r>
              <a:rPr lang="fr-FR" b="1" i="0" dirty="0">
                <a:solidFill>
                  <a:srgbClr val="111111"/>
                </a:solidFill>
                <a:effectLst/>
                <a:latin typeface="-apple-system"/>
              </a:rPr>
              <a:t>Réponse correcte: A) Oui.</a:t>
            </a:r>
            <a:r>
              <a:rPr lang="fr-FR" b="0" i="0" dirty="0">
                <a:solidFill>
                  <a:srgbClr val="111111"/>
                </a:solidFill>
                <a:effectLst/>
                <a:latin typeface="-apple-system"/>
              </a:rPr>
              <a:t> La formation continue en entreprise peut être réalisée sous différentes formes, telles que le présentiel, le distanciel, le mixte, l’alternance, le tutorat, le coaching, etc.</a:t>
            </a:r>
          </a:p>
        </p:txBody>
      </p:sp>
      <p:sp>
        <p:nvSpPr>
          <p:cNvPr id="9" name="ZoneTexte 8">
            <a:extLst>
              <a:ext uri="{FF2B5EF4-FFF2-40B4-BE49-F238E27FC236}">
                <a16:creationId xmlns:a16="http://schemas.microsoft.com/office/drawing/2014/main" id="{064972D3-28BC-3E05-6279-7A620CE4A03B}"/>
              </a:ext>
            </a:extLst>
          </p:cNvPr>
          <p:cNvSpPr txBox="1"/>
          <p:nvPr/>
        </p:nvSpPr>
        <p:spPr>
          <a:xfrm>
            <a:off x="1024366" y="1093166"/>
            <a:ext cx="10289431" cy="923330"/>
          </a:xfrm>
          <a:prstGeom prst="rect">
            <a:avLst/>
          </a:prstGeom>
          <a:noFill/>
        </p:spPr>
        <p:txBody>
          <a:bodyPr wrap="square">
            <a:spAutoFit/>
          </a:bodyPr>
          <a:lstStyle/>
          <a:p>
            <a:pPr algn="l"/>
            <a:r>
              <a:rPr lang="fr-FR" b="0" i="0" dirty="0">
                <a:solidFill>
                  <a:srgbClr val="111111"/>
                </a:solidFill>
                <a:effectLst/>
                <a:latin typeface="-apple-system"/>
              </a:rPr>
              <a:t>3. La formation continue en entreprise ne concerne que les compétences professionnelles.</a:t>
            </a:r>
          </a:p>
          <a:p>
            <a:pPr lvl="1" algn="l"/>
            <a:r>
              <a:rPr lang="fr-FR" b="0" i="0" dirty="0">
                <a:solidFill>
                  <a:srgbClr val="111111"/>
                </a:solidFill>
                <a:effectLst/>
                <a:latin typeface="-apple-system"/>
              </a:rPr>
              <a:t>A) Oui</a:t>
            </a:r>
          </a:p>
          <a:p>
            <a:pPr lvl="1" algn="l"/>
            <a:r>
              <a:rPr lang="fr-FR" b="0" i="0" dirty="0">
                <a:solidFill>
                  <a:srgbClr val="111111"/>
                </a:solidFill>
                <a:effectLst/>
                <a:latin typeface="-apple-system"/>
              </a:rPr>
              <a:t>B) Non</a:t>
            </a:r>
          </a:p>
        </p:txBody>
      </p:sp>
      <p:sp>
        <p:nvSpPr>
          <p:cNvPr id="10" name="ZoneTexte 9">
            <a:extLst>
              <a:ext uri="{FF2B5EF4-FFF2-40B4-BE49-F238E27FC236}">
                <a16:creationId xmlns:a16="http://schemas.microsoft.com/office/drawing/2014/main" id="{B6058AE4-B5B5-B9F2-C76C-8209A5D00D84}"/>
              </a:ext>
            </a:extLst>
          </p:cNvPr>
          <p:cNvSpPr txBox="1"/>
          <p:nvPr/>
        </p:nvSpPr>
        <p:spPr>
          <a:xfrm>
            <a:off x="581343" y="2151374"/>
            <a:ext cx="10187294" cy="923330"/>
          </a:xfrm>
          <a:prstGeom prst="rect">
            <a:avLst/>
          </a:prstGeom>
          <a:noFill/>
        </p:spPr>
        <p:txBody>
          <a:bodyPr wrap="square">
            <a:spAutoFit/>
          </a:bodyPr>
          <a:lstStyle/>
          <a:p>
            <a:pPr lvl="1" algn="l"/>
            <a:r>
              <a:rPr lang="fr-FR" b="1" i="0" dirty="0">
                <a:solidFill>
                  <a:srgbClr val="111111"/>
                </a:solidFill>
                <a:effectLst/>
                <a:latin typeface="-apple-system"/>
              </a:rPr>
              <a:t>Réponse correcte: B) Non.</a:t>
            </a:r>
            <a:r>
              <a:rPr lang="fr-FR" b="0" i="0" dirty="0">
                <a:solidFill>
                  <a:srgbClr val="111111"/>
                </a:solidFill>
                <a:effectLst/>
                <a:latin typeface="-apple-system"/>
              </a:rPr>
              <a:t> La formation continue en entreprise peut concerner aussi bien les compétences professionnelles que les compétences personnelles, transversales ou générales. Par exemple, une formation en langues, en informatique, en communication, en gestion du stress, etc.</a:t>
            </a:r>
          </a:p>
        </p:txBody>
      </p:sp>
    </p:spTree>
    <p:extLst>
      <p:ext uri="{BB962C8B-B14F-4D97-AF65-F5344CB8AC3E}">
        <p14:creationId xmlns:p14="http://schemas.microsoft.com/office/powerpoint/2010/main" val="313329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34DA3EA-79FD-29A8-CDEC-77010A930D54}"/>
              </a:ext>
            </a:extLst>
          </p:cNvPr>
          <p:cNvSpPr txBox="1"/>
          <p:nvPr/>
        </p:nvSpPr>
        <p:spPr>
          <a:xfrm>
            <a:off x="946491" y="3154853"/>
            <a:ext cx="10900741" cy="147732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lang="fr-FR" altLang="fr-FR" dirty="0">
                <a:solidFill>
                  <a:srgbClr val="111111"/>
                </a:solidFill>
                <a:latin typeface="-apple-system"/>
              </a:rPr>
              <a:t>6. La formation continue en entreprise permet de développer les compétences des salariés et de renforcer leur employabilité.</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A) Oui</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B) Non</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C) Ça dépend</a:t>
            </a:r>
          </a:p>
        </p:txBody>
      </p:sp>
      <p:sp>
        <p:nvSpPr>
          <p:cNvPr id="4" name="ZoneTexte 3">
            <a:extLst>
              <a:ext uri="{FF2B5EF4-FFF2-40B4-BE49-F238E27FC236}">
                <a16:creationId xmlns:a16="http://schemas.microsoft.com/office/drawing/2014/main" id="{640659B8-641B-FA11-1977-4834CA250FF2}"/>
              </a:ext>
            </a:extLst>
          </p:cNvPr>
          <p:cNvSpPr txBox="1"/>
          <p:nvPr/>
        </p:nvSpPr>
        <p:spPr>
          <a:xfrm>
            <a:off x="538096" y="4784574"/>
            <a:ext cx="11115807" cy="1477328"/>
          </a:xfrm>
          <a:prstGeom prst="rect">
            <a:avLst/>
          </a:prstGeom>
          <a:noFill/>
        </p:spPr>
        <p:txBody>
          <a:bodyPr wrap="square">
            <a:spAutoFit/>
          </a:bodyPr>
          <a:lstStyle/>
          <a:p>
            <a:pPr marL="457200" marR="0" lvl="1" indent="0" algn="l" defTabSz="914400" rtl="0" eaLnBrk="0" fontAlgn="base" latinLnBrk="0" hangingPunct="0">
              <a:lnSpc>
                <a:spcPct val="100000"/>
              </a:lnSpc>
              <a:spcBef>
                <a:spcPct val="0"/>
              </a:spcBef>
              <a:spcAft>
                <a:spcPct val="0"/>
              </a:spcAft>
              <a:buClrTx/>
              <a:buSzTx/>
              <a:tabLst/>
            </a:pPr>
            <a:r>
              <a:rPr lang="fr-FR" altLang="fr-FR" dirty="0">
                <a:solidFill>
                  <a:srgbClr val="111111"/>
                </a:solidFill>
                <a:latin typeface="-apple-system"/>
              </a:rPr>
              <a:t>Réponse correcte: A) Oui. La formation continue en entreprise permet de développer les compétences des salariés et de renforcer leur employabilité, c’est-à-dire leur capacité à s’adapter aux évolutions du marché du travail et à trouver un emploi. La formation continue en entreprise contribue aussi à la performance de l’organisation, à la motivation des salariés et à la fidélisation des talents.</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rgbClr val="111111"/>
              </a:solidFill>
              <a:latin typeface="-apple-system"/>
            </a:endParaRPr>
          </a:p>
        </p:txBody>
      </p:sp>
      <p:sp>
        <p:nvSpPr>
          <p:cNvPr id="8" name="ZoneTexte 7">
            <a:extLst>
              <a:ext uri="{FF2B5EF4-FFF2-40B4-BE49-F238E27FC236}">
                <a16:creationId xmlns:a16="http://schemas.microsoft.com/office/drawing/2014/main" id="{A6DCADF5-DC67-E624-CCE9-0BB7DAE3E59E}"/>
              </a:ext>
            </a:extLst>
          </p:cNvPr>
          <p:cNvSpPr txBox="1"/>
          <p:nvPr/>
        </p:nvSpPr>
        <p:spPr>
          <a:xfrm>
            <a:off x="618102" y="1646487"/>
            <a:ext cx="10955794" cy="1200329"/>
          </a:xfrm>
          <a:prstGeom prst="rect">
            <a:avLst/>
          </a:prstGeom>
          <a:noFill/>
        </p:spPr>
        <p:txBody>
          <a:bodyPr wrap="square">
            <a:spAutoFit/>
          </a:bodyPr>
          <a:lstStyle/>
          <a:p>
            <a:pPr lvl="1" algn="l"/>
            <a:r>
              <a:rPr lang="fr-FR" b="1" i="0" dirty="0">
                <a:solidFill>
                  <a:srgbClr val="111111"/>
                </a:solidFill>
                <a:effectLst/>
                <a:latin typeface="-apple-system"/>
              </a:rPr>
              <a:t>Réponse correcte: </a:t>
            </a:r>
            <a:r>
              <a:rPr lang="fr-FR" b="1" dirty="0">
                <a:solidFill>
                  <a:srgbClr val="111111"/>
                </a:solidFill>
                <a:latin typeface="-apple-system"/>
              </a:rPr>
              <a:t>C) </a:t>
            </a:r>
            <a:r>
              <a:rPr lang="fr-FR" b="1" i="0" dirty="0">
                <a:solidFill>
                  <a:srgbClr val="111111"/>
                </a:solidFill>
                <a:effectLst/>
                <a:latin typeface="-apple-system"/>
              </a:rPr>
              <a:t>Ça dépend.</a:t>
            </a:r>
            <a:r>
              <a:rPr lang="fr-FR" b="0" i="0" dirty="0">
                <a:solidFill>
                  <a:srgbClr val="111111"/>
                </a:solidFill>
                <a:effectLst/>
                <a:latin typeface="-apple-system"/>
              </a:rPr>
              <a:t> La formation continue en entreprise doit être évaluée, mais pas nécessairement à la fin de chaque session. Il existe différents types d’évaluation, tels que l’évaluation des acquis, l’évaluation de la satisfaction, l’évaluation du transfert, l’évaluation de l’impact, etc. L’évaluation peut se faire avant, pendant ou après la formation, selon les objectifs et les indicateurs choisis.</a:t>
            </a:r>
          </a:p>
        </p:txBody>
      </p:sp>
      <p:sp>
        <p:nvSpPr>
          <p:cNvPr id="9" name="ZoneTexte 8">
            <a:extLst>
              <a:ext uri="{FF2B5EF4-FFF2-40B4-BE49-F238E27FC236}">
                <a16:creationId xmlns:a16="http://schemas.microsoft.com/office/drawing/2014/main" id="{7C65FC86-9469-2A9F-8E04-C42CF8E14DE2}"/>
              </a:ext>
            </a:extLst>
          </p:cNvPr>
          <p:cNvSpPr txBox="1"/>
          <p:nvPr/>
        </p:nvSpPr>
        <p:spPr>
          <a:xfrm>
            <a:off x="946491" y="331050"/>
            <a:ext cx="10822444" cy="1200329"/>
          </a:xfrm>
          <a:prstGeom prst="rect">
            <a:avLst/>
          </a:prstGeom>
          <a:noFill/>
        </p:spPr>
        <p:txBody>
          <a:bodyPr wrap="square">
            <a:spAutoFit/>
          </a:bodyPr>
          <a:lstStyle/>
          <a:p>
            <a:pPr algn="l"/>
            <a:r>
              <a:rPr lang="fr-FR" b="0" i="0" dirty="0">
                <a:solidFill>
                  <a:srgbClr val="111111"/>
                </a:solidFill>
                <a:effectLst/>
                <a:latin typeface="-apple-system"/>
              </a:rPr>
              <a:t>5. La formation continue en entreprise doit être évaluée à la fin de chaque session.</a:t>
            </a:r>
          </a:p>
          <a:p>
            <a:pPr lvl="1" algn="l"/>
            <a:r>
              <a:rPr lang="fr-FR" b="0" i="0" dirty="0">
                <a:solidFill>
                  <a:srgbClr val="111111"/>
                </a:solidFill>
                <a:effectLst/>
                <a:latin typeface="-apple-system"/>
              </a:rPr>
              <a:t>A) Oui</a:t>
            </a:r>
          </a:p>
          <a:p>
            <a:pPr lvl="1" algn="l"/>
            <a:r>
              <a:rPr lang="fr-FR" b="0" i="0" dirty="0">
                <a:solidFill>
                  <a:srgbClr val="111111"/>
                </a:solidFill>
                <a:effectLst/>
                <a:latin typeface="-apple-system"/>
              </a:rPr>
              <a:t>B) Non</a:t>
            </a:r>
          </a:p>
          <a:p>
            <a:pPr lvl="1" algn="l"/>
            <a:r>
              <a:rPr lang="fr-FR" b="0" i="0" dirty="0">
                <a:solidFill>
                  <a:srgbClr val="111111"/>
                </a:solidFill>
                <a:effectLst/>
                <a:latin typeface="-apple-system"/>
              </a:rPr>
              <a:t>C) Ça dépend</a:t>
            </a:r>
          </a:p>
        </p:txBody>
      </p:sp>
    </p:spTree>
    <p:extLst>
      <p:ext uri="{BB962C8B-B14F-4D97-AF65-F5344CB8AC3E}">
        <p14:creationId xmlns:p14="http://schemas.microsoft.com/office/powerpoint/2010/main" val="36324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34DA3EA-79FD-29A8-CDEC-77010A930D54}"/>
              </a:ext>
            </a:extLst>
          </p:cNvPr>
          <p:cNvSpPr txBox="1"/>
          <p:nvPr/>
        </p:nvSpPr>
        <p:spPr>
          <a:xfrm>
            <a:off x="946491" y="2202357"/>
            <a:ext cx="10900741" cy="120032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lang="fr-FR" altLang="fr-FR" dirty="0">
                <a:solidFill>
                  <a:srgbClr val="111111"/>
                </a:solidFill>
                <a:latin typeface="-apple-system"/>
              </a:rPr>
              <a:t>8. Est-ce que l’on cumule des heures sur le Compte Personnel de Formation ?</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A) Oui</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B) Non</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C) Ça dépend</a:t>
            </a:r>
          </a:p>
        </p:txBody>
      </p:sp>
      <p:sp>
        <p:nvSpPr>
          <p:cNvPr id="4" name="ZoneTexte 3">
            <a:extLst>
              <a:ext uri="{FF2B5EF4-FFF2-40B4-BE49-F238E27FC236}">
                <a16:creationId xmlns:a16="http://schemas.microsoft.com/office/drawing/2014/main" id="{640659B8-641B-FA11-1977-4834CA250FF2}"/>
              </a:ext>
            </a:extLst>
          </p:cNvPr>
          <p:cNvSpPr txBox="1"/>
          <p:nvPr/>
        </p:nvSpPr>
        <p:spPr>
          <a:xfrm>
            <a:off x="538095" y="3463609"/>
            <a:ext cx="11115807" cy="646331"/>
          </a:xfrm>
          <a:prstGeom prst="rect">
            <a:avLst/>
          </a:prstGeom>
          <a:noFill/>
        </p:spPr>
        <p:txBody>
          <a:bodyPr wrap="square">
            <a:spAutoFit/>
          </a:bodyPr>
          <a:lstStyle/>
          <a:p>
            <a:pPr marL="457200" marR="0" lvl="1" indent="0" algn="l" defTabSz="914400" rtl="0" eaLnBrk="0" fontAlgn="base" latinLnBrk="0" hangingPunct="0">
              <a:lnSpc>
                <a:spcPct val="100000"/>
              </a:lnSpc>
              <a:spcBef>
                <a:spcPct val="0"/>
              </a:spcBef>
              <a:spcAft>
                <a:spcPct val="0"/>
              </a:spcAft>
              <a:buClrTx/>
              <a:buSzTx/>
              <a:tabLst/>
            </a:pPr>
            <a:r>
              <a:rPr lang="fr-FR" altLang="fr-FR" dirty="0">
                <a:solidFill>
                  <a:srgbClr val="111111"/>
                </a:solidFill>
                <a:latin typeface="-apple-system"/>
              </a:rPr>
              <a:t>Réponse correcte: B) Non. On cumule de l’argent. 500 euros/an pour un salarié à temps complet</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rgbClr val="111111"/>
              </a:solidFill>
              <a:latin typeface="-apple-system"/>
            </a:endParaRPr>
          </a:p>
        </p:txBody>
      </p:sp>
      <p:sp>
        <p:nvSpPr>
          <p:cNvPr id="8" name="ZoneTexte 7">
            <a:extLst>
              <a:ext uri="{FF2B5EF4-FFF2-40B4-BE49-F238E27FC236}">
                <a16:creationId xmlns:a16="http://schemas.microsoft.com/office/drawing/2014/main" id="{A6DCADF5-DC67-E624-CCE9-0BB7DAE3E59E}"/>
              </a:ext>
            </a:extLst>
          </p:cNvPr>
          <p:cNvSpPr txBox="1"/>
          <p:nvPr/>
        </p:nvSpPr>
        <p:spPr>
          <a:xfrm>
            <a:off x="618102" y="1320476"/>
            <a:ext cx="10955794" cy="646331"/>
          </a:xfrm>
          <a:prstGeom prst="rect">
            <a:avLst/>
          </a:prstGeom>
          <a:noFill/>
        </p:spPr>
        <p:txBody>
          <a:bodyPr wrap="square">
            <a:spAutoFit/>
          </a:bodyPr>
          <a:lstStyle/>
          <a:p>
            <a:pPr lvl="1" algn="l"/>
            <a:r>
              <a:rPr lang="fr-FR" b="1" i="0" dirty="0">
                <a:solidFill>
                  <a:srgbClr val="111111"/>
                </a:solidFill>
                <a:effectLst/>
                <a:latin typeface="-apple-system"/>
              </a:rPr>
              <a:t>Réponse correcte: b</a:t>
            </a:r>
            <a:r>
              <a:rPr lang="fr-FR" b="1" dirty="0">
                <a:solidFill>
                  <a:srgbClr val="111111"/>
                </a:solidFill>
                <a:latin typeface="-apple-system"/>
              </a:rPr>
              <a:t>) </a:t>
            </a:r>
            <a:r>
              <a:rPr lang="fr-FR" b="1" i="0" dirty="0">
                <a:solidFill>
                  <a:srgbClr val="111111"/>
                </a:solidFill>
                <a:effectLst/>
                <a:latin typeface="-apple-system"/>
              </a:rPr>
              <a:t>Non.</a:t>
            </a:r>
            <a:r>
              <a:rPr lang="fr-FR" b="0" i="0" dirty="0">
                <a:solidFill>
                  <a:srgbClr val="111111"/>
                </a:solidFill>
                <a:effectLst/>
                <a:latin typeface="-apple-system"/>
              </a:rPr>
              <a:t> La contribution n’est pas la même pour les entreprises de moins de 11 salariés et de plus de 11 salariés.</a:t>
            </a:r>
          </a:p>
        </p:txBody>
      </p:sp>
      <p:sp>
        <p:nvSpPr>
          <p:cNvPr id="9" name="ZoneTexte 8">
            <a:extLst>
              <a:ext uri="{FF2B5EF4-FFF2-40B4-BE49-F238E27FC236}">
                <a16:creationId xmlns:a16="http://schemas.microsoft.com/office/drawing/2014/main" id="{7C65FC86-9469-2A9F-8E04-C42CF8E14DE2}"/>
              </a:ext>
            </a:extLst>
          </p:cNvPr>
          <p:cNvSpPr txBox="1"/>
          <p:nvPr/>
        </p:nvSpPr>
        <p:spPr>
          <a:xfrm>
            <a:off x="946491" y="158019"/>
            <a:ext cx="10822444" cy="1200329"/>
          </a:xfrm>
          <a:prstGeom prst="rect">
            <a:avLst/>
          </a:prstGeom>
          <a:noFill/>
        </p:spPr>
        <p:txBody>
          <a:bodyPr wrap="square">
            <a:spAutoFit/>
          </a:bodyPr>
          <a:lstStyle/>
          <a:p>
            <a:pPr algn="l"/>
            <a:r>
              <a:rPr lang="fr-FR" dirty="0">
                <a:solidFill>
                  <a:srgbClr val="111111"/>
                </a:solidFill>
                <a:latin typeface="-apple-system"/>
              </a:rPr>
              <a:t>7</a:t>
            </a:r>
            <a:r>
              <a:rPr lang="fr-FR" b="0" i="0" dirty="0">
                <a:solidFill>
                  <a:srgbClr val="111111"/>
                </a:solidFill>
                <a:effectLst/>
                <a:latin typeface="-apple-system"/>
              </a:rPr>
              <a:t>. La </a:t>
            </a:r>
            <a:r>
              <a:rPr lang="fr-FR" dirty="0">
                <a:solidFill>
                  <a:srgbClr val="111111"/>
                </a:solidFill>
                <a:latin typeface="-apple-system"/>
              </a:rPr>
              <a:t>contribution financière de l’entreprise est-elle la même selon l’effectif ?</a:t>
            </a:r>
            <a:endParaRPr lang="fr-FR" b="0" i="0" dirty="0">
              <a:solidFill>
                <a:srgbClr val="111111"/>
              </a:solidFill>
              <a:effectLst/>
              <a:latin typeface="-apple-system"/>
            </a:endParaRPr>
          </a:p>
          <a:p>
            <a:pPr lvl="1" algn="l"/>
            <a:r>
              <a:rPr lang="fr-FR" b="0" i="0" dirty="0">
                <a:solidFill>
                  <a:srgbClr val="111111"/>
                </a:solidFill>
                <a:effectLst/>
                <a:latin typeface="-apple-system"/>
              </a:rPr>
              <a:t>A) Oui</a:t>
            </a:r>
          </a:p>
          <a:p>
            <a:pPr lvl="1" algn="l"/>
            <a:r>
              <a:rPr lang="fr-FR" b="0" i="0" dirty="0">
                <a:solidFill>
                  <a:srgbClr val="111111"/>
                </a:solidFill>
                <a:effectLst/>
                <a:latin typeface="-apple-system"/>
              </a:rPr>
              <a:t>B) Non</a:t>
            </a:r>
          </a:p>
          <a:p>
            <a:pPr lvl="1" algn="l"/>
            <a:r>
              <a:rPr lang="fr-FR" b="0" i="0" dirty="0">
                <a:solidFill>
                  <a:srgbClr val="111111"/>
                </a:solidFill>
                <a:effectLst/>
                <a:latin typeface="-apple-system"/>
              </a:rPr>
              <a:t>C) Ça dépend</a:t>
            </a:r>
          </a:p>
        </p:txBody>
      </p:sp>
      <p:sp>
        <p:nvSpPr>
          <p:cNvPr id="2" name="ZoneTexte 1">
            <a:extLst>
              <a:ext uri="{FF2B5EF4-FFF2-40B4-BE49-F238E27FC236}">
                <a16:creationId xmlns:a16="http://schemas.microsoft.com/office/drawing/2014/main" id="{AC91F754-6972-24ED-FA97-AAF2546B05FE}"/>
              </a:ext>
            </a:extLst>
          </p:cNvPr>
          <p:cNvSpPr txBox="1"/>
          <p:nvPr/>
        </p:nvSpPr>
        <p:spPr>
          <a:xfrm>
            <a:off x="946491" y="4299323"/>
            <a:ext cx="10900741" cy="120032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lang="fr-FR" altLang="fr-FR" dirty="0">
                <a:solidFill>
                  <a:srgbClr val="111111"/>
                </a:solidFill>
                <a:latin typeface="-apple-system"/>
              </a:rPr>
              <a:t>9. Est-ce qu’un jeune en alternance a droit au Compte Personnel de Formation ?</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A) Oui</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B) Non</a:t>
            </a:r>
          </a:p>
          <a:p>
            <a:pPr marL="457200" marR="0" lvl="1" indent="0" algn="l" defTabSz="914400" rtl="0" eaLnBrk="0" fontAlgn="base" latinLnBrk="0" hangingPunct="0">
              <a:lnSpc>
                <a:spcPct val="100000"/>
              </a:lnSpc>
              <a:spcBef>
                <a:spcPct val="0"/>
              </a:spcBef>
              <a:spcAft>
                <a:spcPct val="0"/>
              </a:spcAft>
              <a:buClrTx/>
              <a:buSzTx/>
              <a:buFontTx/>
              <a:buChar char="•"/>
              <a:tabLst/>
            </a:pPr>
            <a:r>
              <a:rPr lang="fr-FR" altLang="fr-FR" dirty="0">
                <a:solidFill>
                  <a:srgbClr val="111111"/>
                </a:solidFill>
                <a:latin typeface="-apple-system"/>
              </a:rPr>
              <a:t>C) Ça dépend</a:t>
            </a:r>
          </a:p>
        </p:txBody>
      </p:sp>
      <p:sp>
        <p:nvSpPr>
          <p:cNvPr id="3" name="ZoneTexte 2">
            <a:extLst>
              <a:ext uri="{FF2B5EF4-FFF2-40B4-BE49-F238E27FC236}">
                <a16:creationId xmlns:a16="http://schemas.microsoft.com/office/drawing/2014/main" id="{4D04BD4C-5DA5-C4C5-8BD7-2B171585470E}"/>
              </a:ext>
            </a:extLst>
          </p:cNvPr>
          <p:cNvSpPr txBox="1"/>
          <p:nvPr/>
        </p:nvSpPr>
        <p:spPr>
          <a:xfrm>
            <a:off x="538094" y="5689035"/>
            <a:ext cx="11115807" cy="923330"/>
          </a:xfrm>
          <a:prstGeom prst="rect">
            <a:avLst/>
          </a:prstGeom>
          <a:noFill/>
        </p:spPr>
        <p:txBody>
          <a:bodyPr wrap="square">
            <a:spAutoFit/>
          </a:bodyPr>
          <a:lstStyle/>
          <a:p>
            <a:pPr marL="457200" marR="0" lvl="1" indent="0" algn="l" defTabSz="914400" rtl="0" eaLnBrk="0" fontAlgn="base" latinLnBrk="0" hangingPunct="0">
              <a:lnSpc>
                <a:spcPct val="100000"/>
              </a:lnSpc>
              <a:spcBef>
                <a:spcPct val="0"/>
              </a:spcBef>
              <a:spcAft>
                <a:spcPct val="0"/>
              </a:spcAft>
              <a:buClrTx/>
              <a:buSzTx/>
              <a:tabLst/>
            </a:pPr>
            <a:r>
              <a:rPr lang="fr-FR" altLang="fr-FR" dirty="0">
                <a:solidFill>
                  <a:srgbClr val="111111"/>
                </a:solidFill>
                <a:latin typeface="-apple-system"/>
              </a:rPr>
              <a:t>Réponse correcte: A) Oui. </a:t>
            </a:r>
            <a:r>
              <a:rPr lang="fr-FR" dirty="0">
                <a:solidFill>
                  <a:srgbClr val="111111"/>
                </a:solidFill>
                <a:latin typeface="-apple-system"/>
              </a:rPr>
              <a:t>Le CPF est accessible pour les jeunes à compter de l’âge de 16 ans (15 ans dans certains cas) dès lors qu’un contrat d’apprentissage ou de professionnalisation a été conclu.</a:t>
            </a:r>
            <a:endParaRPr lang="fr-FR" altLang="fr-FR" dirty="0">
              <a:solidFill>
                <a:srgbClr val="111111"/>
              </a:solidFill>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rgbClr val="111111"/>
              </a:solidFill>
              <a:latin typeface="-apple-system"/>
            </a:endParaRPr>
          </a:p>
        </p:txBody>
      </p:sp>
    </p:spTree>
    <p:extLst>
      <p:ext uri="{BB962C8B-B14F-4D97-AF65-F5344CB8AC3E}">
        <p14:creationId xmlns:p14="http://schemas.microsoft.com/office/powerpoint/2010/main" val="193732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animEffect transition="in" filter="fade">
                                      <p:cBhvr>
                                        <p:cTn id="31" dur="500"/>
                                        <p:tgtEl>
                                          <p:spTgt spid="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1000"/>
                                        <p:tgtEl>
                                          <p:spTgt spid="3"/>
                                        </p:tgtEl>
                                      </p:cBhvr>
                                    </p:animEffect>
                                    <p:anim calcmode="lin" valueType="num">
                                      <p:cBhvr>
                                        <p:cTn id="37" dur="1000" fill="hold"/>
                                        <p:tgtEl>
                                          <p:spTgt spid="3"/>
                                        </p:tgtEl>
                                        <p:attrNameLst>
                                          <p:attrName>ppt_x</p:attrName>
                                        </p:attrNameLst>
                                      </p:cBhvr>
                                      <p:tavLst>
                                        <p:tav tm="0">
                                          <p:val>
                                            <p:strVal val="#ppt_x"/>
                                          </p:val>
                                        </p:tav>
                                        <p:tav tm="100000">
                                          <p:val>
                                            <p:strVal val="#ppt_x"/>
                                          </p:val>
                                        </p:tav>
                                      </p:tavLst>
                                    </p:anim>
                                    <p:anim calcmode="lin" valueType="num">
                                      <p:cBhvr>
                                        <p:cTn id="3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8" grpId="0"/>
      <p:bldP spid="9"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210766" y="593387"/>
            <a:ext cx="11770468" cy="1325563"/>
          </a:xfrm>
        </p:spPr>
        <p:txBody>
          <a:bodyPr>
            <a:normAutofit/>
          </a:bodyPr>
          <a:lstStyle/>
          <a:p>
            <a:pPr algn="ctr"/>
            <a:r>
              <a:rPr lang="fr-FR" sz="4400" dirty="0">
                <a:solidFill>
                  <a:schemeClr val="accent4">
                    <a:lumMod val="75000"/>
                  </a:schemeClr>
                </a:solidFill>
                <a:latin typeface="Arial Black" panose="020B0A04020102020204" pitchFamily="34" charset="0"/>
              </a:rPr>
              <a:t>EXERCICE</a:t>
            </a:r>
            <a:endParaRPr lang="fr-FR" dirty="0">
              <a:solidFill>
                <a:schemeClr val="accent4">
                  <a:lumMod val="75000"/>
                </a:schemeClr>
              </a:solidFill>
              <a:latin typeface="Arial Black" panose="020B0A04020102020204" pitchFamily="34" charset="0"/>
            </a:endParaRPr>
          </a:p>
        </p:txBody>
      </p:sp>
      <p:sp>
        <p:nvSpPr>
          <p:cNvPr id="9" name="ZoneTexte 8">
            <a:extLst>
              <a:ext uri="{FF2B5EF4-FFF2-40B4-BE49-F238E27FC236}">
                <a16:creationId xmlns:a16="http://schemas.microsoft.com/office/drawing/2014/main" id="{0D45CD70-82BD-7D0E-A447-C66D729CF65B}"/>
              </a:ext>
            </a:extLst>
          </p:cNvPr>
          <p:cNvSpPr txBox="1"/>
          <p:nvPr/>
        </p:nvSpPr>
        <p:spPr>
          <a:xfrm>
            <a:off x="824418" y="2403853"/>
            <a:ext cx="10815537" cy="3300391"/>
          </a:xfrm>
          <a:prstGeom prst="rect">
            <a:avLst/>
          </a:prstGeom>
          <a:noFill/>
        </p:spPr>
        <p:txBody>
          <a:bodyPr wrap="square">
            <a:spAutoFit/>
          </a:bodyPr>
          <a:lstStyle/>
          <a:p>
            <a:pPr lvl="0">
              <a:lnSpc>
                <a:spcPct val="107000"/>
              </a:lnSpc>
              <a:spcAft>
                <a:spcPts val="800"/>
              </a:spcAft>
              <a:buSzPts val="1000"/>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Rechercher une formation pour chacun des thèmes suivants :</a:t>
            </a:r>
          </a:p>
          <a:p>
            <a:pPr lvl="0">
              <a:lnSpc>
                <a:spcPct val="107000"/>
              </a:lnSpc>
              <a:spcAft>
                <a:spcPts val="800"/>
              </a:spcAft>
              <a:buSzPts val="1000"/>
              <a:tabLst>
                <a:tab pos="457200" algn="l"/>
              </a:tabLst>
            </a:pPr>
            <a:r>
              <a:rPr lang="fr-FR" kern="0" dirty="0">
                <a:solidFill>
                  <a:srgbClr val="111111"/>
                </a:solidFill>
                <a:latin typeface="Roboto" panose="02000000000000000000" pitchFamily="2" charset="0"/>
                <a:cs typeface="Times New Roman" panose="02020603050405020304" pitchFamily="18" charset="0"/>
              </a:rPr>
              <a:t>1/ En Gestion des Ressources Humaines </a:t>
            </a:r>
          </a:p>
          <a:p>
            <a:pPr lvl="0">
              <a:lnSpc>
                <a:spcPct val="107000"/>
              </a:lnSpc>
              <a:spcAft>
                <a:spcPts val="800"/>
              </a:spcAft>
              <a:buSzPts val="1000"/>
              <a:tabLst>
                <a:tab pos="457200" algn="l"/>
              </a:tabLst>
            </a:pPr>
            <a:r>
              <a:rPr lang="fr-FR" kern="0" dirty="0">
                <a:solidFill>
                  <a:srgbClr val="111111"/>
                </a:solidFill>
                <a:latin typeface="Roboto" panose="02000000000000000000" pitchFamily="2" charset="0"/>
                <a:cs typeface="Times New Roman" panose="02020603050405020304" pitchFamily="18" charset="0"/>
              </a:rPr>
              <a:t>2/ En Gestion Comptable et Financière</a:t>
            </a:r>
          </a:p>
          <a:p>
            <a:pPr lvl="0">
              <a:lnSpc>
                <a:spcPct val="107000"/>
              </a:lnSpc>
              <a:spcAft>
                <a:spcPts val="800"/>
              </a:spcAft>
              <a:buSzPts val="1000"/>
              <a:tabLst>
                <a:tab pos="457200" algn="l"/>
              </a:tabLst>
            </a:pPr>
            <a:r>
              <a:rPr lang="fr-FR" kern="0" dirty="0">
                <a:solidFill>
                  <a:srgbClr val="111111"/>
                </a:solidFill>
                <a:latin typeface="Roboto" panose="02000000000000000000" pitchFamily="2" charset="0"/>
                <a:cs typeface="Times New Roman" panose="02020603050405020304" pitchFamily="18" charset="0"/>
              </a:rPr>
              <a:t>3/ En Management / Entreprenariat / Commerce</a:t>
            </a:r>
          </a:p>
          <a:p>
            <a:pPr lvl="0">
              <a:lnSpc>
                <a:spcPct val="107000"/>
              </a:lnSpc>
              <a:spcAft>
                <a:spcPts val="800"/>
              </a:spcAft>
              <a:buSzPts val="1000"/>
              <a:tabLst>
                <a:tab pos="457200" algn="l"/>
              </a:tabLst>
            </a:pPr>
            <a:endParaRPr lang="fr-FR" sz="1600" kern="0" dirty="0">
              <a:solidFill>
                <a:srgbClr val="111111"/>
              </a:solidFill>
              <a:latin typeface="Roboto" panose="02000000000000000000" pitchFamily="2" charset="0"/>
              <a:ea typeface="Aptos" panose="020B0004020202020204" pitchFamily="34" charset="0"/>
              <a:cs typeface="Times New Roman" panose="02020603050405020304" pitchFamily="18" charset="0"/>
            </a:endParaRPr>
          </a:p>
          <a:p>
            <a:pPr lvl="0">
              <a:lnSpc>
                <a:spcPct val="107000"/>
              </a:lnSpc>
              <a:spcAft>
                <a:spcPts val="800"/>
              </a:spcAft>
              <a:buSzPts val="1000"/>
              <a:tabLst>
                <a:tab pos="457200" algn="l"/>
              </a:tabLst>
            </a:pPr>
            <a:r>
              <a:rPr lang="fr-FR" kern="0" dirty="0">
                <a:solidFill>
                  <a:srgbClr val="111111"/>
                </a:solidFill>
                <a:latin typeface="Roboto" panose="02000000000000000000" pitchFamily="2" charset="0"/>
                <a:cs typeface="Times New Roman" panose="02020603050405020304" pitchFamily="18" charset="0"/>
              </a:rPr>
              <a:t>Pour chacune des formations, vous indiquerez le nom de la formation et de l’organisme de formation, le nombre d’heures, le coût de la formation, le lieu de la formation, le mode de formation (distanciel, présentiel, mixte), les dates de formation.</a:t>
            </a:r>
          </a:p>
          <a:p>
            <a:pPr lvl="0">
              <a:lnSpc>
                <a:spcPct val="107000"/>
              </a:lnSpc>
              <a:spcAft>
                <a:spcPts val="800"/>
              </a:spcAft>
              <a:buSzPts val="1000"/>
              <a:tabLst>
                <a:tab pos="457200" algn="l"/>
              </a:tabLst>
            </a:pPr>
            <a:endParaRPr lang="fr-FR" sz="16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8817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25FD8-A11E-FE03-CF7D-0BEB0E94547A}"/>
              </a:ext>
            </a:extLst>
          </p:cNvPr>
          <p:cNvSpPr>
            <a:spLocks noGrp="1"/>
          </p:cNvSpPr>
          <p:nvPr>
            <p:ph type="ctrTitle"/>
          </p:nvPr>
        </p:nvSpPr>
        <p:spPr>
          <a:xfrm>
            <a:off x="1524000" y="1122363"/>
            <a:ext cx="9144000" cy="96837"/>
          </a:xfrm>
        </p:spPr>
        <p:txBody>
          <a:bodyPr>
            <a:noAutofit/>
          </a:bodyPr>
          <a:lstStyle/>
          <a:p>
            <a:r>
              <a:rPr lang="fr-FR" sz="4000" dirty="0">
                <a:solidFill>
                  <a:schemeClr val="accent4">
                    <a:lumMod val="75000"/>
                  </a:schemeClr>
                </a:solidFill>
                <a:latin typeface="Arial Black" panose="020B0A04020102020204" pitchFamily="34" charset="0"/>
              </a:rPr>
              <a:t>Définition de La FORMATION en Entreprise</a:t>
            </a:r>
          </a:p>
        </p:txBody>
      </p:sp>
      <p:sp>
        <p:nvSpPr>
          <p:cNvPr id="3" name="Sous-titre 2">
            <a:extLst>
              <a:ext uri="{FF2B5EF4-FFF2-40B4-BE49-F238E27FC236}">
                <a16:creationId xmlns:a16="http://schemas.microsoft.com/office/drawing/2014/main" id="{F53B8A80-725B-6036-1742-ECF75FEA251C}"/>
              </a:ext>
            </a:extLst>
          </p:cNvPr>
          <p:cNvSpPr>
            <a:spLocks noGrp="1"/>
          </p:cNvSpPr>
          <p:nvPr>
            <p:ph type="subTitle" idx="1"/>
          </p:nvPr>
        </p:nvSpPr>
        <p:spPr>
          <a:xfrm>
            <a:off x="1090650" y="1324363"/>
            <a:ext cx="10183708" cy="4306110"/>
          </a:xfrm>
        </p:spPr>
        <p:txBody>
          <a:bodyPr/>
          <a:lstStyle/>
          <a:p>
            <a:r>
              <a:rPr lang="fr-FR"/>
              <a:t>            </a:t>
            </a:r>
            <a:endParaRPr lang="fr-FR" dirty="0"/>
          </a:p>
        </p:txBody>
      </p:sp>
      <p:sp>
        <p:nvSpPr>
          <p:cNvPr id="10" name="ZoneTexte 9">
            <a:extLst>
              <a:ext uri="{FF2B5EF4-FFF2-40B4-BE49-F238E27FC236}">
                <a16:creationId xmlns:a16="http://schemas.microsoft.com/office/drawing/2014/main" id="{B180825D-8C1B-BE56-69C7-82AAD33B506C}"/>
              </a:ext>
            </a:extLst>
          </p:cNvPr>
          <p:cNvSpPr txBox="1"/>
          <p:nvPr/>
        </p:nvSpPr>
        <p:spPr>
          <a:xfrm>
            <a:off x="1004146" y="1781551"/>
            <a:ext cx="10183708" cy="1484252"/>
          </a:xfrm>
          <a:prstGeom prst="rect">
            <a:avLst/>
          </a:prstGeom>
          <a:noFill/>
        </p:spPr>
        <p:txBody>
          <a:bodyPr wrap="square">
            <a:spAutoFit/>
          </a:bodyPr>
          <a:lstStyle/>
          <a:p>
            <a:pPr>
              <a:lnSpc>
                <a:spcPct val="107000"/>
              </a:lnSpc>
              <a:spcBef>
                <a:spcPts val="900"/>
              </a:spcBef>
              <a:spcAft>
                <a:spcPts val="800"/>
              </a:spcAf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formation en entreprise est l’ensemble des actions de formation professionnelle continue qui visent à développer les compétences des salariés, à les adapter aux évolutions des métiers, à les accompagner dans leur parcours professionnel et à renforcer leur employabilité. </a:t>
            </a:r>
          </a:p>
          <a:p>
            <a:pPr>
              <a:lnSpc>
                <a:spcPct val="107000"/>
              </a:lnSpc>
              <a:spcBef>
                <a:spcPts val="900"/>
              </a:spcBef>
              <a:spcAft>
                <a:spcPts val="800"/>
              </a:spcAf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formation en entreprise est un levier stratégique pour les organisations, car elle leur permet de :</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5C554397-4CFA-5106-A4ED-AD67529280DB}"/>
              </a:ext>
            </a:extLst>
          </p:cNvPr>
          <p:cNvSpPr txBox="1"/>
          <p:nvPr/>
        </p:nvSpPr>
        <p:spPr>
          <a:xfrm>
            <a:off x="1090649" y="3663253"/>
            <a:ext cx="9852967" cy="2226250"/>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2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Répondre aux besoins actuels et futurs de leurs activités</a:t>
            </a:r>
            <a:endParaRPr lang="fr-FR" sz="2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Améliorer la qualité, la productivité et l’innovation</a:t>
            </a:r>
            <a:endParaRPr lang="fr-FR" sz="2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Fidéliser et motiver leurs collaborateurs</a:t>
            </a:r>
            <a:endParaRPr lang="fr-FR" sz="2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Valoriser leur image et leur responsabilité sociale</a:t>
            </a:r>
            <a:endParaRPr lang="fr-FR" sz="2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4502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25FD8-A11E-FE03-CF7D-0BEB0E94547A}"/>
              </a:ext>
            </a:extLst>
          </p:cNvPr>
          <p:cNvSpPr>
            <a:spLocks noGrp="1"/>
          </p:cNvSpPr>
          <p:nvPr>
            <p:ph type="ctrTitle"/>
          </p:nvPr>
        </p:nvSpPr>
        <p:spPr>
          <a:xfrm>
            <a:off x="1524000" y="1122363"/>
            <a:ext cx="9144000" cy="96837"/>
          </a:xfrm>
        </p:spPr>
        <p:txBody>
          <a:bodyPr>
            <a:noAutofit/>
          </a:bodyPr>
          <a:lstStyle/>
          <a:p>
            <a:r>
              <a:rPr lang="fr-FR" sz="4000" dirty="0">
                <a:solidFill>
                  <a:schemeClr val="accent4">
                    <a:lumMod val="75000"/>
                  </a:schemeClr>
                </a:solidFill>
                <a:latin typeface="Arial Black" panose="020B0A04020102020204" pitchFamily="34" charset="0"/>
              </a:rPr>
              <a:t>Définition de La FORMATION en Entreprise</a:t>
            </a:r>
          </a:p>
        </p:txBody>
      </p:sp>
      <p:sp>
        <p:nvSpPr>
          <p:cNvPr id="3" name="Sous-titre 2">
            <a:extLst>
              <a:ext uri="{FF2B5EF4-FFF2-40B4-BE49-F238E27FC236}">
                <a16:creationId xmlns:a16="http://schemas.microsoft.com/office/drawing/2014/main" id="{F53B8A80-725B-6036-1742-ECF75FEA251C}"/>
              </a:ext>
            </a:extLst>
          </p:cNvPr>
          <p:cNvSpPr>
            <a:spLocks noGrp="1"/>
          </p:cNvSpPr>
          <p:nvPr>
            <p:ph type="subTitle" idx="1"/>
          </p:nvPr>
        </p:nvSpPr>
        <p:spPr>
          <a:xfrm>
            <a:off x="1090650" y="1324363"/>
            <a:ext cx="10183708" cy="4306110"/>
          </a:xfrm>
        </p:spPr>
        <p:txBody>
          <a:bodyPr/>
          <a:lstStyle/>
          <a:p>
            <a:r>
              <a:rPr lang="fr-FR" dirty="0"/>
              <a:t>            </a:t>
            </a:r>
          </a:p>
        </p:txBody>
      </p:sp>
      <p:sp>
        <p:nvSpPr>
          <p:cNvPr id="6" name="ZoneTexte 5">
            <a:extLst>
              <a:ext uri="{FF2B5EF4-FFF2-40B4-BE49-F238E27FC236}">
                <a16:creationId xmlns:a16="http://schemas.microsoft.com/office/drawing/2014/main" id="{0D22B0FC-0C30-5B36-D965-79B396173022}"/>
              </a:ext>
            </a:extLst>
          </p:cNvPr>
          <p:cNvSpPr txBox="1"/>
          <p:nvPr/>
        </p:nvSpPr>
        <p:spPr>
          <a:xfrm>
            <a:off x="647465" y="1508360"/>
            <a:ext cx="11070077" cy="4767459"/>
          </a:xfrm>
          <a:prstGeom prst="rect">
            <a:avLst/>
          </a:prstGeom>
          <a:noFill/>
        </p:spPr>
        <p:txBody>
          <a:bodyPr wrap="square">
            <a:spAutoFit/>
          </a:bodyPr>
          <a:lstStyle/>
          <a:p>
            <a:pPr>
              <a:lnSpc>
                <a:spcPct val="107000"/>
              </a:lnSpc>
              <a:spcBef>
                <a:spcPts val="900"/>
              </a:spcBef>
              <a:spcAft>
                <a:spcPts val="800"/>
              </a:spcAf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formation en entreprise est également un droit et un devoir pour les salariés, car elle leur permet de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Acquérir de nouvelles connaissances et compétences</a:t>
            </a:r>
            <a:endParaRPr lang="fr-FR" sz="2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Évoluer dans leur fonction ou changer de métier</a:t>
            </a:r>
            <a:endParaRPr lang="fr-FR" sz="2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S’adapter aux changements technologiques et organisationnels</a:t>
            </a:r>
            <a:endParaRPr lang="fr-FR" sz="2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Renforcer leur employabilité et leur mobilité</a:t>
            </a:r>
            <a:endParaRPr lang="fr-FR" sz="2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800"/>
              </a:spcAf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formation en entreprise est donc un enjeu majeur pour le développement économique et social du pays.</a:t>
            </a:r>
          </a:p>
          <a:p>
            <a:pPr>
              <a:lnSpc>
                <a:spcPct val="107000"/>
              </a:lnSpc>
              <a:spcBef>
                <a:spcPts val="900"/>
              </a:spcBef>
              <a:spcAft>
                <a:spcPts val="800"/>
              </a:spcAf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Cependant, elle est aussi confrontée à de nombreux défis, liés aux évolutions légales et réglementaires, aux mutations du marché du travail, aux attentes des salariés et aux contraintes des entreprises. </a:t>
            </a:r>
          </a:p>
          <a:p>
            <a:pPr>
              <a:lnSpc>
                <a:spcPct val="107000"/>
              </a:lnSpc>
              <a:spcBef>
                <a:spcPts val="900"/>
              </a:spcBef>
              <a:spcAft>
                <a:spcPts val="800"/>
              </a:spcAf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C’est pourquoi il est essentiel de connaître les principes, les modalités et les outils de la gestion de la formation en entreprise, afin de la rendre efficace, pertinente et adaptée aux besoins de chacun.</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5338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155641" y="228263"/>
            <a:ext cx="10437778" cy="1325563"/>
          </a:xfrm>
        </p:spPr>
        <p:txBody>
          <a:bodyPr>
            <a:normAutofit/>
          </a:bodyPr>
          <a:lstStyle/>
          <a:p>
            <a:pPr algn="ctr"/>
            <a:r>
              <a:rPr lang="fr-FR" sz="4400" dirty="0">
                <a:solidFill>
                  <a:schemeClr val="accent4">
                    <a:lumMod val="75000"/>
                  </a:schemeClr>
                </a:solidFill>
                <a:latin typeface="Arial Black" panose="020B0A04020102020204" pitchFamily="34" charset="0"/>
              </a:rPr>
              <a:t>La FORMATION professionnelle continue en Entreprise</a:t>
            </a:r>
            <a:endParaRPr lang="fr-FR" dirty="0"/>
          </a:p>
        </p:txBody>
      </p:sp>
      <p:sp>
        <p:nvSpPr>
          <p:cNvPr id="3" name="Espace réservé du contenu 2">
            <a:extLst>
              <a:ext uri="{FF2B5EF4-FFF2-40B4-BE49-F238E27FC236}">
                <a16:creationId xmlns:a16="http://schemas.microsoft.com/office/drawing/2014/main" id="{887CD4FA-DEF6-C35C-2AC7-CA49D71421C8}"/>
              </a:ext>
            </a:extLst>
          </p:cNvPr>
          <p:cNvSpPr>
            <a:spLocks noGrp="1"/>
          </p:cNvSpPr>
          <p:nvPr>
            <p:ph idx="1"/>
          </p:nvPr>
        </p:nvSpPr>
        <p:spPr>
          <a:xfrm>
            <a:off x="546370" y="3746601"/>
            <a:ext cx="10515600" cy="4351338"/>
          </a:xfrm>
        </p:spPr>
        <p:txBody>
          <a:bodyPr/>
          <a:lstStyle/>
          <a:p>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formation professionnelle continue est régie par un cadre légal et réglementaire qui évolue régulièrement, afin de s’adapter aux besoins du marché du travail, aux attentes des salariés et aux contraintes des entreprises. </a:t>
            </a:r>
          </a:p>
          <a:p>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Ces évolutions légales et réglementaires visent à rendre la formation professionnelle plus accessible, plus souple, plus personnalisée et plus efficace, en favorisant l’initiative des salariés et en responsabilisant les employeurs.</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pic>
        <p:nvPicPr>
          <p:cNvPr id="3074" name="Picture 2" descr="Photos, illustrations et vidéos de &quot;nuage de tags&quot;">
            <a:extLst>
              <a:ext uri="{FF2B5EF4-FFF2-40B4-BE49-F238E27FC236}">
                <a16:creationId xmlns:a16="http://schemas.microsoft.com/office/drawing/2014/main" id="{3C5CDA30-917D-CEDF-A27B-75CD0EB628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8970" y="160169"/>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arn(inVertic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arn(inVertical)">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418289" y="365125"/>
            <a:ext cx="10935511" cy="1325563"/>
          </a:xfrm>
        </p:spPr>
        <p:txBody>
          <a:bodyPr>
            <a:normAutofit/>
          </a:bodyPr>
          <a:lstStyle/>
          <a:p>
            <a:pPr algn="ctr"/>
            <a:r>
              <a:rPr lang="fr-FR" sz="4400" dirty="0">
                <a:solidFill>
                  <a:schemeClr val="accent4">
                    <a:lumMod val="75000"/>
                  </a:schemeClr>
                </a:solidFill>
                <a:latin typeface="Arial Black" panose="020B0A04020102020204" pitchFamily="34" charset="0"/>
              </a:rPr>
              <a:t>Quelques évolutions règlementaires</a:t>
            </a:r>
            <a:endParaRPr lang="fr-FR" dirty="0"/>
          </a:p>
        </p:txBody>
      </p:sp>
      <p:sp>
        <p:nvSpPr>
          <p:cNvPr id="5" name="Espace réservé du contenu 4">
            <a:extLst>
              <a:ext uri="{FF2B5EF4-FFF2-40B4-BE49-F238E27FC236}">
                <a16:creationId xmlns:a16="http://schemas.microsoft.com/office/drawing/2014/main" id="{4ACA6103-8E5E-36CF-892B-AE7278C90E13}"/>
              </a:ext>
            </a:extLst>
          </p:cNvPr>
          <p:cNvSpPr>
            <a:spLocks noGrp="1"/>
          </p:cNvSpPr>
          <p:nvPr>
            <p:ph idx="1"/>
          </p:nvPr>
        </p:nvSpPr>
        <p:spPr>
          <a:xfrm>
            <a:off x="760379" y="1942357"/>
            <a:ext cx="10515600" cy="4351338"/>
          </a:xfrm>
        </p:spPr>
        <p:txBody>
          <a:bodyPr>
            <a:normAutofit fontScale="92500" lnSpcReduction="2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loi du 5 mars 2014 relative à la formation professionnelle, à l’emploi et à la démocratie sociale, qui a créé le Compte Personnel de Formation (CPF), le Conseil en Évolution Professionnelle (CEP) et le Compte Personnel d’Activité (CPA), et qui a réformé le financement de la formation professionnelle.</a:t>
            </a:r>
            <a:endParaRPr lang="fr-FR" sz="1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loi du 5 septembre 2018 pour la liberté de choisir son avenir professionnel, qui a modifié les modalités d’accès et d’utilisation du CPF, qui a simplifié les dispositifs de l’alternance, qui a renforcé les obligations de l’employeur en matière de formation et qui a transformé les organismes paritaires collecteurs agréés (OPCA) en opérateurs de compétences (OPCO).</a:t>
            </a:r>
            <a:endParaRPr lang="fr-FR" sz="1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loi du 6 août 2019 de transformation de la fonction publique, qui a étendu le CPF aux agents publics, qui a créé le CPF de transition professionnelle et qui a instauré le bilan à 6 ans et l’abondement correctif pour les salariés du privé.</a:t>
            </a:r>
            <a:endParaRPr lang="fr-FR" sz="1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La loi du 14 décembre 2020 de financement de la sécurité sociale pour 2021, qui a prolongé les mesures exceptionnelles prises dans le cadre de la crise sanitaire, telles que le Fonds National de l’Emploi Formation (FNE-Formation), le dispositif d’Activité Partielle de Longue Durée (APLD) et le Plan de Relance de l’Apprentissage.</a:t>
            </a:r>
            <a:endParaRPr lang="fr-FR" sz="1800" kern="100" dirty="0">
              <a:solidFill>
                <a:srgbClr val="111111"/>
              </a:solidFill>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72089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ircle(in)">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870571" y="1767593"/>
            <a:ext cx="10935511" cy="3944228"/>
          </a:xfrm>
        </p:spPr>
        <p:txBody>
          <a:bodyPr>
            <a:normAutofit/>
          </a:bodyPr>
          <a:lstStyle/>
          <a:p>
            <a:pPr algn="ctr"/>
            <a:br>
              <a:rPr lang="fr-FR" sz="4400" dirty="0">
                <a:solidFill>
                  <a:schemeClr val="accent4">
                    <a:lumMod val="75000"/>
                  </a:schemeClr>
                </a:solidFill>
                <a:latin typeface="Arial Black" panose="020B0A04020102020204" pitchFamily="34" charset="0"/>
              </a:rPr>
            </a:br>
            <a:br>
              <a:rPr lang="fr-FR" sz="4400" dirty="0">
                <a:solidFill>
                  <a:schemeClr val="accent4">
                    <a:lumMod val="75000"/>
                  </a:schemeClr>
                </a:solidFill>
                <a:latin typeface="Arial Black" panose="020B0A04020102020204" pitchFamily="34" charset="0"/>
              </a:rPr>
            </a:br>
            <a:br>
              <a:rPr lang="fr-FR" sz="4400" dirty="0">
                <a:solidFill>
                  <a:schemeClr val="accent4">
                    <a:lumMod val="75000"/>
                  </a:schemeClr>
                </a:solidFill>
                <a:latin typeface="Arial Black" panose="020B0A04020102020204" pitchFamily="34" charset="0"/>
              </a:rPr>
            </a:br>
            <a:r>
              <a:rPr lang="fr-FR" sz="4400" dirty="0">
                <a:solidFill>
                  <a:schemeClr val="accent4">
                    <a:lumMod val="75000"/>
                  </a:schemeClr>
                </a:solidFill>
                <a:latin typeface="Arial Black" panose="020B0A04020102020204" pitchFamily="34" charset="0"/>
              </a:rPr>
              <a:t>Les acteurs de la formation professionnelle </a:t>
            </a:r>
            <a:endParaRPr lang="fr-FR" dirty="0"/>
          </a:p>
        </p:txBody>
      </p:sp>
      <p:pic>
        <p:nvPicPr>
          <p:cNvPr id="4098" name="Picture 2" descr="APB : c\’est parti. Comment bien l\’utiliser ? – Vie lycéenne">
            <a:extLst>
              <a:ext uri="{FF2B5EF4-FFF2-40B4-BE49-F238E27FC236}">
                <a16:creationId xmlns:a16="http://schemas.microsoft.com/office/drawing/2014/main" id="{D2911F41-D079-E4D0-D8F4-0026126D86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015" y="365125"/>
            <a:ext cx="3476625" cy="2119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94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418289" y="365125"/>
            <a:ext cx="10935511" cy="1325563"/>
          </a:xfrm>
        </p:spPr>
        <p:txBody>
          <a:bodyPr>
            <a:normAutofit/>
          </a:bodyPr>
          <a:lstStyle/>
          <a:p>
            <a:pPr algn="ctr"/>
            <a:r>
              <a:rPr lang="fr-FR" sz="4400" dirty="0">
                <a:solidFill>
                  <a:schemeClr val="accent4">
                    <a:lumMod val="75000"/>
                  </a:schemeClr>
                </a:solidFill>
                <a:latin typeface="Arial Black" panose="020B0A04020102020204" pitchFamily="34" charset="0"/>
              </a:rPr>
              <a:t>LES SALAR</a:t>
            </a:r>
            <a:r>
              <a:rPr lang="fr-FR" dirty="0">
                <a:solidFill>
                  <a:schemeClr val="accent4">
                    <a:lumMod val="75000"/>
                  </a:schemeClr>
                </a:solidFill>
                <a:latin typeface="Arial Black" panose="020B0A04020102020204" pitchFamily="34" charset="0"/>
              </a:rPr>
              <a:t>IÉS</a:t>
            </a:r>
            <a:endParaRPr lang="fr-FR" dirty="0"/>
          </a:p>
        </p:txBody>
      </p:sp>
      <p:sp>
        <p:nvSpPr>
          <p:cNvPr id="5" name="Espace réservé du contenu 4">
            <a:extLst>
              <a:ext uri="{FF2B5EF4-FFF2-40B4-BE49-F238E27FC236}">
                <a16:creationId xmlns:a16="http://schemas.microsoft.com/office/drawing/2014/main" id="{A43327F9-56A9-D595-A6E5-1310B3DEADF6}"/>
              </a:ext>
            </a:extLst>
          </p:cNvPr>
          <p:cNvSpPr>
            <a:spLocks noGrp="1"/>
          </p:cNvSpPr>
          <p:nvPr>
            <p:ph idx="1"/>
          </p:nvPr>
        </p:nvSpPr>
        <p:spPr/>
        <p:txBody>
          <a:bodyPr>
            <a:normAutofit fontScale="92500" lnSpcReduction="10000"/>
          </a:bodyPr>
          <a:lstStyle/>
          <a:p>
            <a:pPr marL="0" indent="0" algn="l">
              <a:buNone/>
            </a:pPr>
            <a:r>
              <a:rPr lang="fr-FR" sz="1800" kern="0" dirty="0">
                <a:solidFill>
                  <a:srgbClr val="111111"/>
                </a:solidFill>
                <a:latin typeface="Roboto" panose="02000000000000000000" pitchFamily="2" charset="0"/>
                <a:cs typeface="Times New Roman" panose="02020603050405020304" pitchFamily="18" charset="0"/>
              </a:rPr>
              <a:t>En ce qui concerne les salariés, il existe différents programmes leur permettant de suivre une formation :</a:t>
            </a:r>
          </a:p>
          <a:p>
            <a:pPr marL="0" indent="0" algn="l">
              <a:buNone/>
            </a:pPr>
            <a:endParaRPr lang="fr-FR" sz="1800" kern="0" dirty="0">
              <a:solidFill>
                <a:srgbClr val="111111"/>
              </a:solidFill>
              <a:latin typeface="Roboto" panose="02000000000000000000" pitchFamily="2" charset="0"/>
              <a:cs typeface="Times New Roman" panose="02020603050405020304" pitchFamily="18" charset="0"/>
            </a:endParaRPr>
          </a:p>
          <a:p>
            <a:pPr algn="l">
              <a:buFont typeface="Arial" panose="020B0604020202020204" pitchFamily="34" charset="0"/>
              <a:buChar char="•"/>
            </a:pPr>
            <a:r>
              <a:rPr lang="fr-FR" sz="1800" kern="0" dirty="0">
                <a:solidFill>
                  <a:srgbClr val="111111"/>
                </a:solidFill>
                <a:latin typeface="Roboto" panose="02000000000000000000" pitchFamily="2" charset="0"/>
                <a:cs typeface="Times New Roman" panose="02020603050405020304" pitchFamily="18" charset="0"/>
              </a:rPr>
              <a:t>Le plan de formation : il s'agit d'un plan mis en place par les ressources humaines ou les responsables formation d'une entreprise permettant à ses salariés de suivre une formation sur leur temps de travail tout en étant rémunérés. Le plan de formation est annuel. Nous ferons un point en particulier sur le plan de formation.</a:t>
            </a:r>
          </a:p>
          <a:p>
            <a:pPr marL="0" indent="0" algn="l">
              <a:buNone/>
            </a:pPr>
            <a:endParaRPr lang="fr-FR" sz="1800" kern="0" dirty="0">
              <a:solidFill>
                <a:srgbClr val="111111"/>
              </a:solidFill>
              <a:latin typeface="Roboto" panose="02000000000000000000" pitchFamily="2" charset="0"/>
              <a:cs typeface="Times New Roman" panose="02020603050405020304" pitchFamily="18" charset="0"/>
            </a:endParaRPr>
          </a:p>
          <a:p>
            <a:pPr algn="l">
              <a:buFont typeface="Arial" panose="020B0604020202020204" pitchFamily="34" charset="0"/>
              <a:buChar char="•"/>
            </a:pPr>
            <a:r>
              <a:rPr lang="fr-FR" sz="1800" kern="0" dirty="0">
                <a:solidFill>
                  <a:srgbClr val="111111"/>
                </a:solidFill>
                <a:latin typeface="Roboto" panose="02000000000000000000" pitchFamily="2" charset="0"/>
                <a:cs typeface="Times New Roman" panose="02020603050405020304" pitchFamily="18" charset="0"/>
              </a:rPr>
              <a:t>Le CPF (Compte Personnel de Formation) : il permet à toute personne active, dès son entrée sur le marché du travail et jusqu’à la date à laquelle elle fait valoir l’ensemble de ses droits à la retraite, d’acquérir des droits à la formation mobilisables tout au long de sa vie professionnelle. L’ambition du compte personnel de formation (CPF) est ainsi de contribuer, à l’initiative de la personne elle-même, au maintien de l’employabilité et à la sécurisation du parcours professionnel. Depuis 2020, les salariés ayant effectué une durée de travail supérieure ou égale à la moitié de la durée légale ou conventionnelle du travail sur l’ensemble de l’année 2019 bénéficient de 500 euros par an pour se former (plafonné jusqu’à 5 000 euros).</a:t>
            </a:r>
          </a:p>
          <a:p>
            <a:pPr marL="0" indent="0" algn="l">
              <a:buNone/>
            </a:pPr>
            <a:r>
              <a:rPr lang="fr-FR" sz="1700" dirty="0">
                <a:solidFill>
                  <a:schemeClr val="accent1"/>
                </a:solidFill>
                <a:latin typeface="YouTube Noto"/>
                <a:hlinkClick r:id="rId2">
                  <a:extLst>
                    <a:ext uri="{A12FA001-AC4F-418D-AE19-62706E023703}">
                      <ahyp:hlinkClr xmlns:ahyp="http://schemas.microsoft.com/office/drawing/2018/hyperlinkcolor" val="tx"/>
                    </a:ext>
                  </a:extLst>
                </a:hlinkClick>
              </a:rPr>
              <a:t> </a:t>
            </a:r>
            <a:r>
              <a:rPr lang="fr-FR" sz="1700" b="0" i="0" u="none" strike="noStrike" dirty="0">
                <a:solidFill>
                  <a:schemeClr val="accent1"/>
                </a:solidFill>
                <a:effectLst/>
                <a:latin typeface="YouTube Noto"/>
                <a:hlinkClick r:id="rId2">
                  <a:extLst>
                    <a:ext uri="{A12FA001-AC4F-418D-AE19-62706E023703}">
                      <ahyp:hlinkClr xmlns:ahyp="http://schemas.microsoft.com/office/drawing/2018/hyperlinkcolor" val="tx"/>
                    </a:ext>
                  </a:extLst>
                </a:hlinkClick>
              </a:rPr>
              <a:t>https://youtu.be/6Jkotd6dCpw</a:t>
            </a:r>
            <a:endParaRPr lang="fr-FR" sz="1700" kern="0" dirty="0">
              <a:solidFill>
                <a:schemeClr val="accent1"/>
              </a:solidFill>
              <a:latin typeface="Roboto"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125024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16D85-5A8E-9F99-4800-B0D00D4C90B6}"/>
              </a:ext>
            </a:extLst>
          </p:cNvPr>
          <p:cNvSpPr>
            <a:spLocks noGrp="1"/>
          </p:cNvSpPr>
          <p:nvPr>
            <p:ph type="title"/>
          </p:nvPr>
        </p:nvSpPr>
        <p:spPr>
          <a:xfrm>
            <a:off x="428016" y="0"/>
            <a:ext cx="10935511" cy="1325563"/>
          </a:xfrm>
        </p:spPr>
        <p:txBody>
          <a:bodyPr>
            <a:normAutofit/>
          </a:bodyPr>
          <a:lstStyle/>
          <a:p>
            <a:pPr algn="ctr"/>
            <a:r>
              <a:rPr lang="fr-FR" sz="4400" dirty="0">
                <a:solidFill>
                  <a:schemeClr val="accent4">
                    <a:lumMod val="75000"/>
                  </a:schemeClr>
                </a:solidFill>
                <a:latin typeface="Arial Black" panose="020B0A04020102020204" pitchFamily="34" charset="0"/>
              </a:rPr>
              <a:t>LES SALAR</a:t>
            </a:r>
            <a:r>
              <a:rPr lang="fr-FR" dirty="0">
                <a:solidFill>
                  <a:schemeClr val="accent4">
                    <a:lumMod val="75000"/>
                  </a:schemeClr>
                </a:solidFill>
                <a:latin typeface="Arial Black" panose="020B0A04020102020204" pitchFamily="34" charset="0"/>
              </a:rPr>
              <a:t>IÉS</a:t>
            </a:r>
            <a:endParaRPr lang="fr-FR" dirty="0"/>
          </a:p>
        </p:txBody>
      </p:sp>
      <p:sp>
        <p:nvSpPr>
          <p:cNvPr id="4" name="Espace réservé du contenu 3">
            <a:extLst>
              <a:ext uri="{FF2B5EF4-FFF2-40B4-BE49-F238E27FC236}">
                <a16:creationId xmlns:a16="http://schemas.microsoft.com/office/drawing/2014/main" id="{AF94E4D4-93E3-9367-B13B-E1B41D3667C7}"/>
              </a:ext>
            </a:extLst>
          </p:cNvPr>
          <p:cNvSpPr>
            <a:spLocks noGrp="1"/>
          </p:cNvSpPr>
          <p:nvPr>
            <p:ph idx="1"/>
          </p:nvPr>
        </p:nvSpPr>
        <p:spPr>
          <a:xfrm>
            <a:off x="740924" y="1417063"/>
            <a:ext cx="10515600" cy="5003192"/>
          </a:xfrm>
        </p:spPr>
        <p:txBody>
          <a:bodyPr>
            <a:normAutofit fontScale="77500" lnSpcReduction="20000"/>
          </a:bodyPr>
          <a:lstStyle/>
          <a:p>
            <a:pPr algn="l">
              <a:buFont typeface="Arial" panose="020B0604020202020204" pitchFamily="34" charset="0"/>
              <a:buChar char="•"/>
            </a:pPr>
            <a:endParaRPr lang="fr-FR" sz="1800" kern="0" dirty="0">
              <a:solidFill>
                <a:srgbClr val="111111"/>
              </a:solidFill>
              <a:latin typeface="Roboto" panose="02000000000000000000" pitchFamily="2" charset="0"/>
              <a:cs typeface="Times New Roman" panose="02020603050405020304" pitchFamily="18" charset="0"/>
            </a:endParaRPr>
          </a:p>
          <a:p>
            <a:pPr algn="l">
              <a:buFont typeface="Arial" panose="020B0604020202020204" pitchFamily="34" charset="0"/>
              <a:buChar char="•"/>
            </a:pPr>
            <a:r>
              <a:rPr lang="fr-FR" sz="2300" kern="0" dirty="0">
                <a:solidFill>
                  <a:srgbClr val="111111"/>
                </a:solidFill>
                <a:latin typeface="Roboto" panose="02000000000000000000" pitchFamily="2" charset="0"/>
                <a:cs typeface="Times New Roman" panose="02020603050405020304" pitchFamily="18" charset="0"/>
              </a:rPr>
              <a:t>Le contrat de professionnalisation : c’est un contrat de travail conclu entre un employeur et un salarié. Le contrat de professionnalisation peut être conclu dans le cadre d’un contrat à durée déterminée ou dans le cadre d’un CDI. Il permet l’acquisition – dans le cadre de la formation continue – d’une qualification professionnelle (diplôme, titre, certificat de qualification professionnelle…) reconnue par l’État et/ou la branche professionnelle. L’objectif est l’insertion ou le retour à l’emploi des jeunes et des adultes. Il peut concerner des :</a:t>
            </a:r>
          </a:p>
          <a:p>
            <a:pPr lvl="1"/>
            <a:r>
              <a:rPr lang="fr-FR" sz="2300" kern="0" dirty="0">
                <a:solidFill>
                  <a:srgbClr val="111111"/>
                </a:solidFill>
                <a:latin typeface="Roboto" panose="02000000000000000000" pitchFamily="2" charset="0"/>
                <a:cs typeface="Times New Roman" panose="02020603050405020304" pitchFamily="18" charset="0"/>
              </a:rPr>
              <a:t>Jeunes âgés de 16 à 25 ans révolus afin de compléter leur formation initiale ;</a:t>
            </a:r>
          </a:p>
          <a:p>
            <a:pPr lvl="1"/>
            <a:r>
              <a:rPr lang="fr-FR" sz="2300" kern="0" dirty="0">
                <a:solidFill>
                  <a:srgbClr val="111111"/>
                </a:solidFill>
                <a:latin typeface="Roboto" panose="02000000000000000000" pitchFamily="2" charset="0"/>
                <a:cs typeface="Times New Roman" panose="02020603050405020304" pitchFamily="18" charset="0"/>
              </a:rPr>
              <a:t>Demandeurs d’emploi âgés de 26 ans et plus. </a:t>
            </a:r>
          </a:p>
          <a:p>
            <a:pPr lvl="1"/>
            <a:r>
              <a:rPr lang="fr-FR" sz="2300" kern="0" dirty="0">
                <a:solidFill>
                  <a:srgbClr val="111111"/>
                </a:solidFill>
                <a:latin typeface="Roboto" panose="02000000000000000000" pitchFamily="2" charset="0"/>
                <a:cs typeface="Times New Roman" panose="02020603050405020304" pitchFamily="18" charset="0"/>
              </a:rPr>
              <a:t>Bénéficiaires du </a:t>
            </a:r>
            <a:r>
              <a:rPr lang="fr-FR" sz="2300" kern="0" dirty="0">
                <a:solidFill>
                  <a:srgbClr val="111111"/>
                </a:solidFill>
                <a:latin typeface="Roboto" panose="02000000000000000000" pitchFamily="2" charset="0"/>
                <a:cs typeface="Times New Roman" panose="02020603050405020304" pitchFamily="18" charset="0"/>
                <a:hlinkClick r:id="rId2" tooltip="revenu de solidarité active (RSA) (nouvelle fenêtre)">
                  <a:extLst>
                    <a:ext uri="{A12FA001-AC4F-418D-AE19-62706E023703}">
                      <ahyp:hlinkClr xmlns:ahyp="http://schemas.microsoft.com/office/drawing/2018/hyperlinkcolor" val="tx"/>
                    </a:ext>
                  </a:extLst>
                </a:hlinkClick>
              </a:rPr>
              <a:t>revenu de solidarité active (RSA)</a:t>
            </a:r>
            <a:r>
              <a:rPr lang="fr-FR" sz="2300" kern="0" dirty="0">
                <a:solidFill>
                  <a:srgbClr val="111111"/>
                </a:solidFill>
                <a:latin typeface="Roboto" panose="02000000000000000000" pitchFamily="2" charset="0"/>
                <a:cs typeface="Times New Roman" panose="02020603050405020304" pitchFamily="18" charset="0"/>
              </a:rPr>
              <a:t>, de l’allocation de solidarité spécifique (ASS) ou de l’allocation aux adultes handicapés (AAH) ;</a:t>
            </a:r>
          </a:p>
          <a:p>
            <a:pPr lvl="1"/>
            <a:r>
              <a:rPr lang="fr-FR" sz="2300" kern="0" dirty="0">
                <a:solidFill>
                  <a:srgbClr val="111111"/>
                </a:solidFill>
                <a:latin typeface="Roboto" panose="02000000000000000000" pitchFamily="2" charset="0"/>
                <a:cs typeface="Times New Roman" panose="02020603050405020304" pitchFamily="18" charset="0"/>
              </a:rPr>
              <a:t>Personnes ayant bénéficié d’un contrat aidé (contrat unique d’insertion - CUI).</a:t>
            </a:r>
          </a:p>
          <a:p>
            <a:pPr marL="0" indent="0" algn="l">
              <a:buNone/>
            </a:pPr>
            <a:endParaRPr lang="fr-FR" sz="2300" kern="0" dirty="0">
              <a:solidFill>
                <a:srgbClr val="111111"/>
              </a:solidFill>
              <a:latin typeface="Roboto" panose="02000000000000000000" pitchFamily="2" charset="0"/>
              <a:cs typeface="Times New Roman" panose="02020603050405020304" pitchFamily="18" charset="0"/>
            </a:endParaRPr>
          </a:p>
          <a:p>
            <a:pPr algn="l">
              <a:buFont typeface="Arial" panose="020B0604020202020204" pitchFamily="34" charset="0"/>
              <a:buChar char="•"/>
            </a:pPr>
            <a:r>
              <a:rPr lang="fr-FR" sz="2300" kern="0" dirty="0">
                <a:solidFill>
                  <a:srgbClr val="111111"/>
                </a:solidFill>
                <a:latin typeface="Roboto" panose="02000000000000000000" pitchFamily="2" charset="0"/>
                <a:cs typeface="Times New Roman" panose="02020603050405020304" pitchFamily="18" charset="0"/>
              </a:rPr>
              <a:t>Le PTP (Projet Transition Professionnelle) : Le PTP est un moyen de changer de vie en donnant aux salariés la liberté de choisir leur avenir professionnel. Formation financée, contrat de travail et salaire maintenus, parcours de formation individualisé… avec le PTP, tout est fait pour changer de métier en toute sécurité. Pour le salarié, quels que soient ses moyens financiers et son contrat de travail – CDI, CDD, intérimaire, intermittent du spectacle – c’est la possibilité d’accéder à la reconversion professionnelle sous réserve de répondre aux </a:t>
            </a:r>
            <a:r>
              <a:rPr lang="fr-FR" sz="2300" kern="0" dirty="0">
                <a:solidFill>
                  <a:srgbClr val="111111"/>
                </a:solidFill>
                <a:latin typeface="Roboto" panose="02000000000000000000" pitchFamily="2" charset="0"/>
                <a:cs typeface="Times New Roman" panose="02020603050405020304" pitchFamily="18" charset="0"/>
                <a:hlinkClick r:id="rId3">
                  <a:extLst>
                    <a:ext uri="{A12FA001-AC4F-418D-AE19-62706E023703}">
                      <ahyp:hlinkClr xmlns:ahyp="http://schemas.microsoft.com/office/drawing/2018/hyperlinkcolor" val="tx"/>
                    </a:ext>
                  </a:extLst>
                </a:hlinkClick>
              </a:rPr>
              <a:t>règles d’éligibilité</a:t>
            </a:r>
            <a:r>
              <a:rPr lang="fr-FR" sz="2300" kern="0" dirty="0">
                <a:solidFill>
                  <a:srgbClr val="111111"/>
                </a:solidFill>
                <a:latin typeface="Roboto" panose="02000000000000000000" pitchFamily="2" charset="0"/>
                <a:cs typeface="Times New Roman" panose="02020603050405020304" pitchFamily="18" charset="0"/>
              </a:rPr>
              <a:t> parmi lesquelles figurent le respect d’une ancienneté professionnelle minimum et le choix d’une formation certifiante.</a:t>
            </a:r>
          </a:p>
          <a:p>
            <a:endParaRPr lang="fr-FR" dirty="0"/>
          </a:p>
        </p:txBody>
      </p:sp>
    </p:spTree>
    <p:extLst>
      <p:ext uri="{BB962C8B-B14F-4D97-AF65-F5344CB8AC3E}">
        <p14:creationId xmlns:p14="http://schemas.microsoft.com/office/powerpoint/2010/main" val="38936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1107</TotalTime>
  <Words>2863</Words>
  <Application>Microsoft Office PowerPoint</Application>
  <PresentationFormat>Grand écran</PresentationFormat>
  <Paragraphs>153</Paragraphs>
  <Slides>23</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23</vt:i4>
      </vt:variant>
    </vt:vector>
  </HeadingPairs>
  <TitlesOfParts>
    <vt:vector size="36" baseType="lpstr">
      <vt:lpstr>-apple-system</vt:lpstr>
      <vt:lpstr>Aptos</vt:lpstr>
      <vt:lpstr>Aptos Display</vt:lpstr>
      <vt:lpstr>Arial</vt:lpstr>
      <vt:lpstr>Arial Black</vt:lpstr>
      <vt:lpstr>Marianne</vt:lpstr>
      <vt:lpstr>notosans-bold</vt:lpstr>
      <vt:lpstr>opensans-regular</vt:lpstr>
      <vt:lpstr>Roboto</vt:lpstr>
      <vt:lpstr>Symbol</vt:lpstr>
      <vt:lpstr>Wingdings</vt:lpstr>
      <vt:lpstr>YouTube Noto</vt:lpstr>
      <vt:lpstr>Thème Office</vt:lpstr>
      <vt:lpstr>Ressources R2.03 :  Ressources Humaines</vt:lpstr>
      <vt:lpstr>LA FORMATION PROFESSIONNELLE EN ENTREPRISE,   c’est quoi ? https://youtu.be/5kr0doePiwI </vt:lpstr>
      <vt:lpstr>Définition de La FORMATION en Entreprise</vt:lpstr>
      <vt:lpstr>Définition de La FORMATION en Entreprise</vt:lpstr>
      <vt:lpstr>La FORMATION professionnelle continue en Entreprise</vt:lpstr>
      <vt:lpstr>Quelques évolutions règlementaires</vt:lpstr>
      <vt:lpstr>   Les acteurs de la formation professionnelle </vt:lpstr>
      <vt:lpstr>LES SALARIÉS</vt:lpstr>
      <vt:lpstr>LES SALARIÉS</vt:lpstr>
      <vt:lpstr>LES EMPLOYEURS</vt:lpstr>
      <vt:lpstr>LES EMPLOYEURS</vt:lpstr>
      <vt:lpstr>LES ORGANISMES DE FORMATION</vt:lpstr>
      <vt:lpstr>LES OPERATEURS DE COMPÉTENCES (OPCO)</vt:lpstr>
      <vt:lpstr>LES OPERATEURS DE COMPÉTENCES (OPCO)</vt:lpstr>
      <vt:lpstr>LES COMMISSIONS PARITAIRES INTERPROFESSIONNELLES REGIONALES (CPIR)</vt:lpstr>
      <vt:lpstr>LES AUTRES ACTEURS…</vt:lpstr>
      <vt:lpstr>LE FINANCEMENT DE LA FORMATION PROFESSIONNELLE</vt:lpstr>
      <vt:lpstr>QUIZ sur la FORMATION</vt:lpstr>
      <vt:lpstr>Présentation PowerPoint</vt:lpstr>
      <vt:lpstr>Présentation PowerPoint</vt:lpstr>
      <vt:lpstr>Présentation PowerPoint</vt:lpstr>
      <vt:lpstr>Présentation PowerPoint</vt:lpstr>
      <vt:lpstr>EXERCICE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communication corporate</dc:title>
  <dc:creator>Christine Tchimakadzé</dc:creator>
  <cp:lastModifiedBy>Christine Tchimakadzé</cp:lastModifiedBy>
  <cp:revision>4</cp:revision>
  <dcterms:created xsi:type="dcterms:W3CDTF">2023-12-27T10:35:37Z</dcterms:created>
  <dcterms:modified xsi:type="dcterms:W3CDTF">2024-01-12T21:52:09Z</dcterms:modified>
</cp:coreProperties>
</file>