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61" r:id="rId5"/>
    <p:sldId id="266" r:id="rId6"/>
    <p:sldId id="273" r:id="rId7"/>
    <p:sldId id="274" r:id="rId8"/>
    <p:sldId id="264" r:id="rId9"/>
    <p:sldId id="298" r:id="rId10"/>
    <p:sldId id="275" r:id="rId11"/>
    <p:sldId id="293" r:id="rId12"/>
    <p:sldId id="310" r:id="rId13"/>
    <p:sldId id="311" r:id="rId14"/>
    <p:sldId id="269" r:id="rId15"/>
    <p:sldId id="294" r:id="rId16"/>
    <p:sldId id="278" r:id="rId17"/>
    <p:sldId id="280" r:id="rId18"/>
    <p:sldId id="279" r:id="rId19"/>
    <p:sldId id="303" r:id="rId20"/>
    <p:sldId id="301" r:id="rId21"/>
    <p:sldId id="315" r:id="rId22"/>
    <p:sldId id="272" r:id="rId23"/>
    <p:sldId id="312" r:id="rId24"/>
    <p:sldId id="291" r:id="rId25"/>
    <p:sldId id="313" r:id="rId26"/>
    <p:sldId id="314" r:id="rId27"/>
    <p:sldId id="282" r:id="rId28"/>
    <p:sldId id="283" r:id="rId29"/>
    <p:sldId id="297" r:id="rId30"/>
    <p:sldId id="288" r:id="rId31"/>
    <p:sldId id="289" r:id="rId32"/>
    <p:sldId id="317" r:id="rId33"/>
  </p:sldIdLst>
  <p:sldSz cx="12192000" cy="6858000"/>
  <p:notesSz cx="6669088" cy="9926638"/>
  <p:custDataLst>
    <p:tags r:id="rId3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que Pallais" initials="FP" lastIdx="1" clrIdx="0">
    <p:extLst>
      <p:ext uri="{19B8F6BF-5375-455C-9EA6-DF929625EA0E}">
        <p15:presenceInfo xmlns:p15="http://schemas.microsoft.com/office/powerpoint/2012/main" userId="S-1-5-21-495494928-1333678342-1936946330-66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F84"/>
    <a:srgbClr val="F076E7"/>
    <a:srgbClr val="9C8ADC"/>
    <a:srgbClr val="0698D6"/>
    <a:srgbClr val="CFCF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1462" autoAdjust="0"/>
  </p:normalViewPr>
  <p:slideViewPr>
    <p:cSldViewPr snapToGrid="0" snapToObjects="1">
      <p:cViewPr varScale="1">
        <p:scale>
          <a:sx n="82" d="100"/>
          <a:sy n="82" d="100"/>
        </p:scale>
        <p:origin x="15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1DA6095B-E1AD-4A69-A6C4-B7BDA9208260}" type="datetimeFigureOut">
              <a:rPr lang="fr-FR" smtClean="0"/>
              <a:t>08/12/2021</a:t>
            </a:fld>
            <a:endParaRPr lang="fr-FR" dirty="0"/>
          </a:p>
        </p:txBody>
      </p:sp>
      <p:sp>
        <p:nvSpPr>
          <p:cNvPr id="4" name="Espace réservé de l'image des diapositives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03924F4-7B15-4240-B546-0967B341B5C8}" type="slidenum">
              <a:rPr lang="fr-FR" smtClean="0"/>
              <a:t>‹N°›</a:t>
            </a:fld>
            <a:endParaRPr lang="fr-FR" dirty="0"/>
          </a:p>
        </p:txBody>
      </p:sp>
    </p:spTree>
    <p:extLst>
      <p:ext uri="{BB962C8B-B14F-4D97-AF65-F5344CB8AC3E}">
        <p14:creationId xmlns:p14="http://schemas.microsoft.com/office/powerpoint/2010/main" val="134060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1</a:t>
            </a:fld>
            <a:endParaRPr lang="fr-FR" dirty="0"/>
          </a:p>
        </p:txBody>
      </p:sp>
    </p:spTree>
    <p:extLst>
      <p:ext uri="{BB962C8B-B14F-4D97-AF65-F5344CB8AC3E}">
        <p14:creationId xmlns:p14="http://schemas.microsoft.com/office/powerpoint/2010/main" val="402899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image plus que mille mots</a:t>
            </a: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10</a:t>
            </a:fld>
            <a:endParaRPr lang="fr-FR" dirty="0"/>
          </a:p>
        </p:txBody>
      </p:sp>
    </p:spTree>
    <p:extLst>
      <p:ext uri="{BB962C8B-B14F-4D97-AF65-F5344CB8AC3E}">
        <p14:creationId xmlns:p14="http://schemas.microsoft.com/office/powerpoint/2010/main" val="2469131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A03924F4-7B15-4240-B546-0967B341B5C8}" type="slidenum">
              <a:rPr lang="fr-FR" smtClean="0"/>
              <a:t>11</a:t>
            </a:fld>
            <a:endParaRPr lang="fr-FR" dirty="0"/>
          </a:p>
        </p:txBody>
      </p:sp>
    </p:spTree>
    <p:extLst>
      <p:ext uri="{BB962C8B-B14F-4D97-AF65-F5344CB8AC3E}">
        <p14:creationId xmlns:p14="http://schemas.microsoft.com/office/powerpoint/2010/main" val="130910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12</a:t>
            </a:fld>
            <a:endParaRPr lang="fr-FR" dirty="0"/>
          </a:p>
        </p:txBody>
      </p:sp>
    </p:spTree>
    <p:extLst>
      <p:ext uri="{BB962C8B-B14F-4D97-AF65-F5344CB8AC3E}">
        <p14:creationId xmlns:p14="http://schemas.microsoft.com/office/powerpoint/2010/main" val="2040195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13</a:t>
            </a:fld>
            <a:endParaRPr lang="fr-FR" dirty="0"/>
          </a:p>
        </p:txBody>
      </p:sp>
    </p:spTree>
    <p:extLst>
      <p:ext uri="{BB962C8B-B14F-4D97-AF65-F5344CB8AC3E}">
        <p14:creationId xmlns:p14="http://schemas.microsoft.com/office/powerpoint/2010/main" val="252331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14</a:t>
            </a:fld>
            <a:endParaRPr lang="fr-FR" dirty="0"/>
          </a:p>
        </p:txBody>
      </p:sp>
    </p:spTree>
    <p:extLst>
      <p:ext uri="{BB962C8B-B14F-4D97-AF65-F5344CB8AC3E}">
        <p14:creationId xmlns:p14="http://schemas.microsoft.com/office/powerpoint/2010/main" val="34243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15</a:t>
            </a:fld>
            <a:endParaRPr lang="fr-FR" dirty="0"/>
          </a:p>
        </p:txBody>
      </p:sp>
    </p:spTree>
    <p:extLst>
      <p:ext uri="{BB962C8B-B14F-4D97-AF65-F5344CB8AC3E}">
        <p14:creationId xmlns:p14="http://schemas.microsoft.com/office/powerpoint/2010/main" val="427113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16</a:t>
            </a:fld>
            <a:endParaRPr lang="fr-FR" dirty="0"/>
          </a:p>
        </p:txBody>
      </p:sp>
    </p:spTree>
    <p:extLst>
      <p:ext uri="{BB962C8B-B14F-4D97-AF65-F5344CB8AC3E}">
        <p14:creationId xmlns:p14="http://schemas.microsoft.com/office/powerpoint/2010/main" val="177268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17</a:t>
            </a:fld>
            <a:endParaRPr lang="fr-FR" dirty="0"/>
          </a:p>
        </p:txBody>
      </p:sp>
    </p:spTree>
    <p:extLst>
      <p:ext uri="{BB962C8B-B14F-4D97-AF65-F5344CB8AC3E}">
        <p14:creationId xmlns:p14="http://schemas.microsoft.com/office/powerpoint/2010/main" val="1215435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Carte conceptuelle :</a:t>
            </a:r>
          </a:p>
          <a:p>
            <a:r>
              <a:rPr lang="fr-FR" dirty="0"/>
              <a:t>Vue d’ensemble du domaine traité</a:t>
            </a:r>
          </a:p>
          <a:p>
            <a:endParaRPr lang="fr-FR" dirty="0"/>
          </a:p>
          <a:p>
            <a:r>
              <a:rPr lang="fr-FR" dirty="0"/>
              <a:t>Mots clefs : concept ou notion = post  </a:t>
            </a:r>
            <a:r>
              <a:rPr lang="fr-FR" dirty="0" err="1"/>
              <a:t>it</a:t>
            </a:r>
            <a:r>
              <a:rPr lang="fr-FR" dirty="0"/>
              <a:t>  </a:t>
            </a:r>
          </a:p>
          <a:p>
            <a:r>
              <a:rPr lang="fr-FR" dirty="0"/>
              <a:t>Lien entre deux concepts nommé mot de liaison qui peuvent être des verbes ou des mots</a:t>
            </a: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18</a:t>
            </a:fld>
            <a:endParaRPr lang="fr-FR" dirty="0"/>
          </a:p>
        </p:txBody>
      </p:sp>
    </p:spTree>
    <p:extLst>
      <p:ext uri="{BB962C8B-B14F-4D97-AF65-F5344CB8AC3E}">
        <p14:creationId xmlns:p14="http://schemas.microsoft.com/office/powerpoint/2010/main" val="2221534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19</a:t>
            </a:fld>
            <a:endParaRPr lang="fr-FR" dirty="0"/>
          </a:p>
        </p:txBody>
      </p:sp>
    </p:spTree>
    <p:extLst>
      <p:ext uri="{BB962C8B-B14F-4D97-AF65-F5344CB8AC3E}">
        <p14:creationId xmlns:p14="http://schemas.microsoft.com/office/powerpoint/2010/main" val="9351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2</a:t>
            </a:fld>
            <a:endParaRPr lang="fr-FR" dirty="0"/>
          </a:p>
        </p:txBody>
      </p:sp>
    </p:spTree>
    <p:extLst>
      <p:ext uri="{BB962C8B-B14F-4D97-AF65-F5344CB8AC3E}">
        <p14:creationId xmlns:p14="http://schemas.microsoft.com/office/powerpoint/2010/main" val="2943879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20</a:t>
            </a:fld>
            <a:endParaRPr lang="fr-FR" dirty="0"/>
          </a:p>
        </p:txBody>
      </p:sp>
    </p:spTree>
    <p:extLst>
      <p:ext uri="{BB962C8B-B14F-4D97-AF65-F5344CB8AC3E}">
        <p14:creationId xmlns:p14="http://schemas.microsoft.com/office/powerpoint/2010/main" val="135785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21</a:t>
            </a:fld>
            <a:endParaRPr lang="fr-FR" dirty="0"/>
          </a:p>
        </p:txBody>
      </p:sp>
    </p:spTree>
    <p:extLst>
      <p:ext uri="{BB962C8B-B14F-4D97-AF65-F5344CB8AC3E}">
        <p14:creationId xmlns:p14="http://schemas.microsoft.com/office/powerpoint/2010/main" val="606016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22</a:t>
            </a:fld>
            <a:endParaRPr lang="fr-FR" dirty="0"/>
          </a:p>
        </p:txBody>
      </p:sp>
    </p:spTree>
    <p:extLst>
      <p:ext uri="{BB962C8B-B14F-4D97-AF65-F5344CB8AC3E}">
        <p14:creationId xmlns:p14="http://schemas.microsoft.com/office/powerpoint/2010/main" val="93083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23</a:t>
            </a:fld>
            <a:endParaRPr lang="fr-FR" dirty="0"/>
          </a:p>
        </p:txBody>
      </p:sp>
    </p:spTree>
    <p:extLst>
      <p:ext uri="{BB962C8B-B14F-4D97-AF65-F5344CB8AC3E}">
        <p14:creationId xmlns:p14="http://schemas.microsoft.com/office/powerpoint/2010/main" val="915518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24</a:t>
            </a:fld>
            <a:endParaRPr lang="fr-FR" dirty="0"/>
          </a:p>
        </p:txBody>
      </p:sp>
    </p:spTree>
    <p:extLst>
      <p:ext uri="{BB962C8B-B14F-4D97-AF65-F5344CB8AC3E}">
        <p14:creationId xmlns:p14="http://schemas.microsoft.com/office/powerpoint/2010/main" val="3829442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tableau blanc </a:t>
            </a:r>
            <a:endParaRPr lang="fr-FR" dirty="0"/>
          </a:p>
          <a:p>
            <a:r>
              <a:rPr lang="fr-FR" dirty="0"/>
              <a:t>Nombreux intérêts : très simple à manipuler</a:t>
            </a:r>
          </a:p>
          <a:p>
            <a:r>
              <a:rPr lang="fr-FR" dirty="0"/>
              <a:t>Faciliter les séquences de co-production, </a:t>
            </a:r>
          </a:p>
          <a:p>
            <a:r>
              <a:rPr lang="fr-FR" dirty="0"/>
              <a:t>De suivre les contributions de chacun </a:t>
            </a:r>
          </a:p>
          <a:p>
            <a:r>
              <a:rPr lang="fr-FR" dirty="0"/>
              <a:t>De tracer et conserver les productions du groupe </a:t>
            </a:r>
          </a:p>
          <a:p>
            <a:r>
              <a:rPr lang="fr-FR" b="1" dirty="0"/>
              <a:t>Le partage</a:t>
            </a:r>
          </a:p>
          <a:p>
            <a:r>
              <a:rPr lang="fr-FR" dirty="0"/>
              <a:t>Vous pouvez partager (et faire partager) vos applications, documents (y compris une vidéo, un fichier audio), votre navigateur, bref, tout ce que vous partagez déjà en présentiel.  </a:t>
            </a:r>
          </a:p>
          <a:p>
            <a:r>
              <a:rPr lang="fr-FR" b="1" dirty="0"/>
              <a:t>icones—retour visuels</a:t>
            </a:r>
          </a:p>
          <a:p>
            <a:r>
              <a:rPr lang="fr-FR" dirty="0"/>
              <a:t>L’un des plus utiles est celui qui permet de lever la main afin d’informer que l’on souhaite prendre la   “Lever la main”  Les émoticônes les plus plébiscités sont ceux qui permettent d’exprimer son humeur/son ressenti. Les émoticônes oui/non sont idéals pour rapidement obtenir une réponse collective.</a:t>
            </a:r>
          </a:p>
          <a:p>
            <a:r>
              <a:rPr lang="fr-FR" sz="1200" b="1" kern="1200" dirty="0">
                <a:solidFill>
                  <a:schemeClr val="tx1"/>
                </a:solidFill>
                <a:effectLst/>
                <a:latin typeface="+mn-lt"/>
                <a:ea typeface="+mn-ea"/>
                <a:cs typeface="+mn-cs"/>
              </a:rPr>
              <a:t>Le sondage </a:t>
            </a:r>
            <a:r>
              <a:rPr lang="fr-FR" sz="1200" kern="1200" dirty="0">
                <a:solidFill>
                  <a:schemeClr val="tx1"/>
                </a:solidFill>
                <a:effectLst/>
                <a:latin typeface="+mn-lt"/>
                <a:ea typeface="+mn-ea"/>
                <a:cs typeface="+mn-cs"/>
              </a:rPr>
              <a:t>pour obtenir l’avis des personnes à former (quiz, QCM, QRM, questions ouvertes) ;</a:t>
            </a:r>
          </a:p>
          <a:p>
            <a:r>
              <a:rPr lang="fr-FR" sz="1200" b="1" kern="1200" dirty="0">
                <a:solidFill>
                  <a:schemeClr val="tx1"/>
                </a:solidFill>
                <a:effectLst/>
                <a:latin typeface="+mn-lt"/>
                <a:ea typeface="+mn-ea"/>
                <a:cs typeface="+mn-cs"/>
              </a:rPr>
              <a:t>Le tour de table </a:t>
            </a:r>
            <a:r>
              <a:rPr lang="fr-FR" sz="1200" kern="1200" dirty="0">
                <a:solidFill>
                  <a:schemeClr val="tx1"/>
                </a:solidFill>
                <a:effectLst/>
                <a:latin typeface="+mn-lt"/>
                <a:ea typeface="+mn-ea"/>
                <a:cs typeface="+mn-cs"/>
              </a:rPr>
              <a:t>pour solliciter directement un apprenant ou proposer à chaque personne d’intervenir librement</a:t>
            </a:r>
          </a:p>
          <a:p>
            <a:pPr lvl="0"/>
            <a:r>
              <a:rPr lang="fr-FR" sz="1200" b="1" kern="1200" dirty="0">
                <a:solidFill>
                  <a:schemeClr val="tx1"/>
                </a:solidFill>
                <a:effectLst/>
                <a:latin typeface="+mn-lt"/>
                <a:ea typeface="+mn-ea"/>
                <a:cs typeface="+mn-cs"/>
              </a:rPr>
              <a:t>Le chat </a:t>
            </a:r>
            <a:r>
              <a:rPr lang="fr-FR" sz="1200" kern="1200" dirty="0">
                <a:solidFill>
                  <a:schemeClr val="tx1"/>
                </a:solidFill>
                <a:effectLst/>
                <a:latin typeface="+mn-lt"/>
                <a:ea typeface="+mn-ea"/>
                <a:cs typeface="+mn-cs"/>
              </a:rPr>
              <a:t>Il constitue le principal outil de communication et de rétroaction lorsque les micros des apprenants sont coupés. Il est important de surveiller régulièrement l’activité du chat. Il peut être utilisé pour envoyer des liens aux participants : pad collaboratif, document à compléter, application en ligne, etc. Le chat afin de laisser les apprenants poser leurs questions librement</a:t>
            </a:r>
          </a:p>
          <a:p>
            <a:pPr lvl="0"/>
            <a:r>
              <a:rPr lang="fr-FR" sz="1200" b="1" kern="1200" dirty="0">
                <a:solidFill>
                  <a:schemeClr val="tx1"/>
                </a:solidFill>
                <a:effectLst/>
                <a:latin typeface="+mn-lt"/>
                <a:ea typeface="+mn-ea"/>
                <a:cs typeface="+mn-cs"/>
              </a:rPr>
              <a:t>Enregistrement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Avec la classe virtuelle, les absents n’ont jamais tort puisqu’ils peuvent visionner la session et donc, en grande partie, palier à leur absence.</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Le sous-groupe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Cela permet d’alterner séquences en plénière (apports, débats, brainstorming, etc.) avec l’ensemble du groupe et séquences en sous-groupes (ateliers, préparations d’exposés/présentations, jeux, etc.).</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25</a:t>
            </a:fld>
            <a:endParaRPr lang="fr-FR" dirty="0"/>
          </a:p>
        </p:txBody>
      </p:sp>
    </p:spTree>
    <p:extLst>
      <p:ext uri="{BB962C8B-B14F-4D97-AF65-F5344CB8AC3E}">
        <p14:creationId xmlns:p14="http://schemas.microsoft.com/office/powerpoint/2010/main" val="101703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26</a:t>
            </a:fld>
            <a:endParaRPr lang="fr-FR" dirty="0"/>
          </a:p>
        </p:txBody>
      </p:sp>
    </p:spTree>
    <p:extLst>
      <p:ext uri="{BB962C8B-B14F-4D97-AF65-F5344CB8AC3E}">
        <p14:creationId xmlns:p14="http://schemas.microsoft.com/office/powerpoint/2010/main" val="1260893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La voix </a:t>
            </a:r>
          </a:p>
          <a:p>
            <a:r>
              <a:rPr lang="fr-FR" sz="1200" kern="1200" dirty="0">
                <a:solidFill>
                  <a:schemeClr val="tx1"/>
                </a:solidFill>
                <a:effectLst/>
                <a:latin typeface="+mn-lt"/>
                <a:ea typeface="+mn-ea"/>
                <a:cs typeface="+mn-cs"/>
              </a:rPr>
              <a:t>Bien que vous soyez seul face à votre écran, il est essentiel de mettre des intonations, de l’énergie, du dynamisme dans votre texte.</a:t>
            </a:r>
          </a:p>
          <a:p>
            <a:r>
              <a:rPr lang="fr-FR" sz="1200" kern="1200" dirty="0">
                <a:solidFill>
                  <a:schemeClr val="tx1"/>
                </a:solidFill>
                <a:effectLst/>
                <a:latin typeface="+mn-lt"/>
                <a:ea typeface="+mn-ea"/>
                <a:cs typeface="+mn-cs"/>
              </a:rPr>
              <a:t>Faire des phrases courtes peut aider à impulser davantage de rythme à votre débit de voix. </a:t>
            </a:r>
          </a:p>
          <a:p>
            <a:r>
              <a:rPr lang="fr-FR" sz="1200" kern="1200" dirty="0">
                <a:solidFill>
                  <a:schemeClr val="tx1"/>
                </a:solidFill>
                <a:effectLst/>
                <a:latin typeface="+mn-lt"/>
                <a:ea typeface="+mn-ea"/>
                <a:cs typeface="+mn-cs"/>
              </a:rPr>
              <a:t>il convient de soigner son articulation, son intonation , son débit.</a:t>
            </a:r>
          </a:p>
          <a:p>
            <a:r>
              <a:rPr lang="fr-FR" sz="1200" b="1" kern="1200" dirty="0">
                <a:solidFill>
                  <a:schemeClr val="tx1"/>
                </a:solidFill>
                <a:effectLst/>
                <a:latin typeface="+mn-lt"/>
                <a:ea typeface="+mn-ea"/>
                <a:cs typeface="+mn-cs"/>
              </a:rPr>
              <a:t>À EVITER : lire son support, et sur un ton monotone</a:t>
            </a:r>
            <a:r>
              <a:rPr lang="fr-FR" sz="1200" kern="1200" dirty="0">
                <a:solidFill>
                  <a:schemeClr val="tx1"/>
                </a:solidFill>
                <a:effectLst/>
                <a:latin typeface="+mn-lt"/>
                <a:ea typeface="+mn-ea"/>
                <a:cs typeface="+mn-cs"/>
              </a:rPr>
              <a:t>.</a:t>
            </a:r>
          </a:p>
          <a:p>
            <a:r>
              <a:rPr lang="fr-FR" sz="1200" b="1" kern="1200" dirty="0">
                <a:solidFill>
                  <a:schemeClr val="tx1"/>
                </a:solidFill>
                <a:effectLst/>
                <a:latin typeface="+mn-lt"/>
                <a:ea typeface="+mn-ea"/>
                <a:cs typeface="+mn-cs"/>
              </a:rPr>
              <a:t>Le regard</a:t>
            </a:r>
          </a:p>
          <a:p>
            <a:r>
              <a:rPr lang="fr-FR" sz="1200" kern="1200" dirty="0">
                <a:solidFill>
                  <a:schemeClr val="tx1"/>
                </a:solidFill>
                <a:effectLst/>
                <a:latin typeface="+mn-lt"/>
                <a:ea typeface="+mn-ea"/>
                <a:cs typeface="+mn-cs"/>
              </a:rPr>
              <a:t>Pour donner l’impression que vous regardez votre auditoire, il faut que vous regardiez dans la direction de l’objectif de votre webcam, en imaginant le public à qui vous vous adressez. L’idéal, si vous êtes en visioconférence, est de déplacer la fenêtre où apparaissent vos participants et de la placer au plus proche de la webcam.</a:t>
            </a:r>
          </a:p>
          <a:p>
            <a:r>
              <a:rPr lang="fr-FR" sz="1200" b="1" kern="1200" dirty="0">
                <a:solidFill>
                  <a:schemeClr val="tx1"/>
                </a:solidFill>
                <a:effectLst/>
                <a:latin typeface="+mn-lt"/>
                <a:ea typeface="+mn-ea"/>
                <a:cs typeface="+mn-cs"/>
              </a:rPr>
              <a:t>La posture</a:t>
            </a:r>
          </a:p>
          <a:p>
            <a:r>
              <a:rPr lang="fr-FR" sz="1200" kern="1200" dirty="0">
                <a:solidFill>
                  <a:schemeClr val="tx1"/>
                </a:solidFill>
                <a:effectLst/>
                <a:latin typeface="+mn-lt"/>
                <a:ea typeface="+mn-ea"/>
                <a:cs typeface="+mn-cs"/>
              </a:rPr>
              <a:t>Même à distance, vous ne communiquez pas seulement avec votre voix et votre regard. Il est important d’accompagner votre discours de gestes. Prenez du recul afin de réaliser un cadrage avec une valeur de plan assez grande pour englober votre buste et vos mains. Vos mains vous aident à garder captif votre public. Si vous le pouvez tenez-vous debout, cela aide à être plus dynamique.</a:t>
            </a:r>
          </a:p>
          <a:p>
            <a:r>
              <a:rPr lang="fr-FR" sz="1200" b="1" kern="1200" dirty="0">
                <a:solidFill>
                  <a:schemeClr val="tx1"/>
                </a:solidFill>
                <a:effectLst/>
                <a:latin typeface="+mn-lt"/>
                <a:ea typeface="+mn-ea"/>
                <a:cs typeface="+mn-cs"/>
              </a:rPr>
              <a:t>Environnement sonore</a:t>
            </a:r>
          </a:p>
          <a:p>
            <a:r>
              <a:rPr lang="fr-FR" sz="1200" kern="1200" dirty="0">
                <a:solidFill>
                  <a:schemeClr val="tx1"/>
                </a:solidFill>
                <a:effectLst/>
                <a:latin typeface="+mn-lt"/>
                <a:ea typeface="+mn-ea"/>
                <a:cs typeface="+mn-cs"/>
              </a:rPr>
              <a:t>Une attention particulière doit être portée à l’environnement sonore </a:t>
            </a:r>
          </a:p>
          <a:p>
            <a:r>
              <a:rPr lang="fr-FR" sz="1200" kern="1200" dirty="0">
                <a:solidFill>
                  <a:schemeClr val="tx1"/>
                </a:solidFill>
                <a:effectLst/>
                <a:latin typeface="+mn-lt"/>
                <a:ea typeface="+mn-ea"/>
                <a:cs typeface="+mn-cs"/>
              </a:rPr>
              <a:t>Attention aux bruits parasites. </a:t>
            </a:r>
          </a:p>
          <a:p>
            <a:r>
              <a:rPr lang="fr-FR" sz="1200" kern="1200" dirty="0">
                <a:solidFill>
                  <a:schemeClr val="tx1"/>
                </a:solidFill>
                <a:effectLst/>
                <a:latin typeface="+mn-lt"/>
                <a:ea typeface="+mn-ea"/>
                <a:cs typeface="+mn-cs"/>
              </a:rPr>
              <a:t>Pensez à fermer les fenêtres pour éviter les bruits extérieurs. </a:t>
            </a:r>
          </a:p>
          <a:p>
            <a:r>
              <a:rPr lang="fr-FR" sz="1200" kern="1200" dirty="0">
                <a:solidFill>
                  <a:schemeClr val="tx1"/>
                </a:solidFill>
                <a:effectLst/>
                <a:latin typeface="+mn-lt"/>
                <a:ea typeface="+mn-ea"/>
                <a:cs typeface="+mn-cs"/>
              </a:rPr>
              <a:t>Placez votre téléphone portable en mode avion, afin d’éviter le bruit des notifications et appels.</a:t>
            </a:r>
          </a:p>
          <a:p>
            <a:r>
              <a:rPr lang="fr-FR" sz="1200" kern="1200" dirty="0">
                <a:solidFill>
                  <a:schemeClr val="tx1"/>
                </a:solidFill>
                <a:effectLst/>
                <a:latin typeface="+mn-lt"/>
                <a:ea typeface="+mn-ea"/>
                <a:cs typeface="+mn-cs"/>
              </a:rPr>
              <a:t>Si vous filmez avec votre webcam sur un ordinateur, branchez des écouteurs avec micro ou un casque avec micro via le port mini jack ou USB de votre ordinateur.</a:t>
            </a:r>
          </a:p>
          <a:p>
            <a:r>
              <a:rPr lang="fr-FR" sz="1200" kern="1200" dirty="0">
                <a:solidFill>
                  <a:schemeClr val="tx1"/>
                </a:solidFill>
                <a:effectLst/>
                <a:latin typeface="+mn-lt"/>
                <a:ea typeface="+mn-ea"/>
                <a:cs typeface="+mn-cs"/>
              </a:rPr>
              <a:t>Si vous filmez avec un smartphone, branchez des écouteurs avec micro ou un casque avec micro via les ports dédiés de votre appareil.</a:t>
            </a:r>
          </a:p>
          <a:p>
            <a:r>
              <a:rPr lang="fr-FR" sz="1200" b="1" kern="1200" dirty="0">
                <a:solidFill>
                  <a:schemeClr val="tx1"/>
                </a:solidFill>
                <a:effectLst/>
                <a:latin typeface="+mn-lt"/>
                <a:ea typeface="+mn-ea"/>
                <a:cs typeface="+mn-cs"/>
              </a:rPr>
              <a:t>La lumière et le cadrage</a:t>
            </a:r>
          </a:p>
          <a:p>
            <a:r>
              <a:rPr lang="fr-FR" sz="1200" kern="1200" dirty="0">
                <a:solidFill>
                  <a:schemeClr val="tx1"/>
                </a:solidFill>
                <a:effectLst/>
                <a:latin typeface="+mn-lt"/>
                <a:ea typeface="+mn-ea"/>
                <a:cs typeface="+mn-cs"/>
              </a:rPr>
              <a:t>Assurez-vous de ne pas être en contre-jour : placez la source de lumière face à vous.</a:t>
            </a:r>
          </a:p>
          <a:p>
            <a:r>
              <a:rPr lang="fr-FR" sz="1200" kern="1200" dirty="0">
                <a:solidFill>
                  <a:schemeClr val="tx1"/>
                </a:solidFill>
                <a:effectLst/>
                <a:latin typeface="+mn-lt"/>
                <a:ea typeface="+mn-ea"/>
                <a:cs typeface="+mn-cs"/>
              </a:rPr>
              <a:t>Soignez votre cadrage, n’hésitez pas à rehausser votre ordinateur si nécessaire, la webcam doit être ni au-dessous ni au-dessus de votre regard (cadrage en contre-plongée ou en plongée à proscrire</a:t>
            </a:r>
          </a:p>
          <a:p>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27</a:t>
            </a:fld>
            <a:endParaRPr lang="fr-FR" dirty="0"/>
          </a:p>
        </p:txBody>
      </p:sp>
    </p:spTree>
    <p:extLst>
      <p:ext uri="{BB962C8B-B14F-4D97-AF65-F5344CB8AC3E}">
        <p14:creationId xmlns:p14="http://schemas.microsoft.com/office/powerpoint/2010/main" val="729298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28</a:t>
            </a:fld>
            <a:endParaRPr lang="fr-FR" dirty="0"/>
          </a:p>
        </p:txBody>
      </p:sp>
    </p:spTree>
    <p:extLst>
      <p:ext uri="{BB962C8B-B14F-4D97-AF65-F5344CB8AC3E}">
        <p14:creationId xmlns:p14="http://schemas.microsoft.com/office/powerpoint/2010/main" val="240225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3</a:t>
            </a:fld>
            <a:endParaRPr lang="fr-FR" dirty="0"/>
          </a:p>
        </p:txBody>
      </p:sp>
    </p:spTree>
    <p:extLst>
      <p:ext uri="{BB962C8B-B14F-4D97-AF65-F5344CB8AC3E}">
        <p14:creationId xmlns:p14="http://schemas.microsoft.com/office/powerpoint/2010/main" val="343684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4</a:t>
            </a:fld>
            <a:endParaRPr lang="fr-FR" dirty="0"/>
          </a:p>
        </p:txBody>
      </p:sp>
    </p:spTree>
    <p:extLst>
      <p:ext uri="{BB962C8B-B14F-4D97-AF65-F5344CB8AC3E}">
        <p14:creationId xmlns:p14="http://schemas.microsoft.com/office/powerpoint/2010/main" val="234833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3924F4-7B15-4240-B546-0967B341B5C8}" type="slidenum">
              <a:rPr lang="fr-FR" smtClean="0"/>
              <a:t>5</a:t>
            </a:fld>
            <a:endParaRPr lang="fr-FR" dirty="0"/>
          </a:p>
        </p:txBody>
      </p:sp>
    </p:spTree>
    <p:extLst>
      <p:ext uri="{BB962C8B-B14F-4D97-AF65-F5344CB8AC3E}">
        <p14:creationId xmlns:p14="http://schemas.microsoft.com/office/powerpoint/2010/main" val="253806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6</a:t>
            </a:fld>
            <a:endParaRPr lang="fr-FR" dirty="0"/>
          </a:p>
        </p:txBody>
      </p:sp>
    </p:spTree>
    <p:extLst>
      <p:ext uri="{BB962C8B-B14F-4D97-AF65-F5344CB8AC3E}">
        <p14:creationId xmlns:p14="http://schemas.microsoft.com/office/powerpoint/2010/main" val="1711394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7</a:t>
            </a:fld>
            <a:endParaRPr lang="fr-FR" dirty="0"/>
          </a:p>
        </p:txBody>
      </p:sp>
    </p:spTree>
    <p:extLst>
      <p:ext uri="{BB962C8B-B14F-4D97-AF65-F5344CB8AC3E}">
        <p14:creationId xmlns:p14="http://schemas.microsoft.com/office/powerpoint/2010/main" val="426061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contenu doit être essentiel </a:t>
            </a:r>
          </a:p>
          <a:p>
            <a:r>
              <a:rPr lang="fr-FR" dirty="0"/>
              <a:t>Le scenario découpé en macro (module ) puis en séquence </a:t>
            </a:r>
          </a:p>
          <a:p>
            <a:r>
              <a:rPr lang="fr-FR" dirty="0"/>
              <a:t>La durée doit être limitée</a:t>
            </a:r>
          </a:p>
          <a:p>
            <a:endParaRPr lang="fr-FR" dirty="0"/>
          </a:p>
          <a:p>
            <a:r>
              <a:rPr lang="fr-FR" b="1" dirty="0"/>
              <a:t>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8</a:t>
            </a:fld>
            <a:endParaRPr lang="fr-FR" dirty="0"/>
          </a:p>
        </p:txBody>
      </p:sp>
    </p:spTree>
    <p:extLst>
      <p:ext uri="{BB962C8B-B14F-4D97-AF65-F5344CB8AC3E}">
        <p14:creationId xmlns:p14="http://schemas.microsoft.com/office/powerpoint/2010/main" val="300345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Allez a l’essentiel : c’est pour cela qu' il faut scénariser , réfléchir la structure du scenario </a:t>
            </a:r>
          </a:p>
          <a:p>
            <a:r>
              <a:rPr lang="fr-FR" dirty="0"/>
              <a:t>Faut changer le rythme , l’échange </a:t>
            </a:r>
          </a:p>
        </p:txBody>
      </p:sp>
      <p:sp>
        <p:nvSpPr>
          <p:cNvPr id="4" name="Espace réservé du numéro de diapositive 3"/>
          <p:cNvSpPr>
            <a:spLocks noGrp="1"/>
          </p:cNvSpPr>
          <p:nvPr>
            <p:ph type="sldNum" sz="quarter" idx="5"/>
          </p:nvPr>
        </p:nvSpPr>
        <p:spPr/>
        <p:txBody>
          <a:bodyPr/>
          <a:lstStyle/>
          <a:p>
            <a:fld id="{A03924F4-7B15-4240-B546-0967B341B5C8}" type="slidenum">
              <a:rPr lang="fr-FR" smtClean="0"/>
              <a:t>9</a:t>
            </a:fld>
            <a:endParaRPr lang="fr-FR" dirty="0"/>
          </a:p>
        </p:txBody>
      </p:sp>
    </p:spTree>
    <p:extLst>
      <p:ext uri="{BB962C8B-B14F-4D97-AF65-F5344CB8AC3E}">
        <p14:creationId xmlns:p14="http://schemas.microsoft.com/office/powerpoint/2010/main" val="1128973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03345D9-32FF-024E-AFC1-99A3F0F7A3B1}"/>
              </a:ext>
            </a:extLst>
          </p:cNvPr>
          <p:cNvPicPr>
            <a:picLocks noChangeAspect="1"/>
          </p:cNvPicPr>
          <p:nvPr userDrawn="1"/>
        </p:nvPicPr>
        <p:blipFill>
          <a:blip r:embed="rId2"/>
          <a:stretch>
            <a:fillRect/>
          </a:stretch>
        </p:blipFill>
        <p:spPr>
          <a:xfrm>
            <a:off x="-67939" y="-14990"/>
            <a:ext cx="12259940" cy="6991643"/>
          </a:xfrm>
          <a:prstGeom prst="rect">
            <a:avLst/>
          </a:prstGeom>
        </p:spPr>
      </p:pic>
      <p:sp>
        <p:nvSpPr>
          <p:cNvPr id="2" name="Titre 1">
            <a:extLst>
              <a:ext uri="{FF2B5EF4-FFF2-40B4-BE49-F238E27FC236}">
                <a16:creationId xmlns:a16="http://schemas.microsoft.com/office/drawing/2014/main" id="{B81BA14A-5637-0445-95F5-DBE5381CB4E4}"/>
              </a:ext>
            </a:extLst>
          </p:cNvPr>
          <p:cNvSpPr>
            <a:spLocks noGrp="1"/>
          </p:cNvSpPr>
          <p:nvPr>
            <p:ph type="ctrTitle"/>
          </p:nvPr>
        </p:nvSpPr>
        <p:spPr>
          <a:xfrm>
            <a:off x="838200" y="1122363"/>
            <a:ext cx="6327098" cy="2306637"/>
          </a:xfrm>
        </p:spPr>
        <p:txBody>
          <a:bodyPr anchor="b"/>
          <a:lstStyle>
            <a:lvl1pPr algn="l">
              <a:lnSpc>
                <a:spcPct val="80000"/>
              </a:lnSpc>
              <a:defRPr sz="60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A332EA96-800D-0541-B22C-20A5AEB386ED}"/>
              </a:ext>
            </a:extLst>
          </p:cNvPr>
          <p:cNvSpPr>
            <a:spLocks noGrp="1"/>
          </p:cNvSpPr>
          <p:nvPr>
            <p:ph type="subTitle" idx="1"/>
          </p:nvPr>
        </p:nvSpPr>
        <p:spPr>
          <a:xfrm>
            <a:off x="838200" y="3602038"/>
            <a:ext cx="8125918" cy="1599615"/>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0" name="Image 9">
            <a:extLst>
              <a:ext uri="{FF2B5EF4-FFF2-40B4-BE49-F238E27FC236}">
                <a16:creationId xmlns:a16="http://schemas.microsoft.com/office/drawing/2014/main" id="{F39AB222-812F-8943-95A4-4DBB22A822D5}"/>
              </a:ext>
            </a:extLst>
          </p:cNvPr>
          <p:cNvPicPr>
            <a:picLocks noChangeAspect="1"/>
          </p:cNvPicPr>
          <p:nvPr userDrawn="1"/>
        </p:nvPicPr>
        <p:blipFill>
          <a:blip r:embed="rId3"/>
          <a:stretch>
            <a:fillRect/>
          </a:stretch>
        </p:blipFill>
        <p:spPr>
          <a:xfrm>
            <a:off x="224851" y="5037291"/>
            <a:ext cx="4077326" cy="1849421"/>
          </a:xfrm>
          <a:prstGeom prst="rect">
            <a:avLst/>
          </a:prstGeom>
        </p:spPr>
      </p:pic>
    </p:spTree>
    <p:extLst>
      <p:ext uri="{BB962C8B-B14F-4D97-AF65-F5344CB8AC3E}">
        <p14:creationId xmlns:p14="http://schemas.microsoft.com/office/powerpoint/2010/main" val="272104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432FF-E7D5-1C41-BBF0-9E1A352E17A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F4EBD4B-7097-EE47-8E76-69CCD54CA7B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4D61CB-CFB3-5749-A33B-F7A36B3EBB2A}"/>
              </a:ext>
            </a:extLst>
          </p:cNvPr>
          <p:cNvSpPr>
            <a:spLocks noGrp="1"/>
          </p:cNvSpPr>
          <p:nvPr>
            <p:ph type="dt" sz="half" idx="10"/>
          </p:nvPr>
        </p:nvSpPr>
        <p:spPr/>
        <p:txBody>
          <a:bodyPr/>
          <a:lstStyle/>
          <a:p>
            <a:fld id="{4751283E-F91D-154B-AF51-4DFA9801830E}" type="datetimeFigureOut">
              <a:rPr lang="fr-FR" smtClean="0"/>
              <a:t>08/12/2021</a:t>
            </a:fld>
            <a:endParaRPr lang="fr-FR" dirty="0"/>
          </a:p>
        </p:txBody>
      </p:sp>
      <p:sp>
        <p:nvSpPr>
          <p:cNvPr id="5" name="Espace réservé du pied de page 4">
            <a:extLst>
              <a:ext uri="{FF2B5EF4-FFF2-40B4-BE49-F238E27FC236}">
                <a16:creationId xmlns:a16="http://schemas.microsoft.com/office/drawing/2014/main" id="{6E58DC58-8B22-724B-ACE6-A4E2DA25932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7132E7C-1D06-704A-B6CD-84831F1E3894}"/>
              </a:ext>
            </a:extLst>
          </p:cNvPr>
          <p:cNvSpPr>
            <a:spLocks noGrp="1"/>
          </p:cNvSpPr>
          <p:nvPr>
            <p:ph type="sldNum" sz="quarter" idx="12"/>
          </p:nvPr>
        </p:nvSpPr>
        <p:spPr/>
        <p:txBody>
          <a:bodyPr/>
          <a:lstStyle/>
          <a:p>
            <a:fld id="{0B8E8635-0AF5-FD48-96E7-DFF13E1770A8}" type="slidenum">
              <a:rPr lang="fr-FR" smtClean="0"/>
              <a:t>‹N°›</a:t>
            </a:fld>
            <a:endParaRPr lang="fr-FR" dirty="0"/>
          </a:p>
        </p:txBody>
      </p:sp>
    </p:spTree>
    <p:extLst>
      <p:ext uri="{BB962C8B-B14F-4D97-AF65-F5344CB8AC3E}">
        <p14:creationId xmlns:p14="http://schemas.microsoft.com/office/powerpoint/2010/main" val="274783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68CF9B2-8135-AE4C-8500-7736058C6C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DF72AEA-57E1-F141-8AA9-DB50AA50822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AE6B90-AE83-5C4C-9B6B-01BDA6A17050}"/>
              </a:ext>
            </a:extLst>
          </p:cNvPr>
          <p:cNvSpPr>
            <a:spLocks noGrp="1"/>
          </p:cNvSpPr>
          <p:nvPr>
            <p:ph type="dt" sz="half" idx="10"/>
          </p:nvPr>
        </p:nvSpPr>
        <p:spPr/>
        <p:txBody>
          <a:bodyPr/>
          <a:lstStyle/>
          <a:p>
            <a:fld id="{4751283E-F91D-154B-AF51-4DFA9801830E}" type="datetimeFigureOut">
              <a:rPr lang="fr-FR" smtClean="0"/>
              <a:t>08/12/2021</a:t>
            </a:fld>
            <a:endParaRPr lang="fr-FR" dirty="0"/>
          </a:p>
        </p:txBody>
      </p:sp>
      <p:sp>
        <p:nvSpPr>
          <p:cNvPr id="5" name="Espace réservé du pied de page 4">
            <a:extLst>
              <a:ext uri="{FF2B5EF4-FFF2-40B4-BE49-F238E27FC236}">
                <a16:creationId xmlns:a16="http://schemas.microsoft.com/office/drawing/2014/main" id="{BA6FC797-E6B6-0F49-9EF7-A1C88F66D14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FAC39F6-1740-2040-A536-55E6A2557FC5}"/>
              </a:ext>
            </a:extLst>
          </p:cNvPr>
          <p:cNvSpPr>
            <a:spLocks noGrp="1"/>
          </p:cNvSpPr>
          <p:nvPr>
            <p:ph type="sldNum" sz="quarter" idx="12"/>
          </p:nvPr>
        </p:nvSpPr>
        <p:spPr/>
        <p:txBody>
          <a:bodyPr/>
          <a:lstStyle/>
          <a:p>
            <a:fld id="{0B8E8635-0AF5-FD48-96E7-DFF13E1770A8}" type="slidenum">
              <a:rPr lang="fr-FR" smtClean="0"/>
              <a:t>‹N°›</a:t>
            </a:fld>
            <a:endParaRPr lang="fr-FR" dirty="0"/>
          </a:p>
        </p:txBody>
      </p:sp>
    </p:spTree>
    <p:extLst>
      <p:ext uri="{BB962C8B-B14F-4D97-AF65-F5344CB8AC3E}">
        <p14:creationId xmlns:p14="http://schemas.microsoft.com/office/powerpoint/2010/main" val="20986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fi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148CA83-8393-3E4A-BEDB-41D1B48B8E5D}"/>
              </a:ext>
            </a:extLst>
          </p:cNvPr>
          <p:cNvPicPr>
            <a:picLocks noChangeAspect="1"/>
          </p:cNvPicPr>
          <p:nvPr userDrawn="1"/>
        </p:nvPicPr>
        <p:blipFill>
          <a:blip r:embed="rId2"/>
          <a:stretch>
            <a:fillRect/>
          </a:stretch>
        </p:blipFill>
        <p:spPr>
          <a:xfrm>
            <a:off x="-67939" y="0"/>
            <a:ext cx="12259939" cy="6991642"/>
          </a:xfrm>
          <a:prstGeom prst="rect">
            <a:avLst/>
          </a:prstGeom>
        </p:spPr>
      </p:pic>
      <p:sp>
        <p:nvSpPr>
          <p:cNvPr id="2" name="Titre 1">
            <a:extLst>
              <a:ext uri="{FF2B5EF4-FFF2-40B4-BE49-F238E27FC236}">
                <a16:creationId xmlns:a16="http://schemas.microsoft.com/office/drawing/2014/main" id="{B81BA14A-5637-0445-95F5-DBE5381CB4E4}"/>
              </a:ext>
            </a:extLst>
          </p:cNvPr>
          <p:cNvSpPr>
            <a:spLocks noGrp="1"/>
          </p:cNvSpPr>
          <p:nvPr>
            <p:ph type="ctrTitle" hasCustomPrompt="1"/>
          </p:nvPr>
        </p:nvSpPr>
        <p:spPr>
          <a:xfrm>
            <a:off x="838200" y="3748605"/>
            <a:ext cx="6327098" cy="1066733"/>
          </a:xfrm>
        </p:spPr>
        <p:txBody>
          <a:bodyPr anchor="b">
            <a:normAutofit/>
          </a:bodyPr>
          <a:lstStyle>
            <a:lvl1pPr algn="l">
              <a:lnSpc>
                <a:spcPct val="80000"/>
              </a:lnSpc>
              <a:defRPr sz="2400" b="1">
                <a:solidFill>
                  <a:schemeClr val="bg1"/>
                </a:solidFill>
                <a:latin typeface="+mn-lt"/>
              </a:defRPr>
            </a:lvl1pPr>
          </a:lstStyle>
          <a:p>
            <a:r>
              <a:rPr lang="fr-FR" dirty="0"/>
              <a:t>Éric </a:t>
            </a:r>
            <a:r>
              <a:rPr lang="fr-FR" dirty="0" err="1"/>
              <a:t>Chauzu</a:t>
            </a:r>
            <a:r>
              <a:rPr lang="fr-FR" dirty="0"/>
              <a:t> </a:t>
            </a:r>
            <a:br>
              <a:rPr lang="fr-FR" dirty="0"/>
            </a:br>
            <a:r>
              <a:rPr lang="fr-FR" dirty="0"/>
              <a:t>Responsable du service communication</a:t>
            </a:r>
          </a:p>
        </p:txBody>
      </p:sp>
      <p:sp>
        <p:nvSpPr>
          <p:cNvPr id="3" name="Sous-titre 2">
            <a:extLst>
              <a:ext uri="{FF2B5EF4-FFF2-40B4-BE49-F238E27FC236}">
                <a16:creationId xmlns:a16="http://schemas.microsoft.com/office/drawing/2014/main" id="{A332EA96-800D-0541-B22C-20A5AEB386ED}"/>
              </a:ext>
            </a:extLst>
          </p:cNvPr>
          <p:cNvSpPr>
            <a:spLocks noGrp="1"/>
          </p:cNvSpPr>
          <p:nvPr>
            <p:ph type="subTitle" idx="1" hasCustomPrompt="1"/>
          </p:nvPr>
        </p:nvSpPr>
        <p:spPr>
          <a:xfrm>
            <a:off x="838200" y="5068123"/>
            <a:ext cx="8125918" cy="1245619"/>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T</a:t>
            </a:r>
            <a:r>
              <a:rPr lang="fr-FR" dirty="0"/>
              <a:t>. 04 94 14 28 69 </a:t>
            </a:r>
            <a:br>
              <a:rPr lang="fr-FR" dirty="0"/>
            </a:br>
            <a:r>
              <a:rPr lang="fr-FR" dirty="0"/>
              <a:t>P. 06 20 60 56 75 </a:t>
            </a:r>
            <a:br>
              <a:rPr lang="fr-FR" dirty="0"/>
            </a:br>
            <a:r>
              <a:rPr lang="fr-FR" dirty="0" err="1"/>
              <a:t>communication@univ-tln.fr</a:t>
            </a:r>
            <a:endParaRPr lang="fr-FR" dirty="0"/>
          </a:p>
        </p:txBody>
      </p:sp>
      <p:pic>
        <p:nvPicPr>
          <p:cNvPr id="10" name="Image 9">
            <a:extLst>
              <a:ext uri="{FF2B5EF4-FFF2-40B4-BE49-F238E27FC236}">
                <a16:creationId xmlns:a16="http://schemas.microsoft.com/office/drawing/2014/main" id="{F39AB222-812F-8943-95A4-4DBB22A822D5}"/>
              </a:ext>
            </a:extLst>
          </p:cNvPr>
          <p:cNvPicPr>
            <a:picLocks noChangeAspect="1"/>
          </p:cNvPicPr>
          <p:nvPr userDrawn="1"/>
        </p:nvPicPr>
        <p:blipFill>
          <a:blip r:embed="rId3"/>
          <a:stretch>
            <a:fillRect/>
          </a:stretch>
        </p:blipFill>
        <p:spPr>
          <a:xfrm>
            <a:off x="8061946" y="1017433"/>
            <a:ext cx="4077326" cy="1849421"/>
          </a:xfrm>
          <a:prstGeom prst="rect">
            <a:avLst/>
          </a:prstGeom>
        </p:spPr>
      </p:pic>
      <p:sp>
        <p:nvSpPr>
          <p:cNvPr id="8" name="Sous-titre 2">
            <a:extLst>
              <a:ext uri="{FF2B5EF4-FFF2-40B4-BE49-F238E27FC236}">
                <a16:creationId xmlns:a16="http://schemas.microsoft.com/office/drawing/2014/main" id="{68A07801-B74E-8841-9B40-B51DCFC254E6}"/>
              </a:ext>
            </a:extLst>
          </p:cNvPr>
          <p:cNvSpPr txBox="1">
            <a:spLocks/>
          </p:cNvSpPr>
          <p:nvPr userDrawn="1"/>
        </p:nvSpPr>
        <p:spPr>
          <a:xfrm>
            <a:off x="838200" y="2680911"/>
            <a:ext cx="8125918" cy="10497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6000" dirty="0">
                <a:solidFill>
                  <a:schemeClr val="bg1"/>
                </a:solidFill>
                <a:latin typeface="+mj-lt"/>
              </a:rPr>
              <a:t>Contact</a:t>
            </a:r>
          </a:p>
        </p:txBody>
      </p:sp>
    </p:spTree>
    <p:extLst>
      <p:ext uri="{BB962C8B-B14F-4D97-AF65-F5344CB8AC3E}">
        <p14:creationId xmlns:p14="http://schemas.microsoft.com/office/powerpoint/2010/main" val="299639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32FB936-9980-014F-B224-EA665987E1EF}"/>
              </a:ext>
            </a:extLst>
          </p:cNvPr>
          <p:cNvPicPr>
            <a:picLocks noChangeAspect="1"/>
          </p:cNvPicPr>
          <p:nvPr userDrawn="1"/>
        </p:nvPicPr>
        <p:blipFill>
          <a:blip r:embed="rId2"/>
          <a:stretch>
            <a:fillRect/>
          </a:stretch>
        </p:blipFill>
        <p:spPr>
          <a:xfrm>
            <a:off x="0" y="0"/>
            <a:ext cx="12232776" cy="6858000"/>
          </a:xfrm>
          <a:prstGeom prst="rect">
            <a:avLst/>
          </a:prstGeom>
        </p:spPr>
      </p:pic>
      <p:sp>
        <p:nvSpPr>
          <p:cNvPr id="2" name="Titre 1">
            <a:extLst>
              <a:ext uri="{FF2B5EF4-FFF2-40B4-BE49-F238E27FC236}">
                <a16:creationId xmlns:a16="http://schemas.microsoft.com/office/drawing/2014/main" id="{40A21ACE-81DC-FF4F-8B78-23A30111595B}"/>
              </a:ext>
            </a:extLst>
          </p:cNvPr>
          <p:cNvSpPr>
            <a:spLocks noGrp="1"/>
          </p:cNvSpPr>
          <p:nvPr>
            <p:ph type="title"/>
          </p:nvPr>
        </p:nvSpPr>
        <p:spPr>
          <a:xfrm>
            <a:off x="838200" y="840254"/>
            <a:ext cx="6731833" cy="1325563"/>
          </a:xfrm>
        </p:spPr>
        <p:txBody>
          <a:bodyPr/>
          <a:lstStyle>
            <a:lvl1pPr>
              <a:lnSpc>
                <a:spcPct val="80000"/>
              </a:lnSpc>
              <a:defRPr b="0"/>
            </a:lvl1pPr>
          </a:lstStyle>
          <a:p>
            <a:r>
              <a:rPr lang="fr-FR" dirty="0"/>
              <a:t>Modifiez le style du titre</a:t>
            </a:r>
          </a:p>
        </p:txBody>
      </p:sp>
      <p:sp>
        <p:nvSpPr>
          <p:cNvPr id="3" name="Espace réservé du contenu 2">
            <a:extLst>
              <a:ext uri="{FF2B5EF4-FFF2-40B4-BE49-F238E27FC236}">
                <a16:creationId xmlns:a16="http://schemas.microsoft.com/office/drawing/2014/main" id="{2FB102C9-A6D2-BD41-8148-AAEB3FFDDDBC}"/>
              </a:ext>
            </a:extLst>
          </p:cNvPr>
          <p:cNvSpPr>
            <a:spLocks noGrp="1"/>
          </p:cNvSpPr>
          <p:nvPr>
            <p:ph idx="1"/>
          </p:nvPr>
        </p:nvSpPr>
        <p:spPr>
          <a:xfrm>
            <a:off x="838200" y="2218544"/>
            <a:ext cx="10515600" cy="403235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D24603D-7B0C-914F-9F0A-465D1423F9DD}"/>
              </a:ext>
            </a:extLst>
          </p:cNvPr>
          <p:cNvSpPr>
            <a:spLocks noGrp="1"/>
          </p:cNvSpPr>
          <p:nvPr>
            <p:ph type="dt" sz="half" idx="10"/>
          </p:nvPr>
        </p:nvSpPr>
        <p:spPr/>
        <p:txBody>
          <a:bodyPr/>
          <a:lstStyle/>
          <a:p>
            <a:fld id="{4751283E-F91D-154B-AF51-4DFA9801830E}" type="datetimeFigureOut">
              <a:rPr lang="fr-FR" smtClean="0"/>
              <a:t>08/12/2021</a:t>
            </a:fld>
            <a:endParaRPr lang="fr-FR" dirty="0"/>
          </a:p>
        </p:txBody>
      </p:sp>
      <p:sp>
        <p:nvSpPr>
          <p:cNvPr id="5" name="Espace réservé du pied de page 4">
            <a:extLst>
              <a:ext uri="{FF2B5EF4-FFF2-40B4-BE49-F238E27FC236}">
                <a16:creationId xmlns:a16="http://schemas.microsoft.com/office/drawing/2014/main" id="{A79C10D4-6088-8B45-9886-05D4FEA0D29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163653C-7DBF-EC46-9D59-9D76D5AEAFED}"/>
              </a:ext>
            </a:extLst>
          </p:cNvPr>
          <p:cNvSpPr>
            <a:spLocks noGrp="1"/>
          </p:cNvSpPr>
          <p:nvPr>
            <p:ph type="sldNum" sz="quarter" idx="12"/>
          </p:nvPr>
        </p:nvSpPr>
        <p:spPr/>
        <p:txBody>
          <a:bodyPr/>
          <a:lstStyle/>
          <a:p>
            <a:fld id="{0B8E8635-0AF5-FD48-96E7-DFF13E1770A8}" type="slidenum">
              <a:rPr lang="fr-FR" smtClean="0"/>
              <a:t>‹N°›</a:t>
            </a:fld>
            <a:endParaRPr lang="fr-FR" dirty="0"/>
          </a:p>
        </p:txBody>
      </p:sp>
    </p:spTree>
    <p:extLst>
      <p:ext uri="{BB962C8B-B14F-4D97-AF65-F5344CB8AC3E}">
        <p14:creationId xmlns:p14="http://schemas.microsoft.com/office/powerpoint/2010/main" val="75573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72716D2-1D4A-9D48-A1A3-A8AD8D760047}"/>
              </a:ext>
            </a:extLst>
          </p:cNvPr>
          <p:cNvPicPr>
            <a:picLocks noChangeAspect="1"/>
          </p:cNvPicPr>
          <p:nvPr userDrawn="1"/>
        </p:nvPicPr>
        <p:blipFill>
          <a:blip r:embed="rId2"/>
          <a:stretch>
            <a:fillRect/>
          </a:stretch>
        </p:blipFill>
        <p:spPr>
          <a:xfrm>
            <a:off x="-2" y="0"/>
            <a:ext cx="12192001" cy="6952898"/>
          </a:xfrm>
          <a:prstGeom prst="rect">
            <a:avLst/>
          </a:prstGeom>
        </p:spPr>
      </p:pic>
      <p:sp>
        <p:nvSpPr>
          <p:cNvPr id="2" name="Titre 1">
            <a:extLst>
              <a:ext uri="{FF2B5EF4-FFF2-40B4-BE49-F238E27FC236}">
                <a16:creationId xmlns:a16="http://schemas.microsoft.com/office/drawing/2014/main" id="{36A21D26-D0BE-1543-BE7F-BD8487C560A6}"/>
              </a:ext>
            </a:extLst>
          </p:cNvPr>
          <p:cNvSpPr>
            <a:spLocks noGrp="1"/>
          </p:cNvSpPr>
          <p:nvPr>
            <p:ph type="title"/>
          </p:nvPr>
        </p:nvSpPr>
        <p:spPr>
          <a:xfrm>
            <a:off x="831850" y="1709738"/>
            <a:ext cx="8297160" cy="2852737"/>
          </a:xfrm>
        </p:spPr>
        <p:txBody>
          <a:bodyPr anchor="b"/>
          <a:lstStyle>
            <a:lvl1pPr>
              <a:lnSpc>
                <a:spcPct val="80000"/>
              </a:lnSpc>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C2A43FD0-DA8E-B640-B79D-7B1892049D26}"/>
              </a:ext>
            </a:extLst>
          </p:cNvPr>
          <p:cNvSpPr>
            <a:spLocks noGrp="1"/>
          </p:cNvSpPr>
          <p:nvPr>
            <p:ph type="body" idx="1"/>
          </p:nvPr>
        </p:nvSpPr>
        <p:spPr>
          <a:xfrm>
            <a:off x="831850" y="4589463"/>
            <a:ext cx="8297160" cy="1500187"/>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Espace réservé de la date 3">
            <a:extLst>
              <a:ext uri="{FF2B5EF4-FFF2-40B4-BE49-F238E27FC236}">
                <a16:creationId xmlns:a16="http://schemas.microsoft.com/office/drawing/2014/main" id="{F9F1C95E-09A1-6C47-8802-3F829773A6AE}"/>
              </a:ext>
            </a:extLst>
          </p:cNvPr>
          <p:cNvSpPr>
            <a:spLocks noGrp="1"/>
          </p:cNvSpPr>
          <p:nvPr>
            <p:ph type="dt" sz="half" idx="10"/>
          </p:nvPr>
        </p:nvSpPr>
        <p:spPr/>
        <p:txBody>
          <a:bodyPr/>
          <a:lstStyle>
            <a:lvl1pPr>
              <a:defRPr>
                <a:solidFill>
                  <a:schemeClr val="tx1"/>
                </a:solidFill>
              </a:defRPr>
            </a:lvl1pPr>
          </a:lstStyle>
          <a:p>
            <a:fld id="{4751283E-F91D-154B-AF51-4DFA9801830E}" type="datetimeFigureOut">
              <a:rPr lang="fr-FR" smtClean="0"/>
              <a:pPr/>
              <a:t>08/12/2021</a:t>
            </a:fld>
            <a:endParaRPr lang="fr-FR" dirty="0"/>
          </a:p>
        </p:txBody>
      </p:sp>
      <p:sp>
        <p:nvSpPr>
          <p:cNvPr id="5" name="Espace réservé du pied de page 4">
            <a:extLst>
              <a:ext uri="{FF2B5EF4-FFF2-40B4-BE49-F238E27FC236}">
                <a16:creationId xmlns:a16="http://schemas.microsoft.com/office/drawing/2014/main" id="{0248CDAA-A701-D54E-951A-0BE3C88F016F}"/>
              </a:ext>
            </a:extLst>
          </p:cNvPr>
          <p:cNvSpPr>
            <a:spLocks noGrp="1"/>
          </p:cNvSpPr>
          <p:nvPr>
            <p:ph type="ftr" sz="quarter" idx="11"/>
          </p:nvPr>
        </p:nvSpPr>
        <p:spPr/>
        <p:txBody>
          <a:bodyPr/>
          <a:lstStyle>
            <a:lvl1pPr>
              <a:defRPr>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2405C273-EC32-774F-B07D-30B59E0F4F9D}"/>
              </a:ext>
            </a:extLst>
          </p:cNvPr>
          <p:cNvSpPr>
            <a:spLocks noGrp="1"/>
          </p:cNvSpPr>
          <p:nvPr>
            <p:ph type="sldNum" sz="quarter" idx="12"/>
          </p:nvPr>
        </p:nvSpPr>
        <p:spPr/>
        <p:txBody>
          <a:bodyPr/>
          <a:lstStyle>
            <a:lvl1pPr>
              <a:defRPr>
                <a:solidFill>
                  <a:schemeClr val="tx1"/>
                </a:solidFill>
              </a:defRPr>
            </a:lvl1pPr>
          </a:lstStyle>
          <a:p>
            <a:fld id="{0B8E8635-0AF5-FD48-96E7-DFF13E1770A8}" type="slidenum">
              <a:rPr lang="fr-FR" smtClean="0"/>
              <a:pPr/>
              <a:t>‹N°›</a:t>
            </a:fld>
            <a:endParaRPr lang="fr-FR" dirty="0"/>
          </a:p>
        </p:txBody>
      </p:sp>
    </p:spTree>
    <p:extLst>
      <p:ext uri="{BB962C8B-B14F-4D97-AF65-F5344CB8AC3E}">
        <p14:creationId xmlns:p14="http://schemas.microsoft.com/office/powerpoint/2010/main" val="265646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0AEB5-6534-3644-8565-AB4B23B763C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539CA39-496B-9948-B46E-784A0F1079A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AFC47A1-6F2C-3E42-BD70-C8B2CCC2666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AD1CC80-AFA3-0740-8249-ACF95A45B3B7}"/>
              </a:ext>
            </a:extLst>
          </p:cNvPr>
          <p:cNvSpPr>
            <a:spLocks noGrp="1"/>
          </p:cNvSpPr>
          <p:nvPr>
            <p:ph type="dt" sz="half" idx="10"/>
          </p:nvPr>
        </p:nvSpPr>
        <p:spPr/>
        <p:txBody>
          <a:bodyPr/>
          <a:lstStyle/>
          <a:p>
            <a:fld id="{4751283E-F91D-154B-AF51-4DFA9801830E}" type="datetimeFigureOut">
              <a:rPr lang="fr-FR" smtClean="0"/>
              <a:t>08/12/2021</a:t>
            </a:fld>
            <a:endParaRPr lang="fr-FR" dirty="0"/>
          </a:p>
        </p:txBody>
      </p:sp>
      <p:sp>
        <p:nvSpPr>
          <p:cNvPr id="6" name="Espace réservé du pied de page 5">
            <a:extLst>
              <a:ext uri="{FF2B5EF4-FFF2-40B4-BE49-F238E27FC236}">
                <a16:creationId xmlns:a16="http://schemas.microsoft.com/office/drawing/2014/main" id="{C4447FC6-E91A-5648-9EA9-C1B8899E82EE}"/>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64E44E3-412D-9545-A49A-8B506E74AEFB}"/>
              </a:ext>
            </a:extLst>
          </p:cNvPr>
          <p:cNvSpPr>
            <a:spLocks noGrp="1"/>
          </p:cNvSpPr>
          <p:nvPr>
            <p:ph type="sldNum" sz="quarter" idx="12"/>
          </p:nvPr>
        </p:nvSpPr>
        <p:spPr/>
        <p:txBody>
          <a:bodyPr/>
          <a:lstStyle/>
          <a:p>
            <a:fld id="{0B8E8635-0AF5-FD48-96E7-DFF13E1770A8}" type="slidenum">
              <a:rPr lang="fr-FR" smtClean="0"/>
              <a:t>‹N°›</a:t>
            </a:fld>
            <a:endParaRPr lang="fr-FR" dirty="0"/>
          </a:p>
        </p:txBody>
      </p:sp>
    </p:spTree>
    <p:extLst>
      <p:ext uri="{BB962C8B-B14F-4D97-AF65-F5344CB8AC3E}">
        <p14:creationId xmlns:p14="http://schemas.microsoft.com/office/powerpoint/2010/main" val="185845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D82949-3A24-AF4E-BF0F-E3DDD477F77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B724CCF-6382-1441-90A5-C84C1EA50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86F7982-384F-DA43-BDCF-FD8A19D5587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51F5AD6-0091-1B41-81F9-6B5C69B9A7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DF203B-0F62-2645-A0EA-BF8B5C1C807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A4560BE-1CC3-F941-8A71-A240AD50136C}"/>
              </a:ext>
            </a:extLst>
          </p:cNvPr>
          <p:cNvSpPr>
            <a:spLocks noGrp="1"/>
          </p:cNvSpPr>
          <p:nvPr>
            <p:ph type="dt" sz="half" idx="10"/>
          </p:nvPr>
        </p:nvSpPr>
        <p:spPr/>
        <p:txBody>
          <a:bodyPr/>
          <a:lstStyle/>
          <a:p>
            <a:fld id="{4751283E-F91D-154B-AF51-4DFA9801830E}" type="datetimeFigureOut">
              <a:rPr lang="fr-FR" smtClean="0"/>
              <a:t>08/12/2021</a:t>
            </a:fld>
            <a:endParaRPr lang="fr-FR" dirty="0"/>
          </a:p>
        </p:txBody>
      </p:sp>
      <p:sp>
        <p:nvSpPr>
          <p:cNvPr id="8" name="Espace réservé du pied de page 7">
            <a:extLst>
              <a:ext uri="{FF2B5EF4-FFF2-40B4-BE49-F238E27FC236}">
                <a16:creationId xmlns:a16="http://schemas.microsoft.com/office/drawing/2014/main" id="{1B387DB2-497F-6548-AAFE-7B6016686199}"/>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0281C3BA-F862-684F-B538-68E28FDF90DB}"/>
              </a:ext>
            </a:extLst>
          </p:cNvPr>
          <p:cNvSpPr>
            <a:spLocks noGrp="1"/>
          </p:cNvSpPr>
          <p:nvPr>
            <p:ph type="sldNum" sz="quarter" idx="12"/>
          </p:nvPr>
        </p:nvSpPr>
        <p:spPr/>
        <p:txBody>
          <a:bodyPr/>
          <a:lstStyle/>
          <a:p>
            <a:fld id="{0B8E8635-0AF5-FD48-96E7-DFF13E1770A8}" type="slidenum">
              <a:rPr lang="fr-FR" smtClean="0"/>
              <a:t>‹N°›</a:t>
            </a:fld>
            <a:endParaRPr lang="fr-FR" dirty="0"/>
          </a:p>
        </p:txBody>
      </p:sp>
    </p:spTree>
    <p:extLst>
      <p:ext uri="{BB962C8B-B14F-4D97-AF65-F5344CB8AC3E}">
        <p14:creationId xmlns:p14="http://schemas.microsoft.com/office/powerpoint/2010/main" val="182740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CDFEDC-06C4-4949-8E4A-6CD79A95B46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F3653FE-5AA3-F744-B201-8675ECC219B5}"/>
              </a:ext>
            </a:extLst>
          </p:cNvPr>
          <p:cNvSpPr>
            <a:spLocks noGrp="1"/>
          </p:cNvSpPr>
          <p:nvPr>
            <p:ph type="dt" sz="half" idx="10"/>
          </p:nvPr>
        </p:nvSpPr>
        <p:spPr/>
        <p:txBody>
          <a:bodyPr/>
          <a:lstStyle/>
          <a:p>
            <a:fld id="{4751283E-F91D-154B-AF51-4DFA9801830E}" type="datetimeFigureOut">
              <a:rPr lang="fr-FR" smtClean="0"/>
              <a:t>08/12/2021</a:t>
            </a:fld>
            <a:endParaRPr lang="fr-FR" dirty="0"/>
          </a:p>
        </p:txBody>
      </p:sp>
      <p:sp>
        <p:nvSpPr>
          <p:cNvPr id="4" name="Espace réservé du pied de page 3">
            <a:extLst>
              <a:ext uri="{FF2B5EF4-FFF2-40B4-BE49-F238E27FC236}">
                <a16:creationId xmlns:a16="http://schemas.microsoft.com/office/drawing/2014/main" id="{101C118B-24E7-B54A-B014-4A916F9D1D27}"/>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74BD4BB6-55E0-2042-98E3-33CD76F31460}"/>
              </a:ext>
            </a:extLst>
          </p:cNvPr>
          <p:cNvSpPr>
            <a:spLocks noGrp="1"/>
          </p:cNvSpPr>
          <p:nvPr>
            <p:ph type="sldNum" sz="quarter" idx="12"/>
          </p:nvPr>
        </p:nvSpPr>
        <p:spPr/>
        <p:txBody>
          <a:bodyPr/>
          <a:lstStyle/>
          <a:p>
            <a:fld id="{0B8E8635-0AF5-FD48-96E7-DFF13E1770A8}" type="slidenum">
              <a:rPr lang="fr-FR" smtClean="0"/>
              <a:t>‹N°›</a:t>
            </a:fld>
            <a:endParaRPr lang="fr-FR" dirty="0"/>
          </a:p>
        </p:txBody>
      </p:sp>
    </p:spTree>
    <p:extLst>
      <p:ext uri="{BB962C8B-B14F-4D97-AF65-F5344CB8AC3E}">
        <p14:creationId xmlns:p14="http://schemas.microsoft.com/office/powerpoint/2010/main" val="336307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463C8D-FAC0-384B-8430-F740A5CA76DD}"/>
              </a:ext>
            </a:extLst>
          </p:cNvPr>
          <p:cNvSpPr>
            <a:spLocks noGrp="1"/>
          </p:cNvSpPr>
          <p:nvPr>
            <p:ph type="dt" sz="half" idx="10"/>
          </p:nvPr>
        </p:nvSpPr>
        <p:spPr/>
        <p:txBody>
          <a:bodyPr/>
          <a:lstStyle/>
          <a:p>
            <a:fld id="{4751283E-F91D-154B-AF51-4DFA9801830E}" type="datetimeFigureOut">
              <a:rPr lang="fr-FR" smtClean="0"/>
              <a:t>08/12/2021</a:t>
            </a:fld>
            <a:endParaRPr lang="fr-FR" dirty="0"/>
          </a:p>
        </p:txBody>
      </p:sp>
      <p:sp>
        <p:nvSpPr>
          <p:cNvPr id="3" name="Espace réservé du pied de page 2">
            <a:extLst>
              <a:ext uri="{FF2B5EF4-FFF2-40B4-BE49-F238E27FC236}">
                <a16:creationId xmlns:a16="http://schemas.microsoft.com/office/drawing/2014/main" id="{E7DBBF91-E0A5-4242-B58B-398A5EC02B1B}"/>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880E8C8-0B8A-794A-937D-CFC790EBB75D}"/>
              </a:ext>
            </a:extLst>
          </p:cNvPr>
          <p:cNvSpPr>
            <a:spLocks noGrp="1"/>
          </p:cNvSpPr>
          <p:nvPr>
            <p:ph type="sldNum" sz="quarter" idx="12"/>
          </p:nvPr>
        </p:nvSpPr>
        <p:spPr/>
        <p:txBody>
          <a:bodyPr/>
          <a:lstStyle/>
          <a:p>
            <a:fld id="{0B8E8635-0AF5-FD48-96E7-DFF13E1770A8}" type="slidenum">
              <a:rPr lang="fr-FR" smtClean="0"/>
              <a:t>‹N°›</a:t>
            </a:fld>
            <a:endParaRPr lang="fr-FR" dirty="0"/>
          </a:p>
        </p:txBody>
      </p:sp>
    </p:spTree>
    <p:extLst>
      <p:ext uri="{BB962C8B-B14F-4D97-AF65-F5344CB8AC3E}">
        <p14:creationId xmlns:p14="http://schemas.microsoft.com/office/powerpoint/2010/main" val="300422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E7A09-EB48-3C45-AC50-38A680AC7BD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D7680FC-90BC-B246-BB61-49A8773EE9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D0BCDAE-4CF1-0B4B-97EB-3E927DD40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C67151-88B2-514E-AA40-A0298F5486E4}"/>
              </a:ext>
            </a:extLst>
          </p:cNvPr>
          <p:cNvSpPr>
            <a:spLocks noGrp="1"/>
          </p:cNvSpPr>
          <p:nvPr>
            <p:ph type="dt" sz="half" idx="10"/>
          </p:nvPr>
        </p:nvSpPr>
        <p:spPr/>
        <p:txBody>
          <a:bodyPr/>
          <a:lstStyle/>
          <a:p>
            <a:fld id="{4751283E-F91D-154B-AF51-4DFA9801830E}" type="datetimeFigureOut">
              <a:rPr lang="fr-FR" smtClean="0"/>
              <a:t>08/12/2021</a:t>
            </a:fld>
            <a:endParaRPr lang="fr-FR" dirty="0"/>
          </a:p>
        </p:txBody>
      </p:sp>
      <p:sp>
        <p:nvSpPr>
          <p:cNvPr id="6" name="Espace réservé du pied de page 5">
            <a:extLst>
              <a:ext uri="{FF2B5EF4-FFF2-40B4-BE49-F238E27FC236}">
                <a16:creationId xmlns:a16="http://schemas.microsoft.com/office/drawing/2014/main" id="{980C3FD4-23E4-A44D-815C-4A1F6FCCDF85}"/>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D9ED5E11-02D2-4946-82E3-63B888E9F823}"/>
              </a:ext>
            </a:extLst>
          </p:cNvPr>
          <p:cNvSpPr>
            <a:spLocks noGrp="1"/>
          </p:cNvSpPr>
          <p:nvPr>
            <p:ph type="sldNum" sz="quarter" idx="12"/>
          </p:nvPr>
        </p:nvSpPr>
        <p:spPr/>
        <p:txBody>
          <a:bodyPr/>
          <a:lstStyle/>
          <a:p>
            <a:fld id="{0B8E8635-0AF5-FD48-96E7-DFF13E1770A8}" type="slidenum">
              <a:rPr lang="fr-FR" smtClean="0"/>
              <a:t>‹N°›</a:t>
            </a:fld>
            <a:endParaRPr lang="fr-FR" dirty="0"/>
          </a:p>
        </p:txBody>
      </p:sp>
    </p:spTree>
    <p:extLst>
      <p:ext uri="{BB962C8B-B14F-4D97-AF65-F5344CB8AC3E}">
        <p14:creationId xmlns:p14="http://schemas.microsoft.com/office/powerpoint/2010/main" val="180446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27374-4D85-E242-A814-1EDF94770D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2F2F19E-E6A7-EA4E-B229-1F9DA8B42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EFA0DA0E-89CA-364B-A8E5-6F5F7173B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4B4F96-12F2-7A4D-9281-79F3C139F424}"/>
              </a:ext>
            </a:extLst>
          </p:cNvPr>
          <p:cNvSpPr>
            <a:spLocks noGrp="1"/>
          </p:cNvSpPr>
          <p:nvPr>
            <p:ph type="dt" sz="half" idx="10"/>
          </p:nvPr>
        </p:nvSpPr>
        <p:spPr/>
        <p:txBody>
          <a:bodyPr/>
          <a:lstStyle/>
          <a:p>
            <a:fld id="{4751283E-F91D-154B-AF51-4DFA9801830E}" type="datetimeFigureOut">
              <a:rPr lang="fr-FR" smtClean="0"/>
              <a:t>08/12/2021</a:t>
            </a:fld>
            <a:endParaRPr lang="fr-FR" dirty="0"/>
          </a:p>
        </p:txBody>
      </p:sp>
      <p:sp>
        <p:nvSpPr>
          <p:cNvPr id="6" name="Espace réservé du pied de page 5">
            <a:extLst>
              <a:ext uri="{FF2B5EF4-FFF2-40B4-BE49-F238E27FC236}">
                <a16:creationId xmlns:a16="http://schemas.microsoft.com/office/drawing/2014/main" id="{796B0452-4080-7F4D-BE86-5213C197FAB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CCA47CCD-5C99-E541-8FB8-9A6AF5918177}"/>
              </a:ext>
            </a:extLst>
          </p:cNvPr>
          <p:cNvSpPr>
            <a:spLocks noGrp="1"/>
          </p:cNvSpPr>
          <p:nvPr>
            <p:ph type="sldNum" sz="quarter" idx="12"/>
          </p:nvPr>
        </p:nvSpPr>
        <p:spPr/>
        <p:txBody>
          <a:bodyPr/>
          <a:lstStyle/>
          <a:p>
            <a:fld id="{0B8E8635-0AF5-FD48-96E7-DFF13E1770A8}" type="slidenum">
              <a:rPr lang="fr-FR" smtClean="0"/>
              <a:t>‹N°›</a:t>
            </a:fld>
            <a:endParaRPr lang="fr-FR" dirty="0"/>
          </a:p>
        </p:txBody>
      </p:sp>
    </p:spTree>
    <p:extLst>
      <p:ext uri="{BB962C8B-B14F-4D97-AF65-F5344CB8AC3E}">
        <p14:creationId xmlns:p14="http://schemas.microsoft.com/office/powerpoint/2010/main" val="154516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3B36FAD-B41A-CC40-A30D-11ED73A81A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6DF22720-3488-3F4D-A268-E3E920A46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44CEB78-AB50-C04C-9038-EAB7AE7591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4751283E-F91D-154B-AF51-4DFA9801830E}" type="datetimeFigureOut">
              <a:rPr lang="fr-FR" smtClean="0"/>
              <a:pPr/>
              <a:t>08/12/2021</a:t>
            </a:fld>
            <a:endParaRPr lang="fr-FR" dirty="0"/>
          </a:p>
        </p:txBody>
      </p:sp>
      <p:sp>
        <p:nvSpPr>
          <p:cNvPr id="5" name="Espace réservé du pied de page 4">
            <a:extLst>
              <a:ext uri="{FF2B5EF4-FFF2-40B4-BE49-F238E27FC236}">
                <a16:creationId xmlns:a16="http://schemas.microsoft.com/office/drawing/2014/main" id="{79BF9912-409C-6C4A-AA11-CC26184A4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fr-FR" dirty="0"/>
          </a:p>
        </p:txBody>
      </p:sp>
      <p:sp>
        <p:nvSpPr>
          <p:cNvPr id="6" name="Espace réservé du numéro de diapositive 5">
            <a:extLst>
              <a:ext uri="{FF2B5EF4-FFF2-40B4-BE49-F238E27FC236}">
                <a16:creationId xmlns:a16="http://schemas.microsoft.com/office/drawing/2014/main" id="{B6494179-1173-4644-A56B-25BE7A9C1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0B8E8635-0AF5-FD48-96E7-DFF13E1770A8}" type="slidenum">
              <a:rPr lang="fr-FR" smtClean="0"/>
              <a:pPr/>
              <a:t>‹N°›</a:t>
            </a:fld>
            <a:endParaRPr lang="fr-FR" dirty="0"/>
          </a:p>
        </p:txBody>
      </p:sp>
    </p:spTree>
    <p:extLst>
      <p:ext uri="{BB962C8B-B14F-4D97-AF65-F5344CB8AC3E}">
        <p14:creationId xmlns:p14="http://schemas.microsoft.com/office/powerpoint/2010/main" val="2977814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6.jf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fr.wikipedia.org/wiki/Fichier:Logo_oeil.png"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3oLKBuu4ams" TargetMode="External"/><Relationship Id="rId1" Type="http://schemas.openxmlformats.org/officeDocument/2006/relationships/tags" Target="../tags/tag14.xml"/><Relationship Id="rId5" Type="http://schemas.openxmlformats.org/officeDocument/2006/relationships/image" Target="../media/image24.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5.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s://pxhere.com/en/photo/1459191" TargetMode="Externa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notesSlide" Target="../notesSlides/notesSlide27.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8.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E6EF4-DE44-5045-8DDD-92B5FF715267}"/>
              </a:ext>
            </a:extLst>
          </p:cNvPr>
          <p:cNvSpPr>
            <a:spLocks noGrp="1"/>
          </p:cNvSpPr>
          <p:nvPr>
            <p:ph type="title"/>
          </p:nvPr>
        </p:nvSpPr>
        <p:spPr>
          <a:xfrm>
            <a:off x="787752" y="2410620"/>
            <a:ext cx="7609628" cy="1534565"/>
          </a:xfrm>
        </p:spPr>
        <p:txBody>
          <a:bodyPr>
            <a:normAutofit fontScale="90000"/>
          </a:bodyPr>
          <a:lstStyle/>
          <a:p>
            <a:r>
              <a:rPr lang="fr-FR" dirty="0"/>
              <a:t>Préparer et animer une classe virtuelle</a:t>
            </a:r>
          </a:p>
        </p:txBody>
      </p:sp>
      <p:sp>
        <p:nvSpPr>
          <p:cNvPr id="3" name="Espace réservé du texte 2">
            <a:extLst>
              <a:ext uri="{FF2B5EF4-FFF2-40B4-BE49-F238E27FC236}">
                <a16:creationId xmlns:a16="http://schemas.microsoft.com/office/drawing/2014/main" id="{9A8FB154-9C45-B640-9761-D0658D11E255}"/>
              </a:ext>
            </a:extLst>
          </p:cNvPr>
          <p:cNvSpPr>
            <a:spLocks noGrp="1"/>
          </p:cNvSpPr>
          <p:nvPr>
            <p:ph type="body" idx="1"/>
          </p:nvPr>
        </p:nvSpPr>
        <p:spPr>
          <a:xfrm>
            <a:off x="787752" y="4359678"/>
            <a:ext cx="6592696" cy="661665"/>
          </a:xfrm>
        </p:spPr>
        <p:txBody>
          <a:bodyPr>
            <a:normAutofit fontScale="92500"/>
          </a:bodyPr>
          <a:lstStyle/>
          <a:p>
            <a:r>
              <a:rPr lang="fr-FR" dirty="0">
                <a:solidFill>
                  <a:schemeClr val="accent6">
                    <a:lumMod val="75000"/>
                  </a:schemeClr>
                </a:solidFill>
              </a:rPr>
              <a:t> </a:t>
            </a:r>
            <a:r>
              <a:rPr lang="fr-FR" sz="3600" b="1" dirty="0">
                <a:solidFill>
                  <a:schemeClr val="tx1">
                    <a:lumMod val="60000"/>
                    <a:lumOff val="40000"/>
                  </a:schemeClr>
                </a:solidFill>
              </a:rPr>
              <a:t>Bienvenus à toutes et à tous!</a:t>
            </a:r>
            <a:r>
              <a:rPr lang="fr-FR" sz="3600" dirty="0">
                <a:solidFill>
                  <a:schemeClr val="tx1">
                    <a:lumMod val="60000"/>
                    <a:lumOff val="40000"/>
                  </a:schemeClr>
                </a:solidFill>
              </a:rPr>
              <a:t> </a:t>
            </a:r>
          </a:p>
          <a:p>
            <a:endParaRPr lang="fr-FR" dirty="0"/>
          </a:p>
        </p:txBody>
      </p:sp>
      <p:pic>
        <p:nvPicPr>
          <p:cNvPr id="7" name="Image 6">
            <a:extLst>
              <a:ext uri="{FF2B5EF4-FFF2-40B4-BE49-F238E27FC236}">
                <a16:creationId xmlns:a16="http://schemas.microsoft.com/office/drawing/2014/main" id="{C9E7CE16-CDA4-4348-9998-62D60C86C7F7}"/>
              </a:ext>
            </a:extLst>
          </p:cNvPr>
          <p:cNvPicPr>
            <a:picLocks noChangeAspect="1"/>
          </p:cNvPicPr>
          <p:nvPr/>
        </p:nvPicPr>
        <p:blipFill>
          <a:blip r:embed="rId4"/>
          <a:stretch>
            <a:fillRect/>
          </a:stretch>
        </p:blipFill>
        <p:spPr>
          <a:xfrm>
            <a:off x="8041240" y="3723532"/>
            <a:ext cx="2619375" cy="174307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85150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EF865-3B38-4034-9E81-B8B7517D5F47}"/>
              </a:ext>
            </a:extLst>
          </p:cNvPr>
          <p:cNvSpPr>
            <a:spLocks noGrp="1"/>
          </p:cNvSpPr>
          <p:nvPr>
            <p:ph type="title"/>
          </p:nvPr>
        </p:nvSpPr>
        <p:spPr>
          <a:xfrm>
            <a:off x="5514314" y="163604"/>
            <a:ext cx="6731833" cy="1325563"/>
          </a:xfrm>
        </p:spPr>
        <p:txBody>
          <a:bodyPr/>
          <a:lstStyle/>
          <a:p>
            <a:r>
              <a:rPr lang="fr-FR" dirty="0"/>
              <a:t>Créer un support soigné</a:t>
            </a:r>
          </a:p>
        </p:txBody>
      </p:sp>
      <p:grpSp>
        <p:nvGrpSpPr>
          <p:cNvPr id="22" name="Groupe 21">
            <a:extLst>
              <a:ext uri="{FF2B5EF4-FFF2-40B4-BE49-F238E27FC236}">
                <a16:creationId xmlns:a16="http://schemas.microsoft.com/office/drawing/2014/main" id="{92A169EC-42D3-410E-A923-AA2F06B009A2}"/>
              </a:ext>
            </a:extLst>
          </p:cNvPr>
          <p:cNvGrpSpPr/>
          <p:nvPr/>
        </p:nvGrpSpPr>
        <p:grpSpPr>
          <a:xfrm>
            <a:off x="2239108" y="1805352"/>
            <a:ext cx="6641123" cy="4056369"/>
            <a:chOff x="1664677" y="2051537"/>
            <a:chExt cx="6641123" cy="4056369"/>
          </a:xfrm>
        </p:grpSpPr>
        <p:sp>
          <p:nvSpPr>
            <p:cNvPr id="6" name="Rectangle : coins arrondis 5">
              <a:extLst>
                <a:ext uri="{FF2B5EF4-FFF2-40B4-BE49-F238E27FC236}">
                  <a16:creationId xmlns:a16="http://schemas.microsoft.com/office/drawing/2014/main" id="{8B22D737-6C8C-4803-9F17-8D7EFC7CEAE7}"/>
                </a:ext>
              </a:extLst>
            </p:cNvPr>
            <p:cNvSpPr/>
            <p:nvPr/>
          </p:nvSpPr>
          <p:spPr>
            <a:xfrm>
              <a:off x="1664677" y="2051538"/>
              <a:ext cx="2567354"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ALLEGER</a:t>
              </a:r>
            </a:p>
          </p:txBody>
        </p:sp>
        <p:sp>
          <p:nvSpPr>
            <p:cNvPr id="7" name="Rectangle : coins arrondis 6">
              <a:extLst>
                <a:ext uri="{FF2B5EF4-FFF2-40B4-BE49-F238E27FC236}">
                  <a16:creationId xmlns:a16="http://schemas.microsoft.com/office/drawing/2014/main" id="{A32BEC38-8E4D-4A98-8883-91D250CCA6EA}"/>
                </a:ext>
              </a:extLst>
            </p:cNvPr>
            <p:cNvSpPr/>
            <p:nvPr/>
          </p:nvSpPr>
          <p:spPr>
            <a:xfrm>
              <a:off x="5662246" y="2051537"/>
              <a:ext cx="2567354"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PLUS SYMPA POSSIBLE</a:t>
              </a:r>
            </a:p>
          </p:txBody>
        </p:sp>
        <p:sp>
          <p:nvSpPr>
            <p:cNvPr id="8" name="Rectangle : coins arrondis 7">
              <a:extLst>
                <a:ext uri="{FF2B5EF4-FFF2-40B4-BE49-F238E27FC236}">
                  <a16:creationId xmlns:a16="http://schemas.microsoft.com/office/drawing/2014/main" id="{EA5008C7-45A2-4E05-877E-8E26ED123EC6}"/>
                </a:ext>
              </a:extLst>
            </p:cNvPr>
            <p:cNvSpPr/>
            <p:nvPr/>
          </p:nvSpPr>
          <p:spPr>
            <a:xfrm>
              <a:off x="1817077" y="4782343"/>
              <a:ext cx="2567354"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ALLER A L’ESSENTIEL</a:t>
              </a:r>
            </a:p>
          </p:txBody>
        </p:sp>
        <p:sp>
          <p:nvSpPr>
            <p:cNvPr id="9" name="Rectangle : coins arrondis 8">
              <a:extLst>
                <a:ext uri="{FF2B5EF4-FFF2-40B4-BE49-F238E27FC236}">
                  <a16:creationId xmlns:a16="http://schemas.microsoft.com/office/drawing/2014/main" id="{260ED93A-BC5B-40DC-AC66-D6950C3E5627}"/>
                </a:ext>
              </a:extLst>
            </p:cNvPr>
            <p:cNvSpPr/>
            <p:nvPr/>
          </p:nvSpPr>
          <p:spPr>
            <a:xfrm>
              <a:off x="5738446" y="4782342"/>
              <a:ext cx="2567354"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 IMAGES PLUS QUE DES MOTS</a:t>
              </a:r>
            </a:p>
          </p:txBody>
        </p:sp>
        <p:pic>
          <p:nvPicPr>
            <p:cNvPr id="19" name="Image 18">
              <a:extLst>
                <a:ext uri="{FF2B5EF4-FFF2-40B4-BE49-F238E27FC236}">
                  <a16:creationId xmlns:a16="http://schemas.microsoft.com/office/drawing/2014/main" id="{8C3BBA79-35D9-4F8B-9ECC-71690FEC064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997570" y="3100754"/>
              <a:ext cx="2127738" cy="2127738"/>
            </a:xfrm>
            <a:prstGeom prst="rect">
              <a:avLst/>
            </a:prstGeom>
          </p:spPr>
        </p:pic>
      </p:grpSp>
      <p:sp>
        <p:nvSpPr>
          <p:cNvPr id="23" name="ZoneTexte 22">
            <a:extLst>
              <a:ext uri="{FF2B5EF4-FFF2-40B4-BE49-F238E27FC236}">
                <a16:creationId xmlns:a16="http://schemas.microsoft.com/office/drawing/2014/main" id="{1904F003-A74D-4446-A5E1-8FDF4CF88667}"/>
              </a:ext>
            </a:extLst>
          </p:cNvPr>
          <p:cNvSpPr txBox="1"/>
          <p:nvPr/>
        </p:nvSpPr>
        <p:spPr>
          <a:xfrm>
            <a:off x="181571" y="208154"/>
            <a:ext cx="1676400" cy="369332"/>
          </a:xfrm>
          <a:prstGeom prst="rect">
            <a:avLst/>
          </a:prstGeom>
          <a:noFill/>
        </p:spPr>
        <p:txBody>
          <a:bodyPr wrap="square" rtlCol="0">
            <a:spAutoFit/>
          </a:bodyPr>
          <a:lstStyle/>
          <a:p>
            <a:r>
              <a:rPr lang="fr-FR" dirty="0"/>
              <a:t>Conception</a:t>
            </a:r>
          </a:p>
        </p:txBody>
      </p:sp>
    </p:spTree>
    <p:custDataLst>
      <p:tags r:id="rId1"/>
    </p:custDataLst>
    <p:extLst>
      <p:ext uri="{BB962C8B-B14F-4D97-AF65-F5344CB8AC3E}">
        <p14:creationId xmlns:p14="http://schemas.microsoft.com/office/powerpoint/2010/main" val="162092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e 30">
            <a:extLst>
              <a:ext uri="{FF2B5EF4-FFF2-40B4-BE49-F238E27FC236}">
                <a16:creationId xmlns:a16="http://schemas.microsoft.com/office/drawing/2014/main" id="{9AC552E0-9B34-416A-8EB9-C137B4D685CF}"/>
              </a:ext>
            </a:extLst>
          </p:cNvPr>
          <p:cNvGrpSpPr/>
          <p:nvPr/>
        </p:nvGrpSpPr>
        <p:grpSpPr>
          <a:xfrm>
            <a:off x="5605781" y="2471073"/>
            <a:ext cx="6711725" cy="855032"/>
            <a:chOff x="5123814" y="2300956"/>
            <a:chExt cx="6711725" cy="855032"/>
          </a:xfrm>
        </p:grpSpPr>
        <p:sp>
          <p:nvSpPr>
            <p:cNvPr id="8" name="Rectangle 7">
              <a:extLst>
                <a:ext uri="{FF2B5EF4-FFF2-40B4-BE49-F238E27FC236}">
                  <a16:creationId xmlns:a16="http://schemas.microsoft.com/office/drawing/2014/main" id="{E91BAAB0-FA57-41C3-9122-23F5282ED198}"/>
                </a:ext>
              </a:extLst>
            </p:cNvPr>
            <p:cNvSpPr/>
            <p:nvPr/>
          </p:nvSpPr>
          <p:spPr>
            <a:xfrm>
              <a:off x="5845365" y="2448102"/>
              <a:ext cx="5990174" cy="707886"/>
            </a:xfrm>
            <a:prstGeom prst="rect">
              <a:avLst/>
            </a:prstGeom>
          </p:spPr>
          <p:txBody>
            <a:bodyPr wrap="square">
              <a:spAutoFit/>
            </a:bodyPr>
            <a:lstStyle/>
            <a:p>
              <a:r>
                <a:rPr lang="fr-FR" dirty="0"/>
                <a:t>5- </a:t>
              </a:r>
              <a:r>
                <a:rPr lang="fr-FR" sz="2000" dirty="0"/>
                <a:t>Favoriser la prise de conscience des apprentissages</a:t>
              </a:r>
            </a:p>
          </p:txBody>
        </p:sp>
        <p:pic>
          <p:nvPicPr>
            <p:cNvPr id="14" name="Image 13">
              <a:extLst>
                <a:ext uri="{FF2B5EF4-FFF2-40B4-BE49-F238E27FC236}">
                  <a16:creationId xmlns:a16="http://schemas.microsoft.com/office/drawing/2014/main" id="{234EB9A5-AE41-4928-8060-9C645200950D}"/>
                </a:ext>
              </a:extLst>
            </p:cNvPr>
            <p:cNvPicPr>
              <a:picLocks noChangeAspect="1"/>
            </p:cNvPicPr>
            <p:nvPr/>
          </p:nvPicPr>
          <p:blipFill rotWithShape="1">
            <a:blip r:embed="rId4"/>
            <a:srcRect l="5792" t="9984" r="9178" b="10027"/>
            <a:stretch/>
          </p:blipFill>
          <p:spPr>
            <a:xfrm>
              <a:off x="5123814" y="2300956"/>
              <a:ext cx="587998" cy="572214"/>
            </a:xfrm>
            <a:prstGeom prst="rect">
              <a:avLst/>
            </a:prstGeom>
          </p:spPr>
        </p:pic>
      </p:grpSp>
      <p:grpSp>
        <p:nvGrpSpPr>
          <p:cNvPr id="32" name="Groupe 31">
            <a:extLst>
              <a:ext uri="{FF2B5EF4-FFF2-40B4-BE49-F238E27FC236}">
                <a16:creationId xmlns:a16="http://schemas.microsoft.com/office/drawing/2014/main" id="{2247BB78-7A47-4A79-A674-A8ADC62C7C79}"/>
              </a:ext>
            </a:extLst>
          </p:cNvPr>
          <p:cNvGrpSpPr/>
          <p:nvPr/>
        </p:nvGrpSpPr>
        <p:grpSpPr>
          <a:xfrm>
            <a:off x="5605781" y="3494265"/>
            <a:ext cx="2928059" cy="570620"/>
            <a:chOff x="5209921" y="3183898"/>
            <a:chExt cx="2928059" cy="570620"/>
          </a:xfrm>
        </p:grpSpPr>
        <p:sp>
          <p:nvSpPr>
            <p:cNvPr id="9" name="Rectangle 8">
              <a:extLst>
                <a:ext uri="{FF2B5EF4-FFF2-40B4-BE49-F238E27FC236}">
                  <a16:creationId xmlns:a16="http://schemas.microsoft.com/office/drawing/2014/main" id="{31C0BA18-5D38-4E7E-AD33-5EFBB509343E}"/>
                </a:ext>
              </a:extLst>
            </p:cNvPr>
            <p:cNvSpPr/>
            <p:nvPr/>
          </p:nvSpPr>
          <p:spPr>
            <a:xfrm>
              <a:off x="5845365" y="3183898"/>
              <a:ext cx="2292615" cy="400110"/>
            </a:xfrm>
            <a:prstGeom prst="rect">
              <a:avLst/>
            </a:prstGeom>
          </p:spPr>
          <p:txBody>
            <a:bodyPr wrap="none">
              <a:spAutoFit/>
            </a:bodyPr>
            <a:lstStyle/>
            <a:p>
              <a:r>
                <a:rPr lang="fr-FR" sz="2000" dirty="0"/>
                <a:t>6- Donner du sens</a:t>
              </a:r>
            </a:p>
          </p:txBody>
        </p:sp>
        <p:pic>
          <p:nvPicPr>
            <p:cNvPr id="15" name="Image 14">
              <a:extLst>
                <a:ext uri="{FF2B5EF4-FFF2-40B4-BE49-F238E27FC236}">
                  <a16:creationId xmlns:a16="http://schemas.microsoft.com/office/drawing/2014/main" id="{DAB41B2E-15E3-495A-BEA1-B349E16EE376}"/>
                </a:ext>
              </a:extLst>
            </p:cNvPr>
            <p:cNvPicPr>
              <a:picLocks noChangeAspect="1"/>
            </p:cNvPicPr>
            <p:nvPr/>
          </p:nvPicPr>
          <p:blipFill rotWithShape="1">
            <a:blip r:embed="rId5"/>
            <a:srcRect l="11984" t="4605" r="10122" b="4823"/>
            <a:stretch/>
          </p:blipFill>
          <p:spPr>
            <a:xfrm>
              <a:off x="5209921" y="3193651"/>
              <a:ext cx="472469" cy="560867"/>
            </a:xfrm>
            <a:prstGeom prst="rect">
              <a:avLst/>
            </a:prstGeom>
          </p:spPr>
        </p:pic>
      </p:grpSp>
      <p:grpSp>
        <p:nvGrpSpPr>
          <p:cNvPr id="33" name="Groupe 32">
            <a:extLst>
              <a:ext uri="{FF2B5EF4-FFF2-40B4-BE49-F238E27FC236}">
                <a16:creationId xmlns:a16="http://schemas.microsoft.com/office/drawing/2014/main" id="{ACDE5D80-F37D-407A-B14F-6FF8CD7AAC53}"/>
              </a:ext>
            </a:extLst>
          </p:cNvPr>
          <p:cNvGrpSpPr/>
          <p:nvPr/>
        </p:nvGrpSpPr>
        <p:grpSpPr>
          <a:xfrm>
            <a:off x="3236942" y="4310425"/>
            <a:ext cx="3905502" cy="677180"/>
            <a:chOff x="3236942" y="4081632"/>
            <a:chExt cx="3905502" cy="677180"/>
          </a:xfrm>
        </p:grpSpPr>
        <p:sp>
          <p:nvSpPr>
            <p:cNvPr id="10" name="Rectangle 9">
              <a:extLst>
                <a:ext uri="{FF2B5EF4-FFF2-40B4-BE49-F238E27FC236}">
                  <a16:creationId xmlns:a16="http://schemas.microsoft.com/office/drawing/2014/main" id="{8C69992C-E53F-4800-A3FE-10F78F2E7B91}"/>
                </a:ext>
              </a:extLst>
            </p:cNvPr>
            <p:cNvSpPr/>
            <p:nvPr/>
          </p:nvSpPr>
          <p:spPr>
            <a:xfrm>
              <a:off x="4352898" y="4248905"/>
              <a:ext cx="2789546" cy="400110"/>
            </a:xfrm>
            <a:prstGeom prst="rect">
              <a:avLst/>
            </a:prstGeom>
          </p:spPr>
          <p:txBody>
            <a:bodyPr wrap="none">
              <a:spAutoFit/>
            </a:bodyPr>
            <a:lstStyle/>
            <a:p>
              <a:r>
                <a:rPr lang="fr-FR" sz="2000" dirty="0"/>
                <a:t>7- Être orienté étudiant</a:t>
              </a:r>
            </a:p>
          </p:txBody>
        </p:sp>
        <p:pic>
          <p:nvPicPr>
            <p:cNvPr id="16" name="Image 15">
              <a:extLst>
                <a:ext uri="{FF2B5EF4-FFF2-40B4-BE49-F238E27FC236}">
                  <a16:creationId xmlns:a16="http://schemas.microsoft.com/office/drawing/2014/main" id="{2BE17117-623C-4A78-9139-98A0DBE17435}"/>
                </a:ext>
              </a:extLst>
            </p:cNvPr>
            <p:cNvPicPr>
              <a:picLocks noChangeAspect="1"/>
            </p:cNvPicPr>
            <p:nvPr/>
          </p:nvPicPr>
          <p:blipFill rotWithShape="1">
            <a:blip r:embed="rId6"/>
            <a:srcRect l="5501" t="7684" r="7890" b="4308"/>
            <a:stretch/>
          </p:blipFill>
          <p:spPr>
            <a:xfrm>
              <a:off x="3236942" y="4081632"/>
              <a:ext cx="655119" cy="677180"/>
            </a:xfrm>
            <a:prstGeom prst="rect">
              <a:avLst/>
            </a:prstGeom>
          </p:spPr>
        </p:pic>
      </p:grpSp>
      <p:grpSp>
        <p:nvGrpSpPr>
          <p:cNvPr id="28" name="Groupe 27">
            <a:extLst>
              <a:ext uri="{FF2B5EF4-FFF2-40B4-BE49-F238E27FC236}">
                <a16:creationId xmlns:a16="http://schemas.microsoft.com/office/drawing/2014/main" id="{F1334688-638E-459F-ACEB-68ED098A840B}"/>
              </a:ext>
            </a:extLst>
          </p:cNvPr>
          <p:cNvGrpSpPr/>
          <p:nvPr/>
        </p:nvGrpSpPr>
        <p:grpSpPr>
          <a:xfrm>
            <a:off x="109530" y="2631509"/>
            <a:ext cx="5080328" cy="400110"/>
            <a:chOff x="109530" y="2460337"/>
            <a:chExt cx="5080328" cy="400110"/>
          </a:xfrm>
        </p:grpSpPr>
        <p:sp>
          <p:nvSpPr>
            <p:cNvPr id="5" name="Rectangle 4">
              <a:extLst>
                <a:ext uri="{FF2B5EF4-FFF2-40B4-BE49-F238E27FC236}">
                  <a16:creationId xmlns:a16="http://schemas.microsoft.com/office/drawing/2014/main" id="{F5D5849A-D341-4D3C-8CB3-D6679D7372A2}"/>
                </a:ext>
              </a:extLst>
            </p:cNvPr>
            <p:cNvSpPr/>
            <p:nvPr/>
          </p:nvSpPr>
          <p:spPr>
            <a:xfrm>
              <a:off x="962226" y="2460337"/>
              <a:ext cx="4227632" cy="400110"/>
            </a:xfrm>
            <a:prstGeom prst="rect">
              <a:avLst/>
            </a:prstGeom>
          </p:spPr>
          <p:txBody>
            <a:bodyPr wrap="none">
              <a:spAutoFit/>
            </a:bodyPr>
            <a:lstStyle/>
            <a:p>
              <a:r>
                <a:rPr lang="fr-FR" sz="2000" dirty="0"/>
                <a:t>2- Varier les modalités d’animations</a:t>
              </a:r>
            </a:p>
          </p:txBody>
        </p:sp>
        <p:pic>
          <p:nvPicPr>
            <p:cNvPr id="17" name="Image 16">
              <a:extLst>
                <a:ext uri="{FF2B5EF4-FFF2-40B4-BE49-F238E27FC236}">
                  <a16:creationId xmlns:a16="http://schemas.microsoft.com/office/drawing/2014/main" id="{9B641122-D4A5-485F-82D0-EF3341999864}"/>
                </a:ext>
              </a:extLst>
            </p:cNvPr>
            <p:cNvPicPr>
              <a:picLocks noChangeAspect="1"/>
            </p:cNvPicPr>
            <p:nvPr/>
          </p:nvPicPr>
          <p:blipFill rotWithShape="1">
            <a:blip r:embed="rId7"/>
            <a:srcRect l="20059" t="36735" r="20689" b="23035"/>
            <a:stretch/>
          </p:blipFill>
          <p:spPr>
            <a:xfrm>
              <a:off x="109530" y="2552689"/>
              <a:ext cx="747928" cy="233320"/>
            </a:xfrm>
            <a:prstGeom prst="rect">
              <a:avLst/>
            </a:prstGeom>
          </p:spPr>
        </p:pic>
      </p:grpSp>
      <p:sp>
        <p:nvSpPr>
          <p:cNvPr id="18" name="Rectangle 17">
            <a:extLst>
              <a:ext uri="{FF2B5EF4-FFF2-40B4-BE49-F238E27FC236}">
                <a16:creationId xmlns:a16="http://schemas.microsoft.com/office/drawing/2014/main" id="{AD32CB25-C31C-40A9-8192-6F7F3405253F}"/>
              </a:ext>
            </a:extLst>
          </p:cNvPr>
          <p:cNvSpPr/>
          <p:nvPr/>
        </p:nvSpPr>
        <p:spPr>
          <a:xfrm>
            <a:off x="228967" y="5449228"/>
            <a:ext cx="8699879" cy="400110"/>
          </a:xfrm>
          <a:prstGeom prst="rect">
            <a:avLst/>
          </a:prstGeom>
        </p:spPr>
        <p:txBody>
          <a:bodyPr wrap="square">
            <a:spAutoFit/>
          </a:bodyPr>
          <a:lstStyle/>
          <a:p>
            <a:r>
              <a:rPr lang="fr-FR" sz="2000" b="1" dirty="0"/>
              <a:t>Scénariser son cours : Repenser la progression pédagogique</a:t>
            </a:r>
          </a:p>
        </p:txBody>
      </p:sp>
      <p:grpSp>
        <p:nvGrpSpPr>
          <p:cNvPr id="27" name="Groupe 26">
            <a:extLst>
              <a:ext uri="{FF2B5EF4-FFF2-40B4-BE49-F238E27FC236}">
                <a16:creationId xmlns:a16="http://schemas.microsoft.com/office/drawing/2014/main" id="{E6E3B291-61D4-49D2-A0B3-C14DD4DAA79E}"/>
              </a:ext>
            </a:extLst>
          </p:cNvPr>
          <p:cNvGrpSpPr/>
          <p:nvPr/>
        </p:nvGrpSpPr>
        <p:grpSpPr>
          <a:xfrm>
            <a:off x="113642" y="1628005"/>
            <a:ext cx="4776262" cy="745633"/>
            <a:chOff x="113642" y="1558264"/>
            <a:chExt cx="4776262" cy="745633"/>
          </a:xfrm>
        </p:grpSpPr>
        <p:sp>
          <p:nvSpPr>
            <p:cNvPr id="4" name="Rectangle 3">
              <a:extLst>
                <a:ext uri="{FF2B5EF4-FFF2-40B4-BE49-F238E27FC236}">
                  <a16:creationId xmlns:a16="http://schemas.microsoft.com/office/drawing/2014/main" id="{3C3DA911-80FC-423B-803B-18616B537E1B}"/>
                </a:ext>
              </a:extLst>
            </p:cNvPr>
            <p:cNvSpPr/>
            <p:nvPr/>
          </p:nvSpPr>
          <p:spPr>
            <a:xfrm>
              <a:off x="962226" y="1808726"/>
              <a:ext cx="3927678" cy="400110"/>
            </a:xfrm>
            <a:prstGeom prst="rect">
              <a:avLst/>
            </a:prstGeom>
          </p:spPr>
          <p:txBody>
            <a:bodyPr wrap="none">
              <a:spAutoFit/>
            </a:bodyPr>
            <a:lstStyle/>
            <a:p>
              <a:r>
                <a:rPr lang="fr-FR" dirty="0"/>
                <a:t>1- </a:t>
              </a:r>
              <a:r>
                <a:rPr lang="fr-FR" sz="2000" dirty="0"/>
                <a:t>Inscrire le cours dans le temps</a:t>
              </a:r>
            </a:p>
          </p:txBody>
        </p:sp>
        <p:pic>
          <p:nvPicPr>
            <p:cNvPr id="22" name="Image 21">
              <a:extLst>
                <a:ext uri="{FF2B5EF4-FFF2-40B4-BE49-F238E27FC236}">
                  <a16:creationId xmlns:a16="http://schemas.microsoft.com/office/drawing/2014/main" id="{E642C3F3-144C-4D60-BB4C-68F4531FEA59}"/>
                </a:ext>
              </a:extLst>
            </p:cNvPr>
            <p:cNvPicPr>
              <a:picLocks noChangeAspect="1"/>
            </p:cNvPicPr>
            <p:nvPr/>
          </p:nvPicPr>
          <p:blipFill>
            <a:blip r:embed="rId8"/>
            <a:stretch>
              <a:fillRect/>
            </a:stretch>
          </p:blipFill>
          <p:spPr>
            <a:xfrm>
              <a:off x="113642" y="1558264"/>
              <a:ext cx="745633" cy="745633"/>
            </a:xfrm>
            <a:prstGeom prst="rect">
              <a:avLst/>
            </a:prstGeom>
          </p:spPr>
        </p:pic>
      </p:grpSp>
      <p:grpSp>
        <p:nvGrpSpPr>
          <p:cNvPr id="29" name="Groupe 28">
            <a:extLst>
              <a:ext uri="{FF2B5EF4-FFF2-40B4-BE49-F238E27FC236}">
                <a16:creationId xmlns:a16="http://schemas.microsoft.com/office/drawing/2014/main" id="{3D9FEA7C-5A2B-4BE0-8BA5-96D81E6CEEFF}"/>
              </a:ext>
            </a:extLst>
          </p:cNvPr>
          <p:cNvGrpSpPr/>
          <p:nvPr/>
        </p:nvGrpSpPr>
        <p:grpSpPr>
          <a:xfrm>
            <a:off x="215227" y="3272941"/>
            <a:ext cx="4491935" cy="619985"/>
            <a:chOff x="215227" y="2962949"/>
            <a:chExt cx="4491935" cy="619985"/>
          </a:xfrm>
        </p:grpSpPr>
        <p:sp>
          <p:nvSpPr>
            <p:cNvPr id="6" name="Rectangle 5">
              <a:extLst>
                <a:ext uri="{FF2B5EF4-FFF2-40B4-BE49-F238E27FC236}">
                  <a16:creationId xmlns:a16="http://schemas.microsoft.com/office/drawing/2014/main" id="{8EF24727-B77A-4F16-A935-97FB546CAD38}"/>
                </a:ext>
              </a:extLst>
            </p:cNvPr>
            <p:cNvSpPr/>
            <p:nvPr/>
          </p:nvSpPr>
          <p:spPr>
            <a:xfrm>
              <a:off x="962226" y="3168422"/>
              <a:ext cx="3744936" cy="400110"/>
            </a:xfrm>
            <a:prstGeom prst="rect">
              <a:avLst/>
            </a:prstGeom>
          </p:spPr>
          <p:txBody>
            <a:bodyPr wrap="none">
              <a:spAutoFit/>
            </a:bodyPr>
            <a:lstStyle/>
            <a:p>
              <a:r>
                <a:rPr lang="fr-FR" sz="2000" dirty="0"/>
                <a:t>3- Rendre les étudiants acteurs</a:t>
              </a:r>
            </a:p>
          </p:txBody>
        </p:sp>
        <p:pic>
          <p:nvPicPr>
            <p:cNvPr id="24" name="Image 23">
              <a:extLst>
                <a:ext uri="{FF2B5EF4-FFF2-40B4-BE49-F238E27FC236}">
                  <a16:creationId xmlns:a16="http://schemas.microsoft.com/office/drawing/2014/main" id="{B53328FD-B678-4864-9312-833FB692367D}"/>
                </a:ext>
              </a:extLst>
            </p:cNvPr>
            <p:cNvPicPr>
              <a:picLocks noChangeAspect="1"/>
            </p:cNvPicPr>
            <p:nvPr/>
          </p:nvPicPr>
          <p:blipFill>
            <a:blip r:embed="rId9"/>
            <a:stretch>
              <a:fillRect/>
            </a:stretch>
          </p:blipFill>
          <p:spPr>
            <a:xfrm>
              <a:off x="215227" y="2962949"/>
              <a:ext cx="619985" cy="619985"/>
            </a:xfrm>
            <a:prstGeom prst="rect">
              <a:avLst/>
            </a:prstGeom>
          </p:spPr>
        </p:pic>
      </p:grpSp>
      <p:grpSp>
        <p:nvGrpSpPr>
          <p:cNvPr id="30" name="Groupe 29">
            <a:extLst>
              <a:ext uri="{FF2B5EF4-FFF2-40B4-BE49-F238E27FC236}">
                <a16:creationId xmlns:a16="http://schemas.microsoft.com/office/drawing/2014/main" id="{48B05725-DC5D-4782-9DF8-72E9F03B1304}"/>
              </a:ext>
            </a:extLst>
          </p:cNvPr>
          <p:cNvGrpSpPr/>
          <p:nvPr/>
        </p:nvGrpSpPr>
        <p:grpSpPr>
          <a:xfrm>
            <a:off x="5618629" y="1537124"/>
            <a:ext cx="4863999" cy="657277"/>
            <a:chOff x="5110177" y="1564061"/>
            <a:chExt cx="4863999" cy="657277"/>
          </a:xfrm>
        </p:grpSpPr>
        <p:sp>
          <p:nvSpPr>
            <p:cNvPr id="7" name="Rectangle 6">
              <a:extLst>
                <a:ext uri="{FF2B5EF4-FFF2-40B4-BE49-F238E27FC236}">
                  <a16:creationId xmlns:a16="http://schemas.microsoft.com/office/drawing/2014/main" id="{43859453-AECC-46F6-B9E7-62AA14C15FDC}"/>
                </a:ext>
              </a:extLst>
            </p:cNvPr>
            <p:cNvSpPr/>
            <p:nvPr/>
          </p:nvSpPr>
          <p:spPr>
            <a:xfrm>
              <a:off x="5844519" y="1821228"/>
              <a:ext cx="4129657" cy="400110"/>
            </a:xfrm>
            <a:prstGeom prst="rect">
              <a:avLst/>
            </a:prstGeom>
          </p:spPr>
          <p:txBody>
            <a:bodyPr wrap="none">
              <a:spAutoFit/>
            </a:bodyPr>
            <a:lstStyle/>
            <a:p>
              <a:r>
                <a:rPr lang="fr-FR" dirty="0"/>
                <a:t>4- </a:t>
              </a:r>
              <a:r>
                <a:rPr lang="fr-FR" sz="2000" dirty="0"/>
                <a:t>Concevoir des supports adaptés</a:t>
              </a:r>
            </a:p>
          </p:txBody>
        </p:sp>
        <p:pic>
          <p:nvPicPr>
            <p:cNvPr id="26" name="Image 25">
              <a:extLst>
                <a:ext uri="{FF2B5EF4-FFF2-40B4-BE49-F238E27FC236}">
                  <a16:creationId xmlns:a16="http://schemas.microsoft.com/office/drawing/2014/main" id="{B8602277-7261-47F5-9E3C-34123FA5478D}"/>
                </a:ext>
              </a:extLst>
            </p:cNvPr>
            <p:cNvPicPr>
              <a:picLocks noChangeAspect="1"/>
            </p:cNvPicPr>
            <p:nvPr/>
          </p:nvPicPr>
          <p:blipFill>
            <a:blip r:embed="rId10"/>
            <a:stretch>
              <a:fillRect/>
            </a:stretch>
          </p:blipFill>
          <p:spPr>
            <a:xfrm>
              <a:off x="5110177" y="1564061"/>
              <a:ext cx="572214" cy="572214"/>
            </a:xfrm>
            <a:prstGeom prst="rect">
              <a:avLst/>
            </a:prstGeom>
          </p:spPr>
        </p:pic>
      </p:grpSp>
      <p:sp>
        <p:nvSpPr>
          <p:cNvPr id="34" name="ZoneTexte 33">
            <a:extLst>
              <a:ext uri="{FF2B5EF4-FFF2-40B4-BE49-F238E27FC236}">
                <a16:creationId xmlns:a16="http://schemas.microsoft.com/office/drawing/2014/main" id="{EF522745-048C-47EC-8640-F7F628282E4B}"/>
              </a:ext>
            </a:extLst>
          </p:cNvPr>
          <p:cNvSpPr txBox="1"/>
          <p:nvPr/>
        </p:nvSpPr>
        <p:spPr>
          <a:xfrm>
            <a:off x="181571" y="208154"/>
            <a:ext cx="1676400" cy="369332"/>
          </a:xfrm>
          <a:prstGeom prst="rect">
            <a:avLst/>
          </a:prstGeom>
          <a:noFill/>
        </p:spPr>
        <p:txBody>
          <a:bodyPr wrap="square" rtlCol="0">
            <a:spAutoFit/>
          </a:bodyPr>
          <a:lstStyle/>
          <a:p>
            <a:r>
              <a:rPr lang="fr-FR" dirty="0"/>
              <a:t>Conception</a:t>
            </a:r>
          </a:p>
        </p:txBody>
      </p:sp>
      <p:sp>
        <p:nvSpPr>
          <p:cNvPr id="11" name="Titre 10">
            <a:extLst>
              <a:ext uri="{FF2B5EF4-FFF2-40B4-BE49-F238E27FC236}">
                <a16:creationId xmlns:a16="http://schemas.microsoft.com/office/drawing/2014/main" id="{794592E6-EFE2-4936-8D72-88BC8949EF19}"/>
              </a:ext>
            </a:extLst>
          </p:cNvPr>
          <p:cNvSpPr>
            <a:spLocks noGrp="1"/>
          </p:cNvSpPr>
          <p:nvPr>
            <p:ph type="title"/>
          </p:nvPr>
        </p:nvSpPr>
        <p:spPr>
          <a:xfrm>
            <a:off x="5051882" y="186308"/>
            <a:ext cx="6731833" cy="933950"/>
          </a:xfrm>
        </p:spPr>
        <p:txBody>
          <a:bodyPr>
            <a:normAutofit fontScale="90000"/>
          </a:bodyPr>
          <a:lstStyle/>
          <a:p>
            <a:r>
              <a:rPr lang="fr-FR" b="1" dirty="0"/>
              <a:t>Les 7 clés de la pédagogie</a:t>
            </a:r>
            <a:endParaRPr lang="fr-FR" dirty="0"/>
          </a:p>
        </p:txBody>
      </p:sp>
    </p:spTree>
    <p:custDataLst>
      <p:tags r:id="rId1"/>
    </p:custDataLst>
    <p:extLst>
      <p:ext uri="{BB962C8B-B14F-4D97-AF65-F5344CB8AC3E}">
        <p14:creationId xmlns:p14="http://schemas.microsoft.com/office/powerpoint/2010/main" val="327898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CDEC9-DF5D-4C87-9D96-9C33D1A3C3A2}"/>
              </a:ext>
            </a:extLst>
          </p:cNvPr>
          <p:cNvSpPr>
            <a:spLocks noGrp="1"/>
          </p:cNvSpPr>
          <p:nvPr>
            <p:ph type="title"/>
          </p:nvPr>
        </p:nvSpPr>
        <p:spPr>
          <a:xfrm>
            <a:off x="324217" y="2484173"/>
            <a:ext cx="9800491" cy="1325563"/>
          </a:xfrm>
        </p:spPr>
        <p:txBody>
          <a:bodyPr/>
          <a:lstStyle/>
          <a:p>
            <a:r>
              <a:rPr lang="fr-FR" dirty="0"/>
              <a:t>Deux concepts pour la scénarisation</a:t>
            </a:r>
          </a:p>
        </p:txBody>
      </p:sp>
      <p:pic>
        <p:nvPicPr>
          <p:cNvPr id="6" name="Image 5">
            <a:extLst>
              <a:ext uri="{FF2B5EF4-FFF2-40B4-BE49-F238E27FC236}">
                <a16:creationId xmlns:a16="http://schemas.microsoft.com/office/drawing/2014/main" id="{CA4D6056-7590-4325-B96E-AED1032BF7D8}"/>
              </a:ext>
            </a:extLst>
          </p:cNvPr>
          <p:cNvPicPr>
            <a:picLocks noChangeAspect="1"/>
          </p:cNvPicPr>
          <p:nvPr/>
        </p:nvPicPr>
        <p:blipFill>
          <a:blip r:embed="rId4"/>
          <a:stretch>
            <a:fillRect/>
          </a:stretch>
        </p:blipFill>
        <p:spPr>
          <a:xfrm>
            <a:off x="10124708" y="168519"/>
            <a:ext cx="1743075" cy="2628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ZoneTexte 3">
            <a:extLst>
              <a:ext uri="{FF2B5EF4-FFF2-40B4-BE49-F238E27FC236}">
                <a16:creationId xmlns:a16="http://schemas.microsoft.com/office/drawing/2014/main" id="{4CBE911A-20F1-488C-8099-636EFD060231}"/>
              </a:ext>
            </a:extLst>
          </p:cNvPr>
          <p:cNvSpPr txBox="1"/>
          <p:nvPr/>
        </p:nvSpPr>
        <p:spPr>
          <a:xfrm>
            <a:off x="181571" y="208154"/>
            <a:ext cx="1676400" cy="369332"/>
          </a:xfrm>
          <a:prstGeom prst="rect">
            <a:avLst/>
          </a:prstGeom>
          <a:noFill/>
        </p:spPr>
        <p:txBody>
          <a:bodyPr wrap="square" rtlCol="0">
            <a:spAutoFit/>
          </a:bodyPr>
          <a:lstStyle/>
          <a:p>
            <a:r>
              <a:rPr lang="fr-FR" dirty="0"/>
              <a:t>Conception</a:t>
            </a:r>
          </a:p>
        </p:txBody>
      </p:sp>
    </p:spTree>
    <p:custDataLst>
      <p:tags r:id="rId1"/>
    </p:custDataLst>
    <p:extLst>
      <p:ext uri="{BB962C8B-B14F-4D97-AF65-F5344CB8AC3E}">
        <p14:creationId xmlns:p14="http://schemas.microsoft.com/office/powerpoint/2010/main" val="192507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0E66F0-700C-4C39-9AB0-F5FDE5E62F14}"/>
              </a:ext>
            </a:extLst>
          </p:cNvPr>
          <p:cNvSpPr/>
          <p:nvPr/>
        </p:nvSpPr>
        <p:spPr>
          <a:xfrm>
            <a:off x="1296258" y="690995"/>
            <a:ext cx="10895742" cy="646331"/>
          </a:xfrm>
          <a:prstGeom prst="rect">
            <a:avLst/>
          </a:prstGeom>
        </p:spPr>
        <p:txBody>
          <a:bodyPr wrap="square">
            <a:spAutoFit/>
          </a:bodyPr>
          <a:lstStyle/>
          <a:p>
            <a:r>
              <a:rPr lang="fr-FR" dirty="0"/>
              <a:t>  </a:t>
            </a:r>
            <a:r>
              <a:rPr lang="fr-FR" sz="3600" b="1" dirty="0">
                <a:cs typeface="Arial"/>
              </a:rPr>
              <a:t>Le triangle pédagogique de J. housseye : 1988</a:t>
            </a:r>
            <a:endParaRPr lang="fr-FR" sz="3600" dirty="0"/>
          </a:p>
        </p:txBody>
      </p:sp>
      <p:sp>
        <p:nvSpPr>
          <p:cNvPr id="4" name="ZoneTexte 3">
            <a:extLst>
              <a:ext uri="{FF2B5EF4-FFF2-40B4-BE49-F238E27FC236}">
                <a16:creationId xmlns:a16="http://schemas.microsoft.com/office/drawing/2014/main" id="{FF5A8464-D8D8-473A-8D89-92BDBA5A3FC3}"/>
              </a:ext>
            </a:extLst>
          </p:cNvPr>
          <p:cNvSpPr txBox="1"/>
          <p:nvPr/>
        </p:nvSpPr>
        <p:spPr>
          <a:xfrm>
            <a:off x="181571" y="208154"/>
            <a:ext cx="1676400" cy="369332"/>
          </a:xfrm>
          <a:prstGeom prst="rect">
            <a:avLst/>
          </a:prstGeom>
          <a:noFill/>
        </p:spPr>
        <p:txBody>
          <a:bodyPr wrap="square" rtlCol="0">
            <a:spAutoFit/>
          </a:bodyPr>
          <a:lstStyle/>
          <a:p>
            <a:r>
              <a:rPr lang="fr-FR" dirty="0"/>
              <a:t>Conception</a:t>
            </a:r>
          </a:p>
        </p:txBody>
      </p:sp>
      <p:pic>
        <p:nvPicPr>
          <p:cNvPr id="5" name="Média en ligne 4" title="triangle pédagogique">
            <a:hlinkClick r:id="" action="ppaction://media"/>
            <a:extLst>
              <a:ext uri="{FF2B5EF4-FFF2-40B4-BE49-F238E27FC236}">
                <a16:creationId xmlns:a16="http://schemas.microsoft.com/office/drawing/2014/main" id="{C0620716-1E48-4AAD-B111-082E6F263AE6}"/>
              </a:ext>
            </a:extLst>
          </p:cNvPr>
          <p:cNvPicPr>
            <a:picLocks noRot="1" noChangeAspect="1"/>
          </p:cNvPicPr>
          <p:nvPr>
            <a:videoFile r:link="rId2"/>
          </p:nvPr>
        </p:nvPicPr>
        <p:blipFill>
          <a:blip r:embed="rId5"/>
          <a:stretch>
            <a:fillRect/>
          </a:stretch>
        </p:blipFill>
        <p:spPr>
          <a:xfrm>
            <a:off x="2151529" y="2143125"/>
            <a:ext cx="6230471" cy="3504640"/>
          </a:xfrm>
          <a:prstGeom prst="rect">
            <a:avLst/>
          </a:prstGeom>
        </p:spPr>
      </p:pic>
    </p:spTree>
    <p:custDataLst>
      <p:tags r:id="rId1"/>
    </p:custDataLst>
    <p:extLst>
      <p:ext uri="{BB962C8B-B14F-4D97-AF65-F5344CB8AC3E}">
        <p14:creationId xmlns:p14="http://schemas.microsoft.com/office/powerpoint/2010/main" val="94956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E728F0-38DB-4252-9262-41F9E6EAA0EF}"/>
              </a:ext>
            </a:extLst>
          </p:cNvPr>
          <p:cNvSpPr/>
          <p:nvPr/>
        </p:nvSpPr>
        <p:spPr>
          <a:xfrm>
            <a:off x="7121446" y="0"/>
            <a:ext cx="4442370" cy="646331"/>
          </a:xfrm>
          <a:prstGeom prst="rect">
            <a:avLst/>
          </a:prstGeom>
        </p:spPr>
        <p:txBody>
          <a:bodyPr wrap="none">
            <a:spAutoFit/>
          </a:bodyPr>
          <a:lstStyle/>
          <a:p>
            <a:r>
              <a:rPr lang="fr-FR" sz="3600" dirty="0"/>
              <a:t>Taxonomie de bloom</a:t>
            </a:r>
          </a:p>
        </p:txBody>
      </p:sp>
      <p:sp>
        <p:nvSpPr>
          <p:cNvPr id="7" name="Rectangle : avec coins rognés en haut 6">
            <a:extLst>
              <a:ext uri="{FF2B5EF4-FFF2-40B4-BE49-F238E27FC236}">
                <a16:creationId xmlns:a16="http://schemas.microsoft.com/office/drawing/2014/main" id="{36388AC0-E403-4C50-A4AC-FD02A5486781}"/>
              </a:ext>
            </a:extLst>
          </p:cNvPr>
          <p:cNvSpPr/>
          <p:nvPr/>
        </p:nvSpPr>
        <p:spPr>
          <a:xfrm>
            <a:off x="2673656" y="3436668"/>
            <a:ext cx="3299944" cy="553212"/>
          </a:xfrm>
          <a:prstGeom prst="snip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Mémoriser</a:t>
            </a:r>
          </a:p>
        </p:txBody>
      </p:sp>
      <p:sp>
        <p:nvSpPr>
          <p:cNvPr id="14" name="Rectangle : avec coins rognés en haut 13">
            <a:extLst>
              <a:ext uri="{FF2B5EF4-FFF2-40B4-BE49-F238E27FC236}">
                <a16:creationId xmlns:a16="http://schemas.microsoft.com/office/drawing/2014/main" id="{CAC05B22-0FA5-455A-9488-505E5DDFD253}"/>
              </a:ext>
            </a:extLst>
          </p:cNvPr>
          <p:cNvSpPr/>
          <p:nvPr/>
        </p:nvSpPr>
        <p:spPr>
          <a:xfrm>
            <a:off x="2765762" y="2917956"/>
            <a:ext cx="3108686" cy="553212"/>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Comprendre</a:t>
            </a:r>
          </a:p>
        </p:txBody>
      </p:sp>
      <p:sp>
        <p:nvSpPr>
          <p:cNvPr id="18" name="Rectangle : avec coins rognés en haut 17">
            <a:extLst>
              <a:ext uri="{FF2B5EF4-FFF2-40B4-BE49-F238E27FC236}">
                <a16:creationId xmlns:a16="http://schemas.microsoft.com/office/drawing/2014/main" id="{22D25174-DBD3-42C5-B343-2AC617D2CCCC}"/>
              </a:ext>
            </a:extLst>
          </p:cNvPr>
          <p:cNvSpPr/>
          <p:nvPr/>
        </p:nvSpPr>
        <p:spPr>
          <a:xfrm>
            <a:off x="2867590" y="2399244"/>
            <a:ext cx="2918723" cy="553212"/>
          </a:xfrm>
          <a:prstGeom prst="snip2SameRect">
            <a:avLst/>
          </a:prstGeom>
          <a:solidFill>
            <a:srgbClr val="F076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Appliquer</a:t>
            </a:r>
          </a:p>
        </p:txBody>
      </p:sp>
      <p:sp>
        <p:nvSpPr>
          <p:cNvPr id="19" name="Rectangle : avec coins rognés en haut 18">
            <a:extLst>
              <a:ext uri="{FF2B5EF4-FFF2-40B4-BE49-F238E27FC236}">
                <a16:creationId xmlns:a16="http://schemas.microsoft.com/office/drawing/2014/main" id="{16556384-393D-4A55-ABF8-064A7CE85BD1}"/>
              </a:ext>
            </a:extLst>
          </p:cNvPr>
          <p:cNvSpPr/>
          <p:nvPr/>
        </p:nvSpPr>
        <p:spPr>
          <a:xfrm>
            <a:off x="2971962" y="1896324"/>
            <a:ext cx="2704183" cy="553212"/>
          </a:xfrm>
          <a:prstGeom prst="snip2SameRect">
            <a:avLst/>
          </a:prstGeom>
          <a:solidFill>
            <a:srgbClr val="9C8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Analyser</a:t>
            </a:r>
          </a:p>
        </p:txBody>
      </p:sp>
      <p:sp>
        <p:nvSpPr>
          <p:cNvPr id="20" name="Rectangle : avec coins rognés en haut 19">
            <a:extLst>
              <a:ext uri="{FF2B5EF4-FFF2-40B4-BE49-F238E27FC236}">
                <a16:creationId xmlns:a16="http://schemas.microsoft.com/office/drawing/2014/main" id="{947E044C-6ADA-48F1-AD2F-21C67605538D}"/>
              </a:ext>
            </a:extLst>
          </p:cNvPr>
          <p:cNvSpPr/>
          <p:nvPr/>
        </p:nvSpPr>
        <p:spPr>
          <a:xfrm>
            <a:off x="3065819" y="1393404"/>
            <a:ext cx="2522263" cy="553212"/>
          </a:xfrm>
          <a:prstGeom prst="snip2SameRect">
            <a:avLst/>
          </a:prstGeom>
          <a:solidFill>
            <a:srgbClr val="CFCF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Evaluer</a:t>
            </a:r>
          </a:p>
        </p:txBody>
      </p:sp>
      <p:sp>
        <p:nvSpPr>
          <p:cNvPr id="21" name="Rectangle : avec coins rognés en haut 20">
            <a:extLst>
              <a:ext uri="{FF2B5EF4-FFF2-40B4-BE49-F238E27FC236}">
                <a16:creationId xmlns:a16="http://schemas.microsoft.com/office/drawing/2014/main" id="{9D42B8CC-C0B1-4A21-A643-A9509438F1D5}"/>
              </a:ext>
            </a:extLst>
          </p:cNvPr>
          <p:cNvSpPr/>
          <p:nvPr/>
        </p:nvSpPr>
        <p:spPr>
          <a:xfrm>
            <a:off x="3109851" y="903666"/>
            <a:ext cx="2401042" cy="539403"/>
          </a:xfrm>
          <a:prstGeom prst="snip2Same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Créer</a:t>
            </a:r>
          </a:p>
        </p:txBody>
      </p:sp>
      <p:sp>
        <p:nvSpPr>
          <p:cNvPr id="22" name="ZoneTexte 21">
            <a:extLst>
              <a:ext uri="{FF2B5EF4-FFF2-40B4-BE49-F238E27FC236}">
                <a16:creationId xmlns:a16="http://schemas.microsoft.com/office/drawing/2014/main" id="{CF7B814B-3F75-4EA0-9255-6414D097A55F}"/>
              </a:ext>
            </a:extLst>
          </p:cNvPr>
          <p:cNvSpPr txBox="1"/>
          <p:nvPr/>
        </p:nvSpPr>
        <p:spPr>
          <a:xfrm>
            <a:off x="12770" y="4278172"/>
            <a:ext cx="8814568" cy="1877437"/>
          </a:xfrm>
          <a:prstGeom prst="rect">
            <a:avLst/>
          </a:prstGeom>
          <a:noFill/>
        </p:spPr>
        <p:txBody>
          <a:bodyPr wrap="square" rtlCol="0">
            <a:spAutoFit/>
          </a:bodyPr>
          <a:lstStyle/>
          <a:p>
            <a:pPr algn="ctr"/>
            <a:r>
              <a:rPr lang="fr-FR" sz="2000" b="1" i="1" dirty="0"/>
              <a:t>Memento du concept </a:t>
            </a:r>
          </a:p>
          <a:p>
            <a:endParaRPr lang="fr-FR" sz="1600" dirty="0"/>
          </a:p>
          <a:p>
            <a:r>
              <a:rPr lang="fr-FR" sz="1600" dirty="0"/>
              <a:t>Avant de pourvoir comprendre un concept , nous devons d’abord  se le rappeler</a:t>
            </a:r>
          </a:p>
          <a:p>
            <a:r>
              <a:rPr lang="fr-FR" sz="1600" dirty="0"/>
              <a:t>Avant de pouvoir appliquer un concept nous devons le comprendre</a:t>
            </a:r>
          </a:p>
          <a:p>
            <a:r>
              <a:rPr lang="fr-FR" sz="1600" dirty="0"/>
              <a:t>Avant d’analyser , nous devons être capable de l appliquer</a:t>
            </a:r>
          </a:p>
          <a:p>
            <a:r>
              <a:rPr lang="fr-FR" sz="1600" dirty="0"/>
              <a:t>Avant de pouvoir évaluer ses impacts nous devons l’analyser</a:t>
            </a:r>
          </a:p>
          <a:p>
            <a:r>
              <a:rPr lang="fr-FR" sz="1600" dirty="0"/>
              <a:t>Avant de pouvoir créer, nous devons : se rappeler, comprendre, appliquer, analyser et évaluer </a:t>
            </a:r>
          </a:p>
        </p:txBody>
      </p:sp>
      <p:sp>
        <p:nvSpPr>
          <p:cNvPr id="23" name="Flèche : haut 22">
            <a:extLst>
              <a:ext uri="{FF2B5EF4-FFF2-40B4-BE49-F238E27FC236}">
                <a16:creationId xmlns:a16="http://schemas.microsoft.com/office/drawing/2014/main" id="{70B30472-E7D6-4BA1-987E-D916B42D8197}"/>
              </a:ext>
            </a:extLst>
          </p:cNvPr>
          <p:cNvSpPr/>
          <p:nvPr/>
        </p:nvSpPr>
        <p:spPr>
          <a:xfrm flipH="1">
            <a:off x="7121446" y="792149"/>
            <a:ext cx="694197" cy="3340205"/>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a:extLst>
              <a:ext uri="{FF2B5EF4-FFF2-40B4-BE49-F238E27FC236}">
                <a16:creationId xmlns:a16="http://schemas.microsoft.com/office/drawing/2014/main" id="{BBEF4C2A-858B-4E86-8719-3037B88B724D}"/>
              </a:ext>
            </a:extLst>
          </p:cNvPr>
          <p:cNvPicPr>
            <a:picLocks noChangeAspect="1"/>
          </p:cNvPicPr>
          <p:nvPr/>
        </p:nvPicPr>
        <p:blipFill>
          <a:blip r:embed="rId4"/>
          <a:stretch>
            <a:fillRect/>
          </a:stretch>
        </p:blipFill>
        <p:spPr>
          <a:xfrm>
            <a:off x="0" y="152512"/>
            <a:ext cx="1731414" cy="493819"/>
          </a:xfrm>
          <a:prstGeom prst="rect">
            <a:avLst/>
          </a:prstGeom>
        </p:spPr>
      </p:pic>
    </p:spTree>
    <p:custDataLst>
      <p:tags r:id="rId1"/>
    </p:custDataLst>
    <p:extLst>
      <p:ext uri="{BB962C8B-B14F-4D97-AF65-F5344CB8AC3E}">
        <p14:creationId xmlns:p14="http://schemas.microsoft.com/office/powerpoint/2010/main" val="41539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8" grpId="0" animBg="1"/>
      <p:bldP spid="19" grpId="0" animBg="1"/>
      <p:bldP spid="20" grpId="0" animBg="1"/>
      <p:bldP spid="21" grpId="0" animBg="1"/>
      <p:bldP spid="22"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14629" y="153064"/>
            <a:ext cx="5343388" cy="1006781"/>
          </a:xfrm>
        </p:spPr>
        <p:txBody>
          <a:bodyPr>
            <a:normAutofit/>
          </a:bodyPr>
          <a:lstStyle/>
          <a:p>
            <a:r>
              <a:rPr lang="fr-FR" sz="3600" dirty="0"/>
              <a:t>Les questions à se poser  </a:t>
            </a:r>
          </a:p>
        </p:txBody>
      </p:sp>
      <p:sp>
        <p:nvSpPr>
          <p:cNvPr id="3" name="Rectangle 2">
            <a:extLst>
              <a:ext uri="{FF2B5EF4-FFF2-40B4-BE49-F238E27FC236}">
                <a16:creationId xmlns:a16="http://schemas.microsoft.com/office/drawing/2014/main" id="{2F639845-4B81-4E3A-B68F-ED9254DFE9F6}"/>
              </a:ext>
            </a:extLst>
          </p:cNvPr>
          <p:cNvSpPr/>
          <p:nvPr/>
        </p:nvSpPr>
        <p:spPr>
          <a:xfrm rot="20785679">
            <a:off x="110490" y="1763146"/>
            <a:ext cx="6609502" cy="400110"/>
          </a:xfrm>
          <a:prstGeom prst="rect">
            <a:avLst/>
          </a:prstGeom>
        </p:spPr>
        <p:txBody>
          <a:bodyPr wrap="none">
            <a:spAutoFit/>
          </a:bodyPr>
          <a:lstStyle/>
          <a:p>
            <a:r>
              <a:rPr lang="fr-FR" sz="2000" dirty="0"/>
              <a:t>Comment organiser le démarrage de la classe virtuelle ?</a:t>
            </a:r>
          </a:p>
        </p:txBody>
      </p:sp>
      <p:sp>
        <p:nvSpPr>
          <p:cNvPr id="4" name="Rectangle 3">
            <a:extLst>
              <a:ext uri="{FF2B5EF4-FFF2-40B4-BE49-F238E27FC236}">
                <a16:creationId xmlns:a16="http://schemas.microsoft.com/office/drawing/2014/main" id="{47272611-B934-44F6-8A7A-15184E65B631}"/>
              </a:ext>
            </a:extLst>
          </p:cNvPr>
          <p:cNvSpPr/>
          <p:nvPr/>
        </p:nvSpPr>
        <p:spPr>
          <a:xfrm>
            <a:off x="4999238" y="2104921"/>
            <a:ext cx="6558779" cy="707886"/>
          </a:xfrm>
          <a:prstGeom prst="rect">
            <a:avLst/>
          </a:prstGeom>
        </p:spPr>
        <p:txBody>
          <a:bodyPr wrap="square">
            <a:spAutoFit/>
          </a:bodyPr>
          <a:lstStyle/>
          <a:p>
            <a:r>
              <a:rPr lang="fr-FR" sz="2000" dirty="0">
                <a:solidFill>
                  <a:srgbClr val="FFC000"/>
                </a:solidFill>
                <a:latin typeface="Arial" panose="020B0604020202020204" pitchFamily="34" charset="0"/>
                <a:ea typeface="Calibri" panose="020F0502020204030204" pitchFamily="34" charset="0"/>
              </a:rPr>
              <a:t>Qu’est-ce que les apprenants doivent faire et à quel moment ? </a:t>
            </a:r>
            <a:endParaRPr lang="fr-FR" sz="2000" dirty="0">
              <a:solidFill>
                <a:srgbClr val="FFC000"/>
              </a:solidFill>
            </a:endParaRPr>
          </a:p>
        </p:txBody>
      </p:sp>
      <p:sp>
        <p:nvSpPr>
          <p:cNvPr id="5" name="Rectangle 4">
            <a:extLst>
              <a:ext uri="{FF2B5EF4-FFF2-40B4-BE49-F238E27FC236}">
                <a16:creationId xmlns:a16="http://schemas.microsoft.com/office/drawing/2014/main" id="{E5094782-AA90-4A94-98D6-87D0B8256341}"/>
              </a:ext>
            </a:extLst>
          </p:cNvPr>
          <p:cNvSpPr/>
          <p:nvPr/>
        </p:nvSpPr>
        <p:spPr>
          <a:xfrm rot="992514">
            <a:off x="3108918" y="3530615"/>
            <a:ext cx="4716356" cy="400110"/>
          </a:xfrm>
          <a:prstGeom prst="rect">
            <a:avLst/>
          </a:prstGeom>
        </p:spPr>
        <p:txBody>
          <a:bodyPr wrap="none">
            <a:spAutoFit/>
          </a:bodyPr>
          <a:lstStyle/>
          <a:p>
            <a:r>
              <a:rPr lang="fr-FR" sz="2000" dirty="0">
                <a:solidFill>
                  <a:srgbClr val="FF0000"/>
                </a:solidFill>
              </a:rPr>
              <a:t>Comment peuvent-ils réaliser l’activité ?</a:t>
            </a:r>
          </a:p>
        </p:txBody>
      </p:sp>
      <p:sp>
        <p:nvSpPr>
          <p:cNvPr id="6" name="Rectangle 5">
            <a:extLst>
              <a:ext uri="{FF2B5EF4-FFF2-40B4-BE49-F238E27FC236}">
                <a16:creationId xmlns:a16="http://schemas.microsoft.com/office/drawing/2014/main" id="{00844963-7677-4482-B47D-00C9BCC9E578}"/>
              </a:ext>
            </a:extLst>
          </p:cNvPr>
          <p:cNvSpPr/>
          <p:nvPr/>
        </p:nvSpPr>
        <p:spPr>
          <a:xfrm rot="1372897">
            <a:off x="823417" y="3828581"/>
            <a:ext cx="2529860" cy="400110"/>
          </a:xfrm>
          <a:prstGeom prst="rect">
            <a:avLst/>
          </a:prstGeom>
        </p:spPr>
        <p:txBody>
          <a:bodyPr wrap="none">
            <a:spAutoFit/>
          </a:bodyPr>
          <a:lstStyle/>
          <a:p>
            <a:r>
              <a:rPr lang="fr-FR" dirty="0">
                <a:solidFill>
                  <a:srgbClr val="C00000"/>
                </a:solidFill>
              </a:rPr>
              <a:t>De </a:t>
            </a:r>
            <a:r>
              <a:rPr lang="fr-FR" sz="2000" dirty="0">
                <a:solidFill>
                  <a:srgbClr val="C00000"/>
                </a:solidFill>
              </a:rPr>
              <a:t>quoi</a:t>
            </a:r>
            <a:r>
              <a:rPr lang="fr-FR" dirty="0">
                <a:solidFill>
                  <a:srgbClr val="C00000"/>
                </a:solidFill>
              </a:rPr>
              <a:t> ai-je besoin ? </a:t>
            </a:r>
          </a:p>
        </p:txBody>
      </p:sp>
      <p:sp>
        <p:nvSpPr>
          <p:cNvPr id="7" name="Rectangle 6">
            <a:extLst>
              <a:ext uri="{FF2B5EF4-FFF2-40B4-BE49-F238E27FC236}">
                <a16:creationId xmlns:a16="http://schemas.microsoft.com/office/drawing/2014/main" id="{7DE626F1-054D-44A2-9F3D-683C66A19BDF}"/>
              </a:ext>
            </a:extLst>
          </p:cNvPr>
          <p:cNvSpPr/>
          <p:nvPr/>
        </p:nvSpPr>
        <p:spPr>
          <a:xfrm rot="20702791">
            <a:off x="2927150" y="4727626"/>
            <a:ext cx="2207656" cy="400110"/>
          </a:xfrm>
          <a:prstGeom prst="rect">
            <a:avLst/>
          </a:prstGeom>
        </p:spPr>
        <p:txBody>
          <a:bodyPr wrap="none">
            <a:spAutoFit/>
          </a:bodyPr>
          <a:lstStyle/>
          <a:p>
            <a:r>
              <a:rPr lang="fr-FR" sz="2000" dirty="0">
                <a:solidFill>
                  <a:srgbClr val="F076E7"/>
                </a:solidFill>
              </a:rPr>
              <a:t>Quoi enseigner ? </a:t>
            </a:r>
          </a:p>
        </p:txBody>
      </p:sp>
      <p:sp>
        <p:nvSpPr>
          <p:cNvPr id="9" name="Rectangle 8">
            <a:extLst>
              <a:ext uri="{FF2B5EF4-FFF2-40B4-BE49-F238E27FC236}">
                <a16:creationId xmlns:a16="http://schemas.microsoft.com/office/drawing/2014/main" id="{0C6325DE-E7D6-4FF7-BF5A-C22D604DE4AD}"/>
              </a:ext>
            </a:extLst>
          </p:cNvPr>
          <p:cNvSpPr/>
          <p:nvPr/>
        </p:nvSpPr>
        <p:spPr>
          <a:xfrm>
            <a:off x="1183342" y="5801882"/>
            <a:ext cx="3108959" cy="400110"/>
          </a:xfrm>
          <a:prstGeom prst="rect">
            <a:avLst/>
          </a:prstGeom>
        </p:spPr>
        <p:txBody>
          <a:bodyPr wrap="square">
            <a:spAutoFit/>
          </a:bodyPr>
          <a:lstStyle/>
          <a:p>
            <a:r>
              <a:rPr lang="fr-FR" sz="2000" dirty="0"/>
              <a:t>Quels sont les objectifs ?</a:t>
            </a:r>
          </a:p>
        </p:txBody>
      </p:sp>
      <p:sp>
        <p:nvSpPr>
          <p:cNvPr id="10" name="ZoneTexte 9">
            <a:extLst>
              <a:ext uri="{FF2B5EF4-FFF2-40B4-BE49-F238E27FC236}">
                <a16:creationId xmlns:a16="http://schemas.microsoft.com/office/drawing/2014/main" id="{61331A66-F907-4282-9E2A-E83D56B2DA42}"/>
              </a:ext>
            </a:extLst>
          </p:cNvPr>
          <p:cNvSpPr txBox="1"/>
          <p:nvPr/>
        </p:nvSpPr>
        <p:spPr>
          <a:xfrm>
            <a:off x="5527845" y="4998278"/>
            <a:ext cx="3830761" cy="400110"/>
          </a:xfrm>
          <a:prstGeom prst="rect">
            <a:avLst/>
          </a:prstGeom>
          <a:noFill/>
        </p:spPr>
        <p:txBody>
          <a:bodyPr wrap="square" rtlCol="0">
            <a:spAutoFit/>
          </a:bodyPr>
          <a:lstStyle/>
          <a:p>
            <a:r>
              <a:rPr lang="fr-FR" sz="2000" dirty="0"/>
              <a:t>Quels contenus à transmettre ? </a:t>
            </a:r>
          </a:p>
        </p:txBody>
      </p:sp>
      <p:sp>
        <p:nvSpPr>
          <p:cNvPr id="11" name="Rectangle 10"/>
          <p:cNvSpPr/>
          <p:nvPr/>
        </p:nvSpPr>
        <p:spPr>
          <a:xfrm rot="20396113">
            <a:off x="8258277" y="3358334"/>
            <a:ext cx="2932213" cy="400110"/>
          </a:xfrm>
          <a:prstGeom prst="rect">
            <a:avLst/>
          </a:prstGeom>
        </p:spPr>
        <p:txBody>
          <a:bodyPr wrap="none">
            <a:spAutoFit/>
          </a:bodyPr>
          <a:lstStyle/>
          <a:p>
            <a:r>
              <a:rPr lang="fr-FR" sz="2000" dirty="0">
                <a:solidFill>
                  <a:schemeClr val="tx1">
                    <a:lumMod val="60000"/>
                    <a:lumOff val="40000"/>
                  </a:schemeClr>
                </a:solidFill>
              </a:rPr>
              <a:t>Que dois-je faire pour ? </a:t>
            </a:r>
          </a:p>
        </p:txBody>
      </p:sp>
      <p:pic>
        <p:nvPicPr>
          <p:cNvPr id="12" name="Image 11">
            <a:extLst>
              <a:ext uri="{FF2B5EF4-FFF2-40B4-BE49-F238E27FC236}">
                <a16:creationId xmlns:a16="http://schemas.microsoft.com/office/drawing/2014/main" id="{250F947D-614A-4A08-8826-64BEB04AF9FF}"/>
              </a:ext>
            </a:extLst>
          </p:cNvPr>
          <p:cNvPicPr>
            <a:picLocks noChangeAspect="1"/>
          </p:cNvPicPr>
          <p:nvPr/>
        </p:nvPicPr>
        <p:blipFill>
          <a:blip r:embed="rId4"/>
          <a:stretch>
            <a:fillRect/>
          </a:stretch>
        </p:blipFill>
        <p:spPr>
          <a:xfrm>
            <a:off x="0" y="152512"/>
            <a:ext cx="1731414" cy="493819"/>
          </a:xfrm>
          <a:prstGeom prst="rect">
            <a:avLst/>
          </a:prstGeom>
        </p:spPr>
      </p:pic>
    </p:spTree>
    <p:custDataLst>
      <p:tags r:id="rId1"/>
    </p:custDataLst>
    <p:extLst>
      <p:ext uri="{BB962C8B-B14F-4D97-AF65-F5344CB8AC3E}">
        <p14:creationId xmlns:p14="http://schemas.microsoft.com/office/powerpoint/2010/main" val="1367787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92D9A-B055-4A91-807F-5F435D996FFD}"/>
              </a:ext>
            </a:extLst>
          </p:cNvPr>
          <p:cNvSpPr/>
          <p:nvPr/>
        </p:nvSpPr>
        <p:spPr>
          <a:xfrm>
            <a:off x="125417" y="5317647"/>
            <a:ext cx="8153879" cy="369332"/>
          </a:xfrm>
          <a:prstGeom prst="rect">
            <a:avLst/>
          </a:prstGeom>
        </p:spPr>
        <p:txBody>
          <a:bodyPr wrap="square">
            <a:spAutoFit/>
          </a:bodyPr>
          <a:lstStyle/>
          <a:p>
            <a:r>
              <a:rPr lang="fr-FR" dirty="0"/>
              <a:t>Il faut penser à l’accueil, la présentation de la séquence, et la fin de la classe </a:t>
            </a:r>
          </a:p>
        </p:txBody>
      </p:sp>
      <p:sp>
        <p:nvSpPr>
          <p:cNvPr id="6" name="Rectangle 5">
            <a:extLst>
              <a:ext uri="{FF2B5EF4-FFF2-40B4-BE49-F238E27FC236}">
                <a16:creationId xmlns:a16="http://schemas.microsoft.com/office/drawing/2014/main" id="{166BF5BD-8CA2-4AFE-B491-F2A85A54FA30}"/>
              </a:ext>
            </a:extLst>
          </p:cNvPr>
          <p:cNvSpPr/>
          <p:nvPr/>
        </p:nvSpPr>
        <p:spPr>
          <a:xfrm>
            <a:off x="5437707" y="158875"/>
            <a:ext cx="7534581" cy="1446550"/>
          </a:xfrm>
          <a:prstGeom prst="rect">
            <a:avLst/>
          </a:prstGeom>
        </p:spPr>
        <p:txBody>
          <a:bodyPr wrap="square">
            <a:spAutoFit/>
          </a:bodyPr>
          <a:lstStyle/>
          <a:p>
            <a:r>
              <a:rPr lang="fr-FR" sz="4400" dirty="0"/>
              <a:t>Repenser la progression pédagogique</a:t>
            </a:r>
          </a:p>
        </p:txBody>
      </p:sp>
      <p:pic>
        <p:nvPicPr>
          <p:cNvPr id="8" name="Image 7">
            <a:extLst>
              <a:ext uri="{FF2B5EF4-FFF2-40B4-BE49-F238E27FC236}">
                <a16:creationId xmlns:a16="http://schemas.microsoft.com/office/drawing/2014/main" id="{016361E8-85C7-4D48-A51D-7BF2626A7A1B}"/>
              </a:ext>
            </a:extLst>
          </p:cNvPr>
          <p:cNvPicPr>
            <a:picLocks noChangeAspect="1"/>
          </p:cNvPicPr>
          <p:nvPr/>
        </p:nvPicPr>
        <p:blipFill>
          <a:blip r:embed="rId4"/>
          <a:stretch>
            <a:fillRect/>
          </a:stretch>
        </p:blipFill>
        <p:spPr>
          <a:xfrm>
            <a:off x="0" y="152512"/>
            <a:ext cx="1731414" cy="493819"/>
          </a:xfrm>
          <a:prstGeom prst="rect">
            <a:avLst/>
          </a:prstGeom>
        </p:spPr>
      </p:pic>
      <p:sp>
        <p:nvSpPr>
          <p:cNvPr id="3" name="Rectangle 2">
            <a:extLst>
              <a:ext uri="{FF2B5EF4-FFF2-40B4-BE49-F238E27FC236}">
                <a16:creationId xmlns:a16="http://schemas.microsoft.com/office/drawing/2014/main" id="{2466A26D-6217-47D5-8842-2F6EAEE0D69D}"/>
              </a:ext>
            </a:extLst>
          </p:cNvPr>
          <p:cNvSpPr/>
          <p:nvPr/>
        </p:nvSpPr>
        <p:spPr>
          <a:xfrm>
            <a:off x="1006998" y="2158484"/>
            <a:ext cx="3634328" cy="369332"/>
          </a:xfrm>
          <a:prstGeom prst="rect">
            <a:avLst/>
          </a:prstGeom>
        </p:spPr>
        <p:txBody>
          <a:bodyPr wrap="none">
            <a:spAutoFit/>
          </a:bodyPr>
          <a:lstStyle/>
          <a:p>
            <a:r>
              <a:rPr lang="fr-FR" dirty="0"/>
              <a:t>Définir les objectifs pédagogiques</a:t>
            </a:r>
          </a:p>
        </p:txBody>
      </p:sp>
      <p:sp>
        <p:nvSpPr>
          <p:cNvPr id="5" name="Rectangle 4">
            <a:extLst>
              <a:ext uri="{FF2B5EF4-FFF2-40B4-BE49-F238E27FC236}">
                <a16:creationId xmlns:a16="http://schemas.microsoft.com/office/drawing/2014/main" id="{DCE0C3B6-33C7-4059-9956-FAB280855AA7}"/>
              </a:ext>
            </a:extLst>
          </p:cNvPr>
          <p:cNvSpPr/>
          <p:nvPr/>
        </p:nvSpPr>
        <p:spPr>
          <a:xfrm>
            <a:off x="978398" y="2867841"/>
            <a:ext cx="2800767" cy="369332"/>
          </a:xfrm>
          <a:prstGeom prst="rect">
            <a:avLst/>
          </a:prstGeom>
        </p:spPr>
        <p:txBody>
          <a:bodyPr wrap="none">
            <a:spAutoFit/>
          </a:bodyPr>
          <a:lstStyle/>
          <a:p>
            <a:r>
              <a:rPr lang="fr-FR" dirty="0"/>
              <a:t>Poser les grandes étapes</a:t>
            </a:r>
          </a:p>
        </p:txBody>
      </p:sp>
      <p:sp>
        <p:nvSpPr>
          <p:cNvPr id="7" name="Rectangle 6">
            <a:extLst>
              <a:ext uri="{FF2B5EF4-FFF2-40B4-BE49-F238E27FC236}">
                <a16:creationId xmlns:a16="http://schemas.microsoft.com/office/drawing/2014/main" id="{38357994-70CD-475A-B113-A0DEDCB08C61}"/>
              </a:ext>
            </a:extLst>
          </p:cNvPr>
          <p:cNvSpPr/>
          <p:nvPr/>
        </p:nvSpPr>
        <p:spPr>
          <a:xfrm>
            <a:off x="1006998" y="4039969"/>
            <a:ext cx="3736920" cy="369332"/>
          </a:xfrm>
          <a:prstGeom prst="rect">
            <a:avLst/>
          </a:prstGeom>
        </p:spPr>
        <p:txBody>
          <a:bodyPr wrap="none">
            <a:spAutoFit/>
          </a:bodyPr>
          <a:lstStyle/>
          <a:p>
            <a:r>
              <a:rPr lang="fr-FR" dirty="0"/>
              <a:t>Chronométrer chacune des étapes</a:t>
            </a:r>
          </a:p>
        </p:txBody>
      </p:sp>
      <p:sp>
        <p:nvSpPr>
          <p:cNvPr id="9" name="Rectangle 8">
            <a:extLst>
              <a:ext uri="{FF2B5EF4-FFF2-40B4-BE49-F238E27FC236}">
                <a16:creationId xmlns:a16="http://schemas.microsoft.com/office/drawing/2014/main" id="{5608A0BA-FAAF-46DB-A04A-B433AB79EFC9}"/>
              </a:ext>
            </a:extLst>
          </p:cNvPr>
          <p:cNvSpPr/>
          <p:nvPr/>
        </p:nvSpPr>
        <p:spPr>
          <a:xfrm>
            <a:off x="978398" y="3436162"/>
            <a:ext cx="3223959" cy="369332"/>
          </a:xfrm>
          <a:prstGeom prst="rect">
            <a:avLst/>
          </a:prstGeom>
        </p:spPr>
        <p:txBody>
          <a:bodyPr wrap="none">
            <a:spAutoFit/>
          </a:bodyPr>
          <a:lstStyle/>
          <a:p>
            <a:r>
              <a:rPr lang="fr-FR" dirty="0"/>
              <a:t>Détailler  chacune des étapes</a:t>
            </a:r>
          </a:p>
        </p:txBody>
      </p:sp>
    </p:spTree>
    <p:custDataLst>
      <p:tags r:id="rId1"/>
    </p:custDataLst>
    <p:extLst>
      <p:ext uri="{BB962C8B-B14F-4D97-AF65-F5344CB8AC3E}">
        <p14:creationId xmlns:p14="http://schemas.microsoft.com/office/powerpoint/2010/main" val="359186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D3936DE-2B0D-4A3A-83F8-7685FD60E026}"/>
              </a:ext>
            </a:extLst>
          </p:cNvPr>
          <p:cNvSpPr>
            <a:spLocks noGrp="1"/>
          </p:cNvSpPr>
          <p:nvPr>
            <p:ph idx="1"/>
          </p:nvPr>
        </p:nvSpPr>
        <p:spPr>
          <a:xfrm>
            <a:off x="6261345" y="162064"/>
            <a:ext cx="5625856" cy="996176"/>
          </a:xfrm>
        </p:spPr>
        <p:txBody>
          <a:bodyPr>
            <a:normAutofit fontScale="25000" lnSpcReduction="20000"/>
          </a:bodyPr>
          <a:lstStyle/>
          <a:p>
            <a:pPr marL="0" indent="0">
              <a:buNone/>
            </a:pPr>
            <a:r>
              <a:rPr lang="fr-FR" sz="17600" dirty="0"/>
              <a:t>Vérifier la cohérence pédagogique</a:t>
            </a:r>
          </a:p>
          <a:p>
            <a:endParaRPr lang="fr-FR" dirty="0"/>
          </a:p>
        </p:txBody>
      </p:sp>
      <p:pic>
        <p:nvPicPr>
          <p:cNvPr id="4" name="Image 3">
            <a:extLst>
              <a:ext uri="{FF2B5EF4-FFF2-40B4-BE49-F238E27FC236}">
                <a16:creationId xmlns:a16="http://schemas.microsoft.com/office/drawing/2014/main" id="{CB34EDF6-AF06-4B47-AA71-4FB755BB750A}"/>
              </a:ext>
            </a:extLst>
          </p:cNvPr>
          <p:cNvPicPr>
            <a:picLocks noChangeAspect="1"/>
          </p:cNvPicPr>
          <p:nvPr/>
        </p:nvPicPr>
        <p:blipFill>
          <a:blip r:embed="rId4"/>
          <a:stretch>
            <a:fillRect/>
          </a:stretch>
        </p:blipFill>
        <p:spPr>
          <a:xfrm>
            <a:off x="777797" y="1567063"/>
            <a:ext cx="9085241" cy="3723874"/>
          </a:xfrm>
          <a:prstGeom prst="rect">
            <a:avLst/>
          </a:prstGeom>
        </p:spPr>
      </p:pic>
      <p:pic>
        <p:nvPicPr>
          <p:cNvPr id="5" name="Image 4">
            <a:extLst>
              <a:ext uri="{FF2B5EF4-FFF2-40B4-BE49-F238E27FC236}">
                <a16:creationId xmlns:a16="http://schemas.microsoft.com/office/drawing/2014/main" id="{685CB44F-8538-494A-9BAD-E046221AF96D}"/>
              </a:ext>
            </a:extLst>
          </p:cNvPr>
          <p:cNvPicPr>
            <a:picLocks noChangeAspect="1"/>
          </p:cNvPicPr>
          <p:nvPr/>
        </p:nvPicPr>
        <p:blipFill>
          <a:blip r:embed="rId5"/>
          <a:stretch>
            <a:fillRect/>
          </a:stretch>
        </p:blipFill>
        <p:spPr>
          <a:xfrm>
            <a:off x="0" y="152512"/>
            <a:ext cx="1731414" cy="493819"/>
          </a:xfrm>
          <a:prstGeom prst="rect">
            <a:avLst/>
          </a:prstGeom>
        </p:spPr>
      </p:pic>
      <p:sp>
        <p:nvSpPr>
          <p:cNvPr id="6" name="Espace réservé du contenu 2">
            <a:extLst>
              <a:ext uri="{FF2B5EF4-FFF2-40B4-BE49-F238E27FC236}">
                <a16:creationId xmlns:a16="http://schemas.microsoft.com/office/drawing/2014/main" id="{4F3474DA-9F14-4636-883A-B25259372A2A}"/>
              </a:ext>
            </a:extLst>
          </p:cNvPr>
          <p:cNvSpPr txBox="1">
            <a:spLocks/>
          </p:cNvSpPr>
          <p:nvPr/>
        </p:nvSpPr>
        <p:spPr>
          <a:xfrm>
            <a:off x="152401" y="5964759"/>
            <a:ext cx="8288214" cy="49381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7600" dirty="0"/>
              <a:t>ALIGNEMENT PEDAGOGIQUE </a:t>
            </a:r>
            <a:endParaRPr lang="fr-FR" dirty="0"/>
          </a:p>
        </p:txBody>
      </p:sp>
    </p:spTree>
    <p:custDataLst>
      <p:tags r:id="rId1"/>
    </p:custDataLst>
    <p:extLst>
      <p:ext uri="{BB962C8B-B14F-4D97-AF65-F5344CB8AC3E}">
        <p14:creationId xmlns:p14="http://schemas.microsoft.com/office/powerpoint/2010/main" val="19327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F1A94-6FCE-4E37-9DB0-A8732A254982}"/>
              </a:ext>
            </a:extLst>
          </p:cNvPr>
          <p:cNvSpPr>
            <a:spLocks noGrp="1"/>
          </p:cNvSpPr>
          <p:nvPr>
            <p:ph type="title"/>
          </p:nvPr>
        </p:nvSpPr>
        <p:spPr>
          <a:xfrm>
            <a:off x="5949462" y="31362"/>
            <a:ext cx="5668107" cy="1325563"/>
          </a:xfrm>
        </p:spPr>
        <p:txBody>
          <a:bodyPr>
            <a:normAutofit/>
          </a:bodyPr>
          <a:lstStyle/>
          <a:p>
            <a:r>
              <a:rPr lang="fr-FR" dirty="0"/>
              <a:t>La carte mentale</a:t>
            </a:r>
            <a:br>
              <a:rPr lang="fr-FR" dirty="0"/>
            </a:br>
            <a:r>
              <a:rPr lang="fr-FR" dirty="0"/>
              <a:t>Comment ca marche </a:t>
            </a:r>
          </a:p>
        </p:txBody>
      </p:sp>
      <p:pic>
        <p:nvPicPr>
          <p:cNvPr id="4" name="Espace réservé du contenu 3">
            <a:extLst>
              <a:ext uri="{FF2B5EF4-FFF2-40B4-BE49-F238E27FC236}">
                <a16:creationId xmlns:a16="http://schemas.microsoft.com/office/drawing/2014/main" id="{AC19B783-EFC7-49F2-84F0-35CEB14FCA0C}"/>
              </a:ext>
            </a:extLst>
          </p:cNvPr>
          <p:cNvPicPr>
            <a:picLocks noGrp="1" noChangeAspect="1"/>
          </p:cNvPicPr>
          <p:nvPr>
            <p:ph idx="1"/>
          </p:nvPr>
        </p:nvPicPr>
        <p:blipFill rotWithShape="1">
          <a:blip r:embed="rId4"/>
          <a:srcRect l="1999" t="16481" r="1999" b="2113"/>
          <a:stretch/>
        </p:blipFill>
        <p:spPr>
          <a:xfrm>
            <a:off x="773722" y="1611923"/>
            <a:ext cx="8748768" cy="3827585"/>
          </a:xfrm>
          <a:prstGeom prst="rect">
            <a:avLst/>
          </a:prstGeom>
        </p:spPr>
      </p:pic>
    </p:spTree>
    <p:custDataLst>
      <p:tags r:id="rId1"/>
    </p:custDataLst>
    <p:extLst>
      <p:ext uri="{BB962C8B-B14F-4D97-AF65-F5344CB8AC3E}">
        <p14:creationId xmlns:p14="http://schemas.microsoft.com/office/powerpoint/2010/main" val="292705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ABF273-793C-40CE-89EF-99C763054719}"/>
              </a:ext>
            </a:extLst>
          </p:cNvPr>
          <p:cNvSpPr/>
          <p:nvPr/>
        </p:nvSpPr>
        <p:spPr>
          <a:xfrm>
            <a:off x="2586295" y="905969"/>
            <a:ext cx="8128597" cy="400110"/>
          </a:xfrm>
          <a:prstGeom prst="rect">
            <a:avLst/>
          </a:prstGeom>
        </p:spPr>
        <p:txBody>
          <a:bodyPr wrap="square">
            <a:spAutoFit/>
          </a:bodyPr>
          <a:lstStyle/>
          <a:p>
            <a:r>
              <a:rPr lang="fr-FR" sz="2000" dirty="0"/>
              <a:t>Rédiger un scenario ou déroulé de cours de la séance de cours </a:t>
            </a:r>
          </a:p>
        </p:txBody>
      </p:sp>
      <p:pic>
        <p:nvPicPr>
          <p:cNvPr id="6" name="Image 5">
            <a:extLst>
              <a:ext uri="{FF2B5EF4-FFF2-40B4-BE49-F238E27FC236}">
                <a16:creationId xmlns:a16="http://schemas.microsoft.com/office/drawing/2014/main" id="{C4AF209E-764E-4E16-B3DF-D4C3F798EB29}"/>
              </a:ext>
            </a:extLst>
          </p:cNvPr>
          <p:cNvPicPr>
            <a:picLocks noChangeAspect="1"/>
          </p:cNvPicPr>
          <p:nvPr/>
        </p:nvPicPr>
        <p:blipFill rotWithShape="1">
          <a:blip r:embed="rId4"/>
          <a:srcRect b="2726"/>
          <a:stretch/>
        </p:blipFill>
        <p:spPr>
          <a:xfrm>
            <a:off x="1617786" y="1689649"/>
            <a:ext cx="7080518" cy="4066382"/>
          </a:xfrm>
          <a:prstGeom prst="rect">
            <a:avLst/>
          </a:prstGeom>
          <a:ln>
            <a:solidFill>
              <a:schemeClr val="accent1"/>
            </a:solidFill>
          </a:ln>
        </p:spPr>
      </p:pic>
      <p:pic>
        <p:nvPicPr>
          <p:cNvPr id="7" name="Image 6">
            <a:extLst>
              <a:ext uri="{FF2B5EF4-FFF2-40B4-BE49-F238E27FC236}">
                <a16:creationId xmlns:a16="http://schemas.microsoft.com/office/drawing/2014/main" id="{7D666EE7-F075-43AF-9F6A-0A01B782C818}"/>
              </a:ext>
            </a:extLst>
          </p:cNvPr>
          <p:cNvPicPr>
            <a:picLocks noChangeAspect="1"/>
          </p:cNvPicPr>
          <p:nvPr/>
        </p:nvPicPr>
        <p:blipFill>
          <a:blip r:embed="rId5"/>
          <a:stretch>
            <a:fillRect/>
          </a:stretch>
        </p:blipFill>
        <p:spPr>
          <a:xfrm>
            <a:off x="0" y="152512"/>
            <a:ext cx="1731414" cy="493819"/>
          </a:xfrm>
          <a:prstGeom prst="rect">
            <a:avLst/>
          </a:prstGeom>
        </p:spPr>
      </p:pic>
    </p:spTree>
    <p:custDataLst>
      <p:tags r:id="rId1"/>
    </p:custDataLst>
    <p:extLst>
      <p:ext uri="{BB962C8B-B14F-4D97-AF65-F5344CB8AC3E}">
        <p14:creationId xmlns:p14="http://schemas.microsoft.com/office/powerpoint/2010/main" val="413015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3B04E-C872-3449-879D-6B0EA6B7B0BD}"/>
              </a:ext>
            </a:extLst>
          </p:cNvPr>
          <p:cNvSpPr>
            <a:spLocks noGrp="1"/>
          </p:cNvSpPr>
          <p:nvPr>
            <p:ph type="title"/>
          </p:nvPr>
        </p:nvSpPr>
        <p:spPr>
          <a:xfrm>
            <a:off x="6689176" y="239809"/>
            <a:ext cx="5276914" cy="632389"/>
          </a:xfrm>
        </p:spPr>
        <p:txBody>
          <a:bodyPr>
            <a:normAutofit/>
          </a:bodyPr>
          <a:lstStyle/>
          <a:p>
            <a:r>
              <a:rPr lang="fr-FR" sz="4000" dirty="0"/>
              <a:t>Au menu aujourd‘hui ?</a:t>
            </a:r>
          </a:p>
        </p:txBody>
      </p:sp>
      <p:sp>
        <p:nvSpPr>
          <p:cNvPr id="13" name="Rectangle 12">
            <a:extLst>
              <a:ext uri="{FF2B5EF4-FFF2-40B4-BE49-F238E27FC236}">
                <a16:creationId xmlns:a16="http://schemas.microsoft.com/office/drawing/2014/main" id="{93C99238-F838-4CED-BEF3-41839CBCB180}"/>
              </a:ext>
            </a:extLst>
          </p:cNvPr>
          <p:cNvSpPr/>
          <p:nvPr/>
        </p:nvSpPr>
        <p:spPr>
          <a:xfrm>
            <a:off x="797168" y="1418464"/>
            <a:ext cx="1887415" cy="803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 – introduction</a:t>
            </a:r>
          </a:p>
        </p:txBody>
      </p:sp>
      <p:sp>
        <p:nvSpPr>
          <p:cNvPr id="14" name="Rectangle 13">
            <a:extLst>
              <a:ext uri="{FF2B5EF4-FFF2-40B4-BE49-F238E27FC236}">
                <a16:creationId xmlns:a16="http://schemas.microsoft.com/office/drawing/2014/main" id="{EC58AD98-76B5-4916-9397-F1667B0B8A47}"/>
              </a:ext>
            </a:extLst>
          </p:cNvPr>
          <p:cNvSpPr/>
          <p:nvPr/>
        </p:nvSpPr>
        <p:spPr>
          <a:xfrm>
            <a:off x="797167" y="2441302"/>
            <a:ext cx="1887415" cy="803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 – Conception</a:t>
            </a:r>
          </a:p>
        </p:txBody>
      </p:sp>
      <p:sp>
        <p:nvSpPr>
          <p:cNvPr id="15" name="Rectangle 14">
            <a:extLst>
              <a:ext uri="{FF2B5EF4-FFF2-40B4-BE49-F238E27FC236}">
                <a16:creationId xmlns:a16="http://schemas.microsoft.com/office/drawing/2014/main" id="{C95A080E-7C0A-46BD-A3AC-BABFB8D18A92}"/>
              </a:ext>
            </a:extLst>
          </p:cNvPr>
          <p:cNvSpPr/>
          <p:nvPr/>
        </p:nvSpPr>
        <p:spPr>
          <a:xfrm>
            <a:off x="797166" y="3490559"/>
            <a:ext cx="1887415" cy="902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 – Animation</a:t>
            </a:r>
          </a:p>
        </p:txBody>
      </p:sp>
      <p:sp>
        <p:nvSpPr>
          <p:cNvPr id="16" name="Rectangle 15">
            <a:extLst>
              <a:ext uri="{FF2B5EF4-FFF2-40B4-BE49-F238E27FC236}">
                <a16:creationId xmlns:a16="http://schemas.microsoft.com/office/drawing/2014/main" id="{F3E8FBE3-1B33-4861-98E4-1ED62BE0BD80}"/>
              </a:ext>
            </a:extLst>
          </p:cNvPr>
          <p:cNvSpPr/>
          <p:nvPr/>
        </p:nvSpPr>
        <p:spPr>
          <a:xfrm>
            <a:off x="797169" y="4698128"/>
            <a:ext cx="1887415" cy="89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 – La posture</a:t>
            </a:r>
          </a:p>
        </p:txBody>
      </p:sp>
      <p:sp>
        <p:nvSpPr>
          <p:cNvPr id="17" name="Rectangle 16">
            <a:extLst>
              <a:ext uri="{FF2B5EF4-FFF2-40B4-BE49-F238E27FC236}">
                <a16:creationId xmlns:a16="http://schemas.microsoft.com/office/drawing/2014/main" id="{81D73804-7359-4473-BAC2-67D91E8D058C}"/>
              </a:ext>
            </a:extLst>
          </p:cNvPr>
          <p:cNvSpPr/>
          <p:nvPr/>
        </p:nvSpPr>
        <p:spPr>
          <a:xfrm>
            <a:off x="797167" y="5835275"/>
            <a:ext cx="1887418" cy="902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 – La synthèse</a:t>
            </a:r>
          </a:p>
        </p:txBody>
      </p:sp>
      <p:sp>
        <p:nvSpPr>
          <p:cNvPr id="18" name="ZoneTexte 17">
            <a:extLst>
              <a:ext uri="{FF2B5EF4-FFF2-40B4-BE49-F238E27FC236}">
                <a16:creationId xmlns:a16="http://schemas.microsoft.com/office/drawing/2014/main" id="{A8EB8AB1-25E1-46F6-8EEA-E9DB0FCCDDC1}"/>
              </a:ext>
            </a:extLst>
          </p:cNvPr>
          <p:cNvSpPr txBox="1"/>
          <p:nvPr/>
        </p:nvSpPr>
        <p:spPr>
          <a:xfrm>
            <a:off x="3376246" y="1635313"/>
            <a:ext cx="4407877" cy="369332"/>
          </a:xfrm>
          <a:prstGeom prst="rect">
            <a:avLst/>
          </a:prstGeom>
          <a:noFill/>
        </p:spPr>
        <p:txBody>
          <a:bodyPr wrap="square" rtlCol="0">
            <a:spAutoFit/>
          </a:bodyPr>
          <a:lstStyle/>
          <a:p>
            <a:r>
              <a:rPr lang="fr-FR" dirty="0"/>
              <a:t>Les objectifs - Les bons usages - Moodle</a:t>
            </a:r>
          </a:p>
        </p:txBody>
      </p:sp>
      <p:sp>
        <p:nvSpPr>
          <p:cNvPr id="19" name="ZoneTexte 18">
            <a:extLst>
              <a:ext uri="{FF2B5EF4-FFF2-40B4-BE49-F238E27FC236}">
                <a16:creationId xmlns:a16="http://schemas.microsoft.com/office/drawing/2014/main" id="{AD5C1562-B2A0-42F8-8F01-54B4B4BF7399}"/>
              </a:ext>
            </a:extLst>
          </p:cNvPr>
          <p:cNvSpPr txBox="1"/>
          <p:nvPr/>
        </p:nvSpPr>
        <p:spPr>
          <a:xfrm>
            <a:off x="3376245" y="2578504"/>
            <a:ext cx="8733693" cy="646331"/>
          </a:xfrm>
          <a:prstGeom prst="rect">
            <a:avLst/>
          </a:prstGeom>
          <a:noFill/>
        </p:spPr>
        <p:txBody>
          <a:bodyPr wrap="square" rtlCol="0">
            <a:spAutoFit/>
          </a:bodyPr>
          <a:lstStyle/>
          <a:p>
            <a:r>
              <a:rPr lang="fr-FR" dirty="0"/>
              <a:t>Spécificités - Les 7 clefs -  Les points clefs - 2 concepts -  Les questions à se poser  Repenser la progression - L’alignement pédagogique - Rédaction du scénario  </a:t>
            </a:r>
          </a:p>
        </p:txBody>
      </p:sp>
      <p:sp>
        <p:nvSpPr>
          <p:cNvPr id="20" name="ZoneTexte 19">
            <a:extLst>
              <a:ext uri="{FF2B5EF4-FFF2-40B4-BE49-F238E27FC236}">
                <a16:creationId xmlns:a16="http://schemas.microsoft.com/office/drawing/2014/main" id="{CBE6FA8B-F803-4CE2-9A30-CA6CE31BDBC5}"/>
              </a:ext>
            </a:extLst>
          </p:cNvPr>
          <p:cNvSpPr txBox="1"/>
          <p:nvPr/>
        </p:nvSpPr>
        <p:spPr>
          <a:xfrm>
            <a:off x="3376246" y="3757230"/>
            <a:ext cx="8589844" cy="646331"/>
          </a:xfrm>
          <a:prstGeom prst="rect">
            <a:avLst/>
          </a:prstGeom>
          <a:noFill/>
        </p:spPr>
        <p:txBody>
          <a:bodyPr wrap="square" rtlCol="0">
            <a:spAutoFit/>
          </a:bodyPr>
          <a:lstStyle/>
          <a:p>
            <a:r>
              <a:rPr lang="fr-FR" dirty="0"/>
              <a:t>Préparer sa salle - Gérer le démarrage - Conclure la séance - Les outils - Les activités </a:t>
            </a:r>
          </a:p>
        </p:txBody>
      </p:sp>
      <p:sp>
        <p:nvSpPr>
          <p:cNvPr id="21" name="ZoneTexte 20">
            <a:extLst>
              <a:ext uri="{FF2B5EF4-FFF2-40B4-BE49-F238E27FC236}">
                <a16:creationId xmlns:a16="http://schemas.microsoft.com/office/drawing/2014/main" id="{775DCC3D-2DA0-4934-8DDD-C37FE0B8A455}"/>
              </a:ext>
            </a:extLst>
          </p:cNvPr>
          <p:cNvSpPr txBox="1"/>
          <p:nvPr/>
        </p:nvSpPr>
        <p:spPr>
          <a:xfrm>
            <a:off x="3297695" y="4935956"/>
            <a:ext cx="7030336" cy="646331"/>
          </a:xfrm>
          <a:prstGeom prst="rect">
            <a:avLst/>
          </a:prstGeom>
          <a:noFill/>
        </p:spPr>
        <p:txBody>
          <a:bodyPr wrap="square" rtlCol="0">
            <a:spAutoFit/>
          </a:bodyPr>
          <a:lstStyle/>
          <a:p>
            <a:r>
              <a:rPr lang="fr-FR" dirty="0"/>
              <a:t> Voix - Regard -  Posture devant l’écran - l’environnement sonore – La lumière et le cadrage</a:t>
            </a:r>
          </a:p>
        </p:txBody>
      </p:sp>
    </p:spTree>
    <p:custDataLst>
      <p:tags r:id="rId1"/>
    </p:custDataLst>
    <p:extLst>
      <p:ext uri="{BB962C8B-B14F-4D97-AF65-F5344CB8AC3E}">
        <p14:creationId xmlns:p14="http://schemas.microsoft.com/office/powerpoint/2010/main" val="89492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7898A-8FAB-445D-98D3-7C8CCB669B5C}"/>
              </a:ext>
            </a:extLst>
          </p:cNvPr>
          <p:cNvSpPr>
            <a:spLocks noGrp="1"/>
          </p:cNvSpPr>
          <p:nvPr>
            <p:ph type="title"/>
          </p:nvPr>
        </p:nvSpPr>
        <p:spPr>
          <a:xfrm>
            <a:off x="3886200" y="359608"/>
            <a:ext cx="6731833" cy="1325563"/>
          </a:xfrm>
        </p:spPr>
        <p:txBody>
          <a:bodyPr/>
          <a:lstStyle/>
          <a:p>
            <a:r>
              <a:rPr lang="fr-FR" dirty="0"/>
              <a:t>Préparer sa salle</a:t>
            </a:r>
          </a:p>
        </p:txBody>
      </p:sp>
      <p:sp>
        <p:nvSpPr>
          <p:cNvPr id="5" name="ZoneTexte 4">
            <a:extLst>
              <a:ext uri="{FF2B5EF4-FFF2-40B4-BE49-F238E27FC236}">
                <a16:creationId xmlns:a16="http://schemas.microsoft.com/office/drawing/2014/main" id="{9B97880E-A92D-414B-AB5B-84325A249F7E}"/>
              </a:ext>
            </a:extLst>
          </p:cNvPr>
          <p:cNvSpPr txBox="1"/>
          <p:nvPr/>
        </p:nvSpPr>
        <p:spPr>
          <a:xfrm>
            <a:off x="1078522" y="1576699"/>
            <a:ext cx="4372708" cy="369332"/>
          </a:xfrm>
          <a:prstGeom prst="rect">
            <a:avLst/>
          </a:prstGeom>
          <a:noFill/>
        </p:spPr>
        <p:txBody>
          <a:bodyPr wrap="square" rtlCol="0">
            <a:spAutoFit/>
          </a:bodyPr>
          <a:lstStyle/>
          <a:p>
            <a:r>
              <a:rPr lang="fr-FR" dirty="0"/>
              <a:t>Avant la séance</a:t>
            </a:r>
          </a:p>
        </p:txBody>
      </p:sp>
      <p:sp>
        <p:nvSpPr>
          <p:cNvPr id="6" name="Rectangle 5">
            <a:extLst>
              <a:ext uri="{FF2B5EF4-FFF2-40B4-BE49-F238E27FC236}">
                <a16:creationId xmlns:a16="http://schemas.microsoft.com/office/drawing/2014/main" id="{34B1C3CB-9F70-4D79-8FD1-DABA2EE6AA7B}"/>
              </a:ext>
            </a:extLst>
          </p:cNvPr>
          <p:cNvSpPr/>
          <p:nvPr/>
        </p:nvSpPr>
        <p:spPr>
          <a:xfrm>
            <a:off x="926120" y="2937431"/>
            <a:ext cx="3130062" cy="180535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Préparer le salle -  Charger les ressources nécessaires , fichiers quizz etc.,</a:t>
            </a:r>
          </a:p>
          <a:p>
            <a:pPr algn="ctr"/>
            <a:r>
              <a:rPr lang="fr-FR" dirty="0"/>
              <a:t>Testez si possible</a:t>
            </a:r>
          </a:p>
        </p:txBody>
      </p:sp>
      <p:sp>
        <p:nvSpPr>
          <p:cNvPr id="8" name="Rectangle 7">
            <a:extLst>
              <a:ext uri="{FF2B5EF4-FFF2-40B4-BE49-F238E27FC236}">
                <a16:creationId xmlns:a16="http://schemas.microsoft.com/office/drawing/2014/main" id="{FEA04921-E6D5-443A-A89F-7DB31A9F01C0}"/>
              </a:ext>
            </a:extLst>
          </p:cNvPr>
          <p:cNvSpPr/>
          <p:nvPr/>
        </p:nvSpPr>
        <p:spPr>
          <a:xfrm>
            <a:off x="6834554" y="2937431"/>
            <a:ext cx="3130062" cy="1805354"/>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Prévoir une marge pour que tout le monde soit connecté</a:t>
            </a:r>
          </a:p>
        </p:txBody>
      </p:sp>
      <p:sp>
        <p:nvSpPr>
          <p:cNvPr id="9" name="ZoneTexte 8">
            <a:extLst>
              <a:ext uri="{FF2B5EF4-FFF2-40B4-BE49-F238E27FC236}">
                <a16:creationId xmlns:a16="http://schemas.microsoft.com/office/drawing/2014/main" id="{CF089AA6-AD25-499C-BE16-4AAD0F398FE5}"/>
              </a:ext>
            </a:extLst>
          </p:cNvPr>
          <p:cNvSpPr txBox="1"/>
          <p:nvPr/>
        </p:nvSpPr>
        <p:spPr>
          <a:xfrm>
            <a:off x="246185" y="175846"/>
            <a:ext cx="937846" cy="369332"/>
          </a:xfrm>
          <a:prstGeom prst="rect">
            <a:avLst/>
          </a:prstGeom>
          <a:noFill/>
        </p:spPr>
        <p:txBody>
          <a:bodyPr wrap="square" rtlCol="0">
            <a:spAutoFit/>
          </a:bodyPr>
          <a:lstStyle/>
          <a:p>
            <a:r>
              <a:rPr lang="fr-FR" dirty="0"/>
              <a:t>Animer</a:t>
            </a:r>
          </a:p>
        </p:txBody>
      </p:sp>
    </p:spTree>
    <p:custDataLst>
      <p:tags r:id="rId1"/>
    </p:custDataLst>
    <p:extLst>
      <p:ext uri="{BB962C8B-B14F-4D97-AF65-F5344CB8AC3E}">
        <p14:creationId xmlns:p14="http://schemas.microsoft.com/office/powerpoint/2010/main" val="103300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0A07206-BDA1-4EAE-BFB1-C4F3FC530CAA}"/>
              </a:ext>
            </a:extLst>
          </p:cNvPr>
          <p:cNvSpPr txBox="1"/>
          <p:nvPr/>
        </p:nvSpPr>
        <p:spPr>
          <a:xfrm>
            <a:off x="246185" y="175846"/>
            <a:ext cx="937846" cy="369332"/>
          </a:xfrm>
          <a:prstGeom prst="rect">
            <a:avLst/>
          </a:prstGeom>
          <a:noFill/>
        </p:spPr>
        <p:txBody>
          <a:bodyPr wrap="square" rtlCol="0">
            <a:spAutoFit/>
          </a:bodyPr>
          <a:lstStyle/>
          <a:p>
            <a:r>
              <a:rPr lang="fr-FR" dirty="0"/>
              <a:t>Animer</a:t>
            </a:r>
          </a:p>
        </p:txBody>
      </p:sp>
      <p:sp>
        <p:nvSpPr>
          <p:cNvPr id="7" name="ZoneTexte 6">
            <a:extLst>
              <a:ext uri="{FF2B5EF4-FFF2-40B4-BE49-F238E27FC236}">
                <a16:creationId xmlns:a16="http://schemas.microsoft.com/office/drawing/2014/main" id="{DAEB69B4-91B9-410C-95E1-1E3BFD0551E5}"/>
              </a:ext>
            </a:extLst>
          </p:cNvPr>
          <p:cNvSpPr txBox="1"/>
          <p:nvPr/>
        </p:nvSpPr>
        <p:spPr>
          <a:xfrm>
            <a:off x="6553199" y="46893"/>
            <a:ext cx="5943600" cy="769441"/>
          </a:xfrm>
          <a:prstGeom prst="rect">
            <a:avLst/>
          </a:prstGeom>
          <a:noFill/>
        </p:spPr>
        <p:txBody>
          <a:bodyPr wrap="square" rtlCol="0">
            <a:spAutoFit/>
          </a:bodyPr>
          <a:lstStyle/>
          <a:p>
            <a:r>
              <a:rPr lang="fr-FR" sz="4400" dirty="0"/>
              <a:t>Gérer le démarrage</a:t>
            </a:r>
          </a:p>
        </p:txBody>
      </p:sp>
      <p:pic>
        <p:nvPicPr>
          <p:cNvPr id="14" name="Image 13">
            <a:extLst>
              <a:ext uri="{FF2B5EF4-FFF2-40B4-BE49-F238E27FC236}">
                <a16:creationId xmlns:a16="http://schemas.microsoft.com/office/drawing/2014/main" id="{970CDCCE-BD4D-4DDB-B7CF-944DF46D492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707890" y="457199"/>
            <a:ext cx="2971801" cy="2971801"/>
          </a:xfrm>
          <a:prstGeom prst="rect">
            <a:avLst/>
          </a:prstGeom>
        </p:spPr>
      </p:pic>
      <p:sp>
        <p:nvSpPr>
          <p:cNvPr id="15" name="Rectangle 14">
            <a:extLst>
              <a:ext uri="{FF2B5EF4-FFF2-40B4-BE49-F238E27FC236}">
                <a16:creationId xmlns:a16="http://schemas.microsoft.com/office/drawing/2014/main" id="{4BF726C5-2171-4633-BD58-093AC7C37074}"/>
              </a:ext>
            </a:extLst>
          </p:cNvPr>
          <p:cNvSpPr/>
          <p:nvPr/>
        </p:nvSpPr>
        <p:spPr>
          <a:xfrm>
            <a:off x="421563" y="3839304"/>
            <a:ext cx="2718816" cy="146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 connecter 15 mm avant</a:t>
            </a:r>
          </a:p>
        </p:txBody>
      </p:sp>
      <p:sp>
        <p:nvSpPr>
          <p:cNvPr id="17" name="Rectangle 16">
            <a:extLst>
              <a:ext uri="{FF2B5EF4-FFF2-40B4-BE49-F238E27FC236}">
                <a16:creationId xmlns:a16="http://schemas.microsoft.com/office/drawing/2014/main" id="{F507BB67-B45F-4D21-B8D2-C130E9470908}"/>
              </a:ext>
            </a:extLst>
          </p:cNvPr>
          <p:cNvSpPr/>
          <p:nvPr/>
        </p:nvSpPr>
        <p:spPr>
          <a:xfrm>
            <a:off x="4279394" y="3839306"/>
            <a:ext cx="2718816" cy="146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Présenter les règles  </a:t>
            </a:r>
          </a:p>
        </p:txBody>
      </p:sp>
      <p:sp>
        <p:nvSpPr>
          <p:cNvPr id="18" name="Rectangle 17">
            <a:extLst>
              <a:ext uri="{FF2B5EF4-FFF2-40B4-BE49-F238E27FC236}">
                <a16:creationId xmlns:a16="http://schemas.microsoft.com/office/drawing/2014/main" id="{9C8B8CE6-0D17-44C4-B9B5-B3BEF001CF56}"/>
              </a:ext>
            </a:extLst>
          </p:cNvPr>
          <p:cNvSpPr/>
          <p:nvPr/>
        </p:nvSpPr>
        <p:spPr>
          <a:xfrm>
            <a:off x="7912607" y="3839305"/>
            <a:ext cx="2718816" cy="146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Présenter le programme</a:t>
            </a:r>
          </a:p>
        </p:txBody>
      </p:sp>
    </p:spTree>
    <p:custDataLst>
      <p:tags r:id="rId1"/>
    </p:custDataLst>
    <p:extLst>
      <p:ext uri="{BB962C8B-B14F-4D97-AF65-F5344CB8AC3E}">
        <p14:creationId xmlns:p14="http://schemas.microsoft.com/office/powerpoint/2010/main" val="217734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4D7924-14E4-4110-B032-8CCF32660DE3}"/>
              </a:ext>
            </a:extLst>
          </p:cNvPr>
          <p:cNvSpPr>
            <a:spLocks noGrp="1"/>
          </p:cNvSpPr>
          <p:nvPr>
            <p:ph type="title"/>
          </p:nvPr>
        </p:nvSpPr>
        <p:spPr>
          <a:xfrm>
            <a:off x="4144107" y="429947"/>
            <a:ext cx="7555523" cy="1325563"/>
          </a:xfrm>
        </p:spPr>
        <p:txBody>
          <a:bodyPr/>
          <a:lstStyle/>
          <a:p>
            <a:r>
              <a:rPr lang="fr-FR" dirty="0"/>
              <a:t>Encore plus qu’en présentiel</a:t>
            </a:r>
          </a:p>
        </p:txBody>
      </p:sp>
      <p:pic>
        <p:nvPicPr>
          <p:cNvPr id="5" name="Image 4">
            <a:extLst>
              <a:ext uri="{FF2B5EF4-FFF2-40B4-BE49-F238E27FC236}">
                <a16:creationId xmlns:a16="http://schemas.microsoft.com/office/drawing/2014/main" id="{D8551E2E-19EB-40ED-B3F5-198B8B82B431}"/>
              </a:ext>
            </a:extLst>
          </p:cNvPr>
          <p:cNvPicPr>
            <a:picLocks noChangeAspect="1"/>
          </p:cNvPicPr>
          <p:nvPr/>
        </p:nvPicPr>
        <p:blipFill>
          <a:blip r:embed="rId4"/>
          <a:stretch>
            <a:fillRect/>
          </a:stretch>
        </p:blipFill>
        <p:spPr>
          <a:xfrm>
            <a:off x="339701" y="179989"/>
            <a:ext cx="1024217" cy="499915"/>
          </a:xfrm>
          <a:prstGeom prst="rect">
            <a:avLst/>
          </a:prstGeom>
        </p:spPr>
      </p:pic>
      <p:sp>
        <p:nvSpPr>
          <p:cNvPr id="6" name="Rectangle : coins arrondis 5">
            <a:extLst>
              <a:ext uri="{FF2B5EF4-FFF2-40B4-BE49-F238E27FC236}">
                <a16:creationId xmlns:a16="http://schemas.microsoft.com/office/drawing/2014/main" id="{1194A879-20A5-4757-9C23-37AD8D5F4121}"/>
              </a:ext>
            </a:extLst>
          </p:cNvPr>
          <p:cNvSpPr/>
          <p:nvPr/>
        </p:nvSpPr>
        <p:spPr>
          <a:xfrm rot="488381">
            <a:off x="949569" y="2505208"/>
            <a:ext cx="2954215" cy="13255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S’assurer de la participation de chacun capter l’attention </a:t>
            </a:r>
          </a:p>
          <a:p>
            <a:pPr algn="ctr"/>
            <a:r>
              <a:rPr lang="fr-FR" dirty="0">
                <a:solidFill>
                  <a:schemeClr val="tx1"/>
                </a:solidFill>
              </a:rPr>
              <a:t>être dynamique</a:t>
            </a:r>
          </a:p>
        </p:txBody>
      </p:sp>
      <p:sp>
        <p:nvSpPr>
          <p:cNvPr id="7" name="Rectangle : coins arrondis 6">
            <a:extLst>
              <a:ext uri="{FF2B5EF4-FFF2-40B4-BE49-F238E27FC236}">
                <a16:creationId xmlns:a16="http://schemas.microsoft.com/office/drawing/2014/main" id="{F9F8C52F-D616-4C08-9AB5-E2E8FB5F91DF}"/>
              </a:ext>
            </a:extLst>
          </p:cNvPr>
          <p:cNvSpPr/>
          <p:nvPr/>
        </p:nvSpPr>
        <p:spPr>
          <a:xfrm rot="21144428">
            <a:off x="6652845" y="2318215"/>
            <a:ext cx="2954215" cy="13255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Dialogue pas de monologues trop longs</a:t>
            </a:r>
          </a:p>
          <a:p>
            <a:pPr algn="ctr"/>
            <a:r>
              <a:rPr lang="fr-FR" dirty="0">
                <a:solidFill>
                  <a:schemeClr val="tx1"/>
                </a:solidFill>
              </a:rPr>
              <a:t>Donner la parole</a:t>
            </a:r>
          </a:p>
        </p:txBody>
      </p:sp>
      <p:sp>
        <p:nvSpPr>
          <p:cNvPr id="10" name="Rectangle : coins arrondis 9">
            <a:extLst>
              <a:ext uri="{FF2B5EF4-FFF2-40B4-BE49-F238E27FC236}">
                <a16:creationId xmlns:a16="http://schemas.microsoft.com/office/drawing/2014/main" id="{E2E7219B-1C24-4DA6-B852-53166614C766}"/>
              </a:ext>
            </a:extLst>
          </p:cNvPr>
          <p:cNvSpPr/>
          <p:nvPr/>
        </p:nvSpPr>
        <p:spPr>
          <a:xfrm rot="943062">
            <a:off x="4032738" y="4439709"/>
            <a:ext cx="2954215" cy="13255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Favoriser les interactions</a:t>
            </a:r>
          </a:p>
        </p:txBody>
      </p:sp>
    </p:spTree>
    <p:custDataLst>
      <p:tags r:id="rId1"/>
    </p:custDataLst>
    <p:extLst>
      <p:ext uri="{BB962C8B-B14F-4D97-AF65-F5344CB8AC3E}">
        <p14:creationId xmlns:p14="http://schemas.microsoft.com/office/powerpoint/2010/main" val="714287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03E76B-EDEB-4F9F-99CA-6A9DE9EF80E4}"/>
              </a:ext>
            </a:extLst>
          </p:cNvPr>
          <p:cNvSpPr>
            <a:spLocks noGrp="1"/>
          </p:cNvSpPr>
          <p:nvPr>
            <p:ph type="title"/>
          </p:nvPr>
        </p:nvSpPr>
        <p:spPr>
          <a:xfrm>
            <a:off x="5222631" y="177472"/>
            <a:ext cx="6731833" cy="1325563"/>
          </a:xfrm>
        </p:spPr>
        <p:txBody>
          <a:bodyPr/>
          <a:lstStyle/>
          <a:p>
            <a:r>
              <a:rPr lang="fr-FR" dirty="0"/>
              <a:t>Conclusion de la séance</a:t>
            </a:r>
          </a:p>
        </p:txBody>
      </p:sp>
      <p:sp>
        <p:nvSpPr>
          <p:cNvPr id="5" name="Rectangle 4">
            <a:extLst>
              <a:ext uri="{FF2B5EF4-FFF2-40B4-BE49-F238E27FC236}">
                <a16:creationId xmlns:a16="http://schemas.microsoft.com/office/drawing/2014/main" id="{BBD3169F-B7F5-461E-A1A0-E5300F2FA551}"/>
              </a:ext>
            </a:extLst>
          </p:cNvPr>
          <p:cNvSpPr/>
          <p:nvPr/>
        </p:nvSpPr>
        <p:spPr>
          <a:xfrm>
            <a:off x="468922" y="2825750"/>
            <a:ext cx="2637692" cy="1207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Proposer un résumé -exercice</a:t>
            </a:r>
          </a:p>
        </p:txBody>
      </p:sp>
      <p:sp>
        <p:nvSpPr>
          <p:cNvPr id="8" name="Rectangle 7">
            <a:extLst>
              <a:ext uri="{FF2B5EF4-FFF2-40B4-BE49-F238E27FC236}">
                <a16:creationId xmlns:a16="http://schemas.microsoft.com/office/drawing/2014/main" id="{683D0BB8-F483-46E5-A24F-2435FB2666A0}"/>
              </a:ext>
            </a:extLst>
          </p:cNvPr>
          <p:cNvSpPr/>
          <p:nvPr/>
        </p:nvSpPr>
        <p:spPr>
          <a:xfrm>
            <a:off x="4149969" y="2825261"/>
            <a:ext cx="2637692" cy="1207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Feedback</a:t>
            </a:r>
          </a:p>
        </p:txBody>
      </p:sp>
      <p:sp>
        <p:nvSpPr>
          <p:cNvPr id="9" name="Rectangle 8">
            <a:extLst>
              <a:ext uri="{FF2B5EF4-FFF2-40B4-BE49-F238E27FC236}">
                <a16:creationId xmlns:a16="http://schemas.microsoft.com/office/drawing/2014/main" id="{464F37A2-0BBD-45B5-A4CB-A4D7D111E90D}"/>
              </a:ext>
            </a:extLst>
          </p:cNvPr>
          <p:cNvSpPr/>
          <p:nvPr/>
        </p:nvSpPr>
        <p:spPr>
          <a:xfrm>
            <a:off x="7983417" y="2825750"/>
            <a:ext cx="2637692" cy="1207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Sondage ou tour de table</a:t>
            </a:r>
          </a:p>
        </p:txBody>
      </p:sp>
      <p:pic>
        <p:nvPicPr>
          <p:cNvPr id="11" name="Image 10">
            <a:extLst>
              <a:ext uri="{FF2B5EF4-FFF2-40B4-BE49-F238E27FC236}">
                <a16:creationId xmlns:a16="http://schemas.microsoft.com/office/drawing/2014/main" id="{9B16973A-D78B-4861-95FB-D00DAFFAA20A}"/>
              </a:ext>
            </a:extLst>
          </p:cNvPr>
          <p:cNvPicPr>
            <a:picLocks noChangeAspect="1"/>
          </p:cNvPicPr>
          <p:nvPr/>
        </p:nvPicPr>
        <p:blipFill>
          <a:blip r:embed="rId4"/>
          <a:stretch>
            <a:fillRect/>
          </a:stretch>
        </p:blipFill>
        <p:spPr>
          <a:xfrm>
            <a:off x="77752" y="177472"/>
            <a:ext cx="1024217" cy="499915"/>
          </a:xfrm>
          <a:prstGeom prst="rect">
            <a:avLst/>
          </a:prstGeom>
        </p:spPr>
      </p:pic>
    </p:spTree>
    <p:custDataLst>
      <p:tags r:id="rId1"/>
    </p:custDataLst>
    <p:extLst>
      <p:ext uri="{BB962C8B-B14F-4D97-AF65-F5344CB8AC3E}">
        <p14:creationId xmlns:p14="http://schemas.microsoft.com/office/powerpoint/2010/main" val="80053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09492" y="380921"/>
            <a:ext cx="6229884" cy="531397"/>
          </a:xfrm>
        </p:spPr>
        <p:txBody>
          <a:bodyPr>
            <a:normAutofit/>
          </a:bodyPr>
          <a:lstStyle/>
          <a:p>
            <a:r>
              <a:rPr lang="fr-FR" sz="3600" dirty="0"/>
              <a:t>Trois techniques d’animations</a:t>
            </a:r>
          </a:p>
        </p:txBody>
      </p:sp>
      <p:sp>
        <p:nvSpPr>
          <p:cNvPr id="8" name="Ellipse 7">
            <a:extLst>
              <a:ext uri="{FF2B5EF4-FFF2-40B4-BE49-F238E27FC236}">
                <a16:creationId xmlns:a16="http://schemas.microsoft.com/office/drawing/2014/main" id="{AA03EA22-60AF-40EA-8549-A2D00EDB77B8}"/>
              </a:ext>
            </a:extLst>
          </p:cNvPr>
          <p:cNvSpPr/>
          <p:nvPr/>
        </p:nvSpPr>
        <p:spPr>
          <a:xfrm>
            <a:off x="3927231" y="1464158"/>
            <a:ext cx="3364523" cy="218049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Technique DEMONSTRATIVE </a:t>
            </a:r>
          </a:p>
        </p:txBody>
      </p:sp>
      <p:sp>
        <p:nvSpPr>
          <p:cNvPr id="10" name="Ellipse 9">
            <a:extLst>
              <a:ext uri="{FF2B5EF4-FFF2-40B4-BE49-F238E27FC236}">
                <a16:creationId xmlns:a16="http://schemas.microsoft.com/office/drawing/2014/main" id="{AEA98FF5-78A0-4BC0-BAAE-322A773AF48C}"/>
              </a:ext>
            </a:extLst>
          </p:cNvPr>
          <p:cNvSpPr/>
          <p:nvPr/>
        </p:nvSpPr>
        <p:spPr>
          <a:xfrm>
            <a:off x="6764216" y="3613274"/>
            <a:ext cx="3364523" cy="2180492"/>
          </a:xfrm>
          <a:prstGeom prst="ellipse">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Technique PARTICIPATIVE</a:t>
            </a:r>
          </a:p>
        </p:txBody>
      </p:sp>
      <p:sp>
        <p:nvSpPr>
          <p:cNvPr id="11" name="Ellipse 10">
            <a:extLst>
              <a:ext uri="{FF2B5EF4-FFF2-40B4-BE49-F238E27FC236}">
                <a16:creationId xmlns:a16="http://schemas.microsoft.com/office/drawing/2014/main" id="{204B9F37-25DE-4B23-8D86-ED9F2734041D}"/>
              </a:ext>
            </a:extLst>
          </p:cNvPr>
          <p:cNvSpPr/>
          <p:nvPr/>
        </p:nvSpPr>
        <p:spPr>
          <a:xfrm>
            <a:off x="996461" y="3644650"/>
            <a:ext cx="3364523" cy="2180492"/>
          </a:xfrm>
          <a:prstGeom prst="ellipse">
            <a:avLst/>
          </a:prstGeom>
          <a:solidFill>
            <a:schemeClr val="accent3">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Technique INTERACTIVE </a:t>
            </a:r>
          </a:p>
        </p:txBody>
      </p:sp>
      <p:pic>
        <p:nvPicPr>
          <p:cNvPr id="12" name="Image 11">
            <a:extLst>
              <a:ext uri="{FF2B5EF4-FFF2-40B4-BE49-F238E27FC236}">
                <a16:creationId xmlns:a16="http://schemas.microsoft.com/office/drawing/2014/main" id="{A67E977C-7BC0-4841-95E1-3DA717C81AD3}"/>
              </a:ext>
            </a:extLst>
          </p:cNvPr>
          <p:cNvPicPr>
            <a:picLocks noChangeAspect="1"/>
          </p:cNvPicPr>
          <p:nvPr/>
        </p:nvPicPr>
        <p:blipFill>
          <a:blip r:embed="rId4"/>
          <a:stretch>
            <a:fillRect/>
          </a:stretch>
        </p:blipFill>
        <p:spPr>
          <a:xfrm>
            <a:off x="77752" y="177472"/>
            <a:ext cx="1024217" cy="499915"/>
          </a:xfrm>
          <a:prstGeom prst="rect">
            <a:avLst/>
          </a:prstGeom>
        </p:spPr>
      </p:pic>
    </p:spTree>
    <p:custDataLst>
      <p:tags r:id="rId1"/>
    </p:custDataLst>
    <p:extLst>
      <p:ext uri="{BB962C8B-B14F-4D97-AF65-F5344CB8AC3E}">
        <p14:creationId xmlns:p14="http://schemas.microsoft.com/office/powerpoint/2010/main" val="1020816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28E55500-75B3-4D16-B0B7-4178B2DF626B}"/>
              </a:ext>
            </a:extLst>
          </p:cNvPr>
          <p:cNvSpPr>
            <a:spLocks noGrp="1"/>
          </p:cNvSpPr>
          <p:nvPr>
            <p:ph type="title"/>
          </p:nvPr>
        </p:nvSpPr>
        <p:spPr>
          <a:xfrm>
            <a:off x="5210259" y="196685"/>
            <a:ext cx="6899680" cy="531397"/>
          </a:xfrm>
        </p:spPr>
        <p:txBody>
          <a:bodyPr>
            <a:noAutofit/>
          </a:bodyPr>
          <a:lstStyle/>
          <a:p>
            <a:r>
              <a:rPr lang="fr-FR" sz="3600" dirty="0"/>
              <a:t>Les outils facilitants l’interactivité  </a:t>
            </a:r>
          </a:p>
        </p:txBody>
      </p:sp>
      <p:sp>
        <p:nvSpPr>
          <p:cNvPr id="2" name="Rectangle 1">
            <a:extLst>
              <a:ext uri="{FF2B5EF4-FFF2-40B4-BE49-F238E27FC236}">
                <a16:creationId xmlns:a16="http://schemas.microsoft.com/office/drawing/2014/main" id="{2C4B7430-B9A2-4E15-BFD5-D87DB0178B4D}"/>
              </a:ext>
            </a:extLst>
          </p:cNvPr>
          <p:cNvSpPr/>
          <p:nvPr/>
        </p:nvSpPr>
        <p:spPr>
          <a:xfrm>
            <a:off x="354618" y="1436557"/>
            <a:ext cx="2207908" cy="369332"/>
          </a:xfrm>
          <a:prstGeom prst="rect">
            <a:avLst/>
          </a:prstGeom>
        </p:spPr>
        <p:txBody>
          <a:bodyPr wrap="square">
            <a:spAutoFit/>
          </a:bodyPr>
          <a:lstStyle/>
          <a:p>
            <a:r>
              <a:rPr lang="fr-FR" dirty="0"/>
              <a:t>Le tableau blanc </a:t>
            </a:r>
          </a:p>
        </p:txBody>
      </p:sp>
      <p:sp>
        <p:nvSpPr>
          <p:cNvPr id="10" name="Rectangle 9">
            <a:extLst>
              <a:ext uri="{FF2B5EF4-FFF2-40B4-BE49-F238E27FC236}">
                <a16:creationId xmlns:a16="http://schemas.microsoft.com/office/drawing/2014/main" id="{60D93621-8183-41FF-8DAC-76A3CD2EE543}"/>
              </a:ext>
            </a:extLst>
          </p:cNvPr>
          <p:cNvSpPr/>
          <p:nvPr/>
        </p:nvSpPr>
        <p:spPr>
          <a:xfrm>
            <a:off x="1667604" y="2115888"/>
            <a:ext cx="2207907" cy="369332"/>
          </a:xfrm>
          <a:prstGeom prst="rect">
            <a:avLst/>
          </a:prstGeom>
        </p:spPr>
        <p:txBody>
          <a:bodyPr wrap="square">
            <a:spAutoFit/>
          </a:bodyPr>
          <a:lstStyle/>
          <a:p>
            <a:r>
              <a:rPr lang="fr-FR" dirty="0"/>
              <a:t>Le partage d’écran</a:t>
            </a:r>
          </a:p>
        </p:txBody>
      </p:sp>
      <p:sp>
        <p:nvSpPr>
          <p:cNvPr id="16" name="Rectangle 15">
            <a:extLst>
              <a:ext uri="{FF2B5EF4-FFF2-40B4-BE49-F238E27FC236}">
                <a16:creationId xmlns:a16="http://schemas.microsoft.com/office/drawing/2014/main" id="{CC8C2F44-0436-4FBE-8985-0C68E7BC82C2}"/>
              </a:ext>
            </a:extLst>
          </p:cNvPr>
          <p:cNvSpPr/>
          <p:nvPr/>
        </p:nvSpPr>
        <p:spPr>
          <a:xfrm>
            <a:off x="354618" y="2767889"/>
            <a:ext cx="2287806" cy="369332"/>
          </a:xfrm>
          <a:prstGeom prst="rect">
            <a:avLst/>
          </a:prstGeom>
        </p:spPr>
        <p:txBody>
          <a:bodyPr wrap="none">
            <a:spAutoFit/>
          </a:bodyPr>
          <a:lstStyle/>
          <a:p>
            <a:r>
              <a:rPr lang="fr-FR" dirty="0"/>
              <a:t>Icones/retour visuels</a:t>
            </a:r>
          </a:p>
        </p:txBody>
      </p:sp>
      <p:sp>
        <p:nvSpPr>
          <p:cNvPr id="17" name="Rectangle 16">
            <a:extLst>
              <a:ext uri="{FF2B5EF4-FFF2-40B4-BE49-F238E27FC236}">
                <a16:creationId xmlns:a16="http://schemas.microsoft.com/office/drawing/2014/main" id="{BB59B49F-F93E-472A-A117-050DAC2ADC37}"/>
              </a:ext>
            </a:extLst>
          </p:cNvPr>
          <p:cNvSpPr/>
          <p:nvPr/>
        </p:nvSpPr>
        <p:spPr>
          <a:xfrm>
            <a:off x="1667604" y="3536114"/>
            <a:ext cx="1454244" cy="369332"/>
          </a:xfrm>
          <a:prstGeom prst="rect">
            <a:avLst/>
          </a:prstGeom>
        </p:spPr>
        <p:txBody>
          <a:bodyPr wrap="none">
            <a:spAutoFit/>
          </a:bodyPr>
          <a:lstStyle/>
          <a:p>
            <a:r>
              <a:rPr lang="fr-FR" dirty="0"/>
              <a:t>Le sondage </a:t>
            </a:r>
          </a:p>
        </p:txBody>
      </p:sp>
      <p:sp>
        <p:nvSpPr>
          <p:cNvPr id="18" name="Rectangle 17">
            <a:extLst>
              <a:ext uri="{FF2B5EF4-FFF2-40B4-BE49-F238E27FC236}">
                <a16:creationId xmlns:a16="http://schemas.microsoft.com/office/drawing/2014/main" id="{7A53D72E-BC65-40F8-A1A1-1795A316EE4B}"/>
              </a:ext>
            </a:extLst>
          </p:cNvPr>
          <p:cNvSpPr/>
          <p:nvPr/>
        </p:nvSpPr>
        <p:spPr>
          <a:xfrm>
            <a:off x="354619" y="4099221"/>
            <a:ext cx="1005403" cy="369332"/>
          </a:xfrm>
          <a:prstGeom prst="rect">
            <a:avLst/>
          </a:prstGeom>
        </p:spPr>
        <p:txBody>
          <a:bodyPr wrap="none">
            <a:spAutoFit/>
          </a:bodyPr>
          <a:lstStyle/>
          <a:p>
            <a:r>
              <a:rPr lang="fr-FR" dirty="0"/>
              <a:t>Le chat </a:t>
            </a:r>
          </a:p>
        </p:txBody>
      </p:sp>
      <p:sp>
        <p:nvSpPr>
          <p:cNvPr id="20" name="Rectangle 19">
            <a:extLst>
              <a:ext uri="{FF2B5EF4-FFF2-40B4-BE49-F238E27FC236}">
                <a16:creationId xmlns:a16="http://schemas.microsoft.com/office/drawing/2014/main" id="{66562A95-3264-48BE-B250-2DDCC428B836}"/>
              </a:ext>
            </a:extLst>
          </p:cNvPr>
          <p:cNvSpPr/>
          <p:nvPr/>
        </p:nvSpPr>
        <p:spPr>
          <a:xfrm>
            <a:off x="202219" y="5061221"/>
            <a:ext cx="1813317" cy="369332"/>
          </a:xfrm>
          <a:prstGeom prst="rect">
            <a:avLst/>
          </a:prstGeom>
        </p:spPr>
        <p:txBody>
          <a:bodyPr wrap="none">
            <a:spAutoFit/>
          </a:bodyPr>
          <a:lstStyle/>
          <a:p>
            <a:r>
              <a:rPr lang="fr-FR" dirty="0"/>
              <a:t>Enregistrement </a:t>
            </a:r>
          </a:p>
        </p:txBody>
      </p:sp>
      <p:sp>
        <p:nvSpPr>
          <p:cNvPr id="21" name="Rectangle 20">
            <a:extLst>
              <a:ext uri="{FF2B5EF4-FFF2-40B4-BE49-F238E27FC236}">
                <a16:creationId xmlns:a16="http://schemas.microsoft.com/office/drawing/2014/main" id="{09062781-E034-4F3F-8C9C-2DE6104A8182}"/>
              </a:ext>
            </a:extLst>
          </p:cNvPr>
          <p:cNvSpPr/>
          <p:nvPr/>
        </p:nvSpPr>
        <p:spPr>
          <a:xfrm>
            <a:off x="1667604" y="5838555"/>
            <a:ext cx="1787669" cy="369332"/>
          </a:xfrm>
          <a:prstGeom prst="rect">
            <a:avLst/>
          </a:prstGeom>
        </p:spPr>
        <p:txBody>
          <a:bodyPr wrap="none">
            <a:spAutoFit/>
          </a:bodyPr>
          <a:lstStyle/>
          <a:p>
            <a:r>
              <a:rPr lang="fr-FR" dirty="0"/>
              <a:t>Le sous-groupe</a:t>
            </a:r>
          </a:p>
        </p:txBody>
      </p:sp>
      <p:pic>
        <p:nvPicPr>
          <p:cNvPr id="3" name="Image 2">
            <a:extLst>
              <a:ext uri="{FF2B5EF4-FFF2-40B4-BE49-F238E27FC236}">
                <a16:creationId xmlns:a16="http://schemas.microsoft.com/office/drawing/2014/main" id="{7B5650B1-3166-4ACD-85BD-C984151D8174}"/>
              </a:ext>
            </a:extLst>
          </p:cNvPr>
          <p:cNvPicPr>
            <a:picLocks noChangeAspect="1"/>
          </p:cNvPicPr>
          <p:nvPr/>
        </p:nvPicPr>
        <p:blipFill rotWithShape="1">
          <a:blip r:embed="rId4"/>
          <a:srcRect l="7253" t="2868" r="1114" b="4274"/>
          <a:stretch/>
        </p:blipFill>
        <p:spPr>
          <a:xfrm>
            <a:off x="9274841" y="2444189"/>
            <a:ext cx="2096401" cy="1315044"/>
          </a:xfrm>
          <a:prstGeom prst="rect">
            <a:avLst/>
          </a:prstGeom>
        </p:spPr>
      </p:pic>
      <p:pic>
        <p:nvPicPr>
          <p:cNvPr id="4" name="Image 3">
            <a:extLst>
              <a:ext uri="{FF2B5EF4-FFF2-40B4-BE49-F238E27FC236}">
                <a16:creationId xmlns:a16="http://schemas.microsoft.com/office/drawing/2014/main" id="{9F214A45-98B1-4BB4-A4C3-75FD1803E3F6}"/>
              </a:ext>
            </a:extLst>
          </p:cNvPr>
          <p:cNvPicPr>
            <a:picLocks noChangeAspect="1"/>
          </p:cNvPicPr>
          <p:nvPr/>
        </p:nvPicPr>
        <p:blipFill rotWithShape="1">
          <a:blip r:embed="rId5"/>
          <a:srcRect l="757" t="2868" r="1818" b="1539"/>
          <a:stretch/>
        </p:blipFill>
        <p:spPr>
          <a:xfrm>
            <a:off x="5914338" y="1560862"/>
            <a:ext cx="1672750" cy="1018997"/>
          </a:xfrm>
          <a:prstGeom prst="rect">
            <a:avLst/>
          </a:prstGeom>
        </p:spPr>
      </p:pic>
      <p:pic>
        <p:nvPicPr>
          <p:cNvPr id="5" name="Image 4">
            <a:extLst>
              <a:ext uri="{FF2B5EF4-FFF2-40B4-BE49-F238E27FC236}">
                <a16:creationId xmlns:a16="http://schemas.microsoft.com/office/drawing/2014/main" id="{B491030C-55DC-4534-9CAF-183A5E21D633}"/>
              </a:ext>
            </a:extLst>
          </p:cNvPr>
          <p:cNvPicPr>
            <a:picLocks noChangeAspect="1"/>
          </p:cNvPicPr>
          <p:nvPr/>
        </p:nvPicPr>
        <p:blipFill rotWithShape="1">
          <a:blip r:embed="rId6"/>
          <a:srcRect l="673" t="2520" r="2020" b="9435"/>
          <a:stretch/>
        </p:blipFill>
        <p:spPr>
          <a:xfrm>
            <a:off x="6315854" y="3785130"/>
            <a:ext cx="1799217" cy="1366130"/>
          </a:xfrm>
          <a:prstGeom prst="rect">
            <a:avLst/>
          </a:prstGeom>
        </p:spPr>
      </p:pic>
      <p:sp>
        <p:nvSpPr>
          <p:cNvPr id="14" name="Rectangle 13">
            <a:extLst>
              <a:ext uri="{FF2B5EF4-FFF2-40B4-BE49-F238E27FC236}">
                <a16:creationId xmlns:a16="http://schemas.microsoft.com/office/drawing/2014/main" id="{3C73A821-2F51-4161-8910-C86F17179A12}"/>
              </a:ext>
            </a:extLst>
          </p:cNvPr>
          <p:cNvSpPr/>
          <p:nvPr/>
        </p:nvSpPr>
        <p:spPr>
          <a:xfrm>
            <a:off x="1664569" y="4580221"/>
            <a:ext cx="1851789" cy="369332"/>
          </a:xfrm>
          <a:prstGeom prst="rect">
            <a:avLst/>
          </a:prstGeom>
        </p:spPr>
        <p:txBody>
          <a:bodyPr wrap="none">
            <a:spAutoFit/>
          </a:bodyPr>
          <a:lstStyle/>
          <a:p>
            <a:r>
              <a:rPr lang="fr-FR" dirty="0"/>
              <a:t>Le tour de table </a:t>
            </a:r>
          </a:p>
        </p:txBody>
      </p:sp>
      <p:sp>
        <p:nvSpPr>
          <p:cNvPr id="6" name="ZoneTexte 5">
            <a:extLst>
              <a:ext uri="{FF2B5EF4-FFF2-40B4-BE49-F238E27FC236}">
                <a16:creationId xmlns:a16="http://schemas.microsoft.com/office/drawing/2014/main" id="{2F6215C3-03D0-4467-B680-C827426B2685}"/>
              </a:ext>
            </a:extLst>
          </p:cNvPr>
          <p:cNvSpPr txBox="1"/>
          <p:nvPr/>
        </p:nvSpPr>
        <p:spPr>
          <a:xfrm>
            <a:off x="202219" y="196685"/>
            <a:ext cx="890955" cy="369332"/>
          </a:xfrm>
          <a:prstGeom prst="rect">
            <a:avLst/>
          </a:prstGeom>
          <a:noFill/>
        </p:spPr>
        <p:txBody>
          <a:bodyPr wrap="square" rtlCol="0">
            <a:spAutoFit/>
          </a:bodyPr>
          <a:lstStyle/>
          <a:p>
            <a:r>
              <a:rPr lang="fr-FR" dirty="0"/>
              <a:t>Outils</a:t>
            </a:r>
          </a:p>
        </p:txBody>
      </p:sp>
    </p:spTree>
    <p:custDataLst>
      <p:tags r:id="rId1"/>
    </p:custDataLst>
    <p:extLst>
      <p:ext uri="{BB962C8B-B14F-4D97-AF65-F5344CB8AC3E}">
        <p14:creationId xmlns:p14="http://schemas.microsoft.com/office/powerpoint/2010/main" val="2231970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6BB6B82-70E0-4322-9163-2B259887D233}"/>
              </a:ext>
            </a:extLst>
          </p:cNvPr>
          <p:cNvPicPr>
            <a:picLocks noChangeAspect="1"/>
          </p:cNvPicPr>
          <p:nvPr/>
        </p:nvPicPr>
        <p:blipFill>
          <a:blip r:embed="rId4"/>
          <a:stretch>
            <a:fillRect/>
          </a:stretch>
        </p:blipFill>
        <p:spPr>
          <a:xfrm>
            <a:off x="1266028" y="1137178"/>
            <a:ext cx="1505843" cy="1499746"/>
          </a:xfrm>
          <a:prstGeom prst="rect">
            <a:avLst/>
          </a:prstGeom>
        </p:spPr>
      </p:pic>
      <p:sp>
        <p:nvSpPr>
          <p:cNvPr id="7" name="Rectangle 6">
            <a:extLst>
              <a:ext uri="{FF2B5EF4-FFF2-40B4-BE49-F238E27FC236}">
                <a16:creationId xmlns:a16="http://schemas.microsoft.com/office/drawing/2014/main" id="{DE6ACE44-DA94-4613-BDED-8C32E25C3DBA}"/>
              </a:ext>
            </a:extLst>
          </p:cNvPr>
          <p:cNvSpPr/>
          <p:nvPr/>
        </p:nvSpPr>
        <p:spPr>
          <a:xfrm>
            <a:off x="3711719" y="1361623"/>
            <a:ext cx="6722095" cy="1015663"/>
          </a:xfrm>
          <a:prstGeom prst="rect">
            <a:avLst/>
          </a:prstGeom>
        </p:spPr>
        <p:txBody>
          <a:bodyPr wrap="square">
            <a:spAutoFit/>
          </a:bodyPr>
          <a:lstStyle/>
          <a:p>
            <a:r>
              <a:rPr lang="fr-FR" sz="2000" dirty="0"/>
              <a:t>Réduire la longueur</a:t>
            </a:r>
          </a:p>
          <a:p>
            <a:r>
              <a:rPr lang="fr-FR" sz="2000" dirty="0"/>
              <a:t>Passer ce qui peut l’être en asynchrone</a:t>
            </a:r>
          </a:p>
          <a:p>
            <a:r>
              <a:rPr lang="fr-FR" sz="2000" dirty="0"/>
              <a:t>Ménager des pauses pour maintenir l’attention en ligne</a:t>
            </a:r>
          </a:p>
        </p:txBody>
      </p:sp>
      <p:sp>
        <p:nvSpPr>
          <p:cNvPr id="8" name="Rectangle 7">
            <a:extLst>
              <a:ext uri="{FF2B5EF4-FFF2-40B4-BE49-F238E27FC236}">
                <a16:creationId xmlns:a16="http://schemas.microsoft.com/office/drawing/2014/main" id="{6FA898DF-87A5-4CFB-B2E1-46E28D7948C1}"/>
              </a:ext>
            </a:extLst>
          </p:cNvPr>
          <p:cNvSpPr/>
          <p:nvPr/>
        </p:nvSpPr>
        <p:spPr>
          <a:xfrm>
            <a:off x="884621" y="786929"/>
            <a:ext cx="3767378" cy="400110"/>
          </a:xfrm>
          <a:prstGeom prst="rect">
            <a:avLst/>
          </a:prstGeom>
        </p:spPr>
        <p:txBody>
          <a:bodyPr wrap="none">
            <a:spAutoFit/>
          </a:bodyPr>
          <a:lstStyle/>
          <a:p>
            <a:r>
              <a:rPr lang="fr-FR" sz="2000" dirty="0"/>
              <a:t>Des présentations magistrales </a:t>
            </a:r>
            <a:r>
              <a:rPr lang="fr-FR" dirty="0"/>
              <a:t>:</a:t>
            </a:r>
          </a:p>
        </p:txBody>
      </p:sp>
      <p:pic>
        <p:nvPicPr>
          <p:cNvPr id="9" name="Image 8">
            <a:extLst>
              <a:ext uri="{FF2B5EF4-FFF2-40B4-BE49-F238E27FC236}">
                <a16:creationId xmlns:a16="http://schemas.microsoft.com/office/drawing/2014/main" id="{9AA9273E-9A3F-42CF-B809-B8DD0F2E860B}"/>
              </a:ext>
            </a:extLst>
          </p:cNvPr>
          <p:cNvPicPr>
            <a:picLocks noChangeAspect="1"/>
          </p:cNvPicPr>
          <p:nvPr/>
        </p:nvPicPr>
        <p:blipFill>
          <a:blip r:embed="rId5"/>
          <a:stretch>
            <a:fillRect/>
          </a:stretch>
        </p:blipFill>
        <p:spPr>
          <a:xfrm>
            <a:off x="1461117" y="3207642"/>
            <a:ext cx="1310754" cy="1310754"/>
          </a:xfrm>
          <a:prstGeom prst="rect">
            <a:avLst/>
          </a:prstGeom>
        </p:spPr>
      </p:pic>
      <p:sp>
        <p:nvSpPr>
          <p:cNvPr id="10" name="Rectangle 9">
            <a:extLst>
              <a:ext uri="{FF2B5EF4-FFF2-40B4-BE49-F238E27FC236}">
                <a16:creationId xmlns:a16="http://schemas.microsoft.com/office/drawing/2014/main" id="{87988724-BF23-45BF-95C5-31525F91E6C2}"/>
              </a:ext>
            </a:extLst>
          </p:cNvPr>
          <p:cNvSpPr/>
          <p:nvPr/>
        </p:nvSpPr>
        <p:spPr>
          <a:xfrm>
            <a:off x="3594489" y="3329513"/>
            <a:ext cx="6096000" cy="707886"/>
          </a:xfrm>
          <a:prstGeom prst="rect">
            <a:avLst/>
          </a:prstGeom>
        </p:spPr>
        <p:txBody>
          <a:bodyPr>
            <a:spAutoFit/>
          </a:bodyPr>
          <a:lstStyle/>
          <a:p>
            <a:r>
              <a:rPr lang="fr-FR" sz="2000" dirty="0">
                <a:cs typeface="Arial"/>
              </a:rPr>
              <a:t>Points d’étapes de projet</a:t>
            </a:r>
          </a:p>
          <a:p>
            <a:r>
              <a:rPr lang="fr-FR" sz="2000" dirty="0">
                <a:cs typeface="Arial"/>
              </a:rPr>
              <a:t>Exposés soutenance</a:t>
            </a:r>
          </a:p>
        </p:txBody>
      </p:sp>
      <p:sp>
        <p:nvSpPr>
          <p:cNvPr id="11" name="Rectangle 10">
            <a:extLst>
              <a:ext uri="{FF2B5EF4-FFF2-40B4-BE49-F238E27FC236}">
                <a16:creationId xmlns:a16="http://schemas.microsoft.com/office/drawing/2014/main" id="{2333E9D3-18F7-497B-8AD4-0D75C04D2AE4}"/>
              </a:ext>
            </a:extLst>
          </p:cNvPr>
          <p:cNvSpPr/>
          <p:nvPr/>
        </p:nvSpPr>
        <p:spPr>
          <a:xfrm>
            <a:off x="800818" y="2698886"/>
            <a:ext cx="4355680" cy="400110"/>
          </a:xfrm>
          <a:prstGeom prst="rect">
            <a:avLst/>
          </a:prstGeom>
        </p:spPr>
        <p:txBody>
          <a:bodyPr wrap="none">
            <a:spAutoFit/>
          </a:bodyPr>
          <a:lstStyle/>
          <a:p>
            <a:r>
              <a:rPr lang="fr-FR" sz="2000" dirty="0">
                <a:cs typeface="Arial"/>
              </a:rPr>
              <a:t>Des travaux en petits/sous-groupes :</a:t>
            </a:r>
          </a:p>
        </p:txBody>
      </p:sp>
      <p:pic>
        <p:nvPicPr>
          <p:cNvPr id="12" name="Image 11">
            <a:extLst>
              <a:ext uri="{FF2B5EF4-FFF2-40B4-BE49-F238E27FC236}">
                <a16:creationId xmlns:a16="http://schemas.microsoft.com/office/drawing/2014/main" id="{250F38AE-950B-4543-9354-49A60C60B36F}"/>
              </a:ext>
            </a:extLst>
          </p:cNvPr>
          <p:cNvPicPr>
            <a:picLocks noChangeAspect="1"/>
          </p:cNvPicPr>
          <p:nvPr/>
        </p:nvPicPr>
        <p:blipFill>
          <a:blip r:embed="rId6"/>
          <a:stretch>
            <a:fillRect/>
          </a:stretch>
        </p:blipFill>
        <p:spPr>
          <a:xfrm>
            <a:off x="1266027" y="5300865"/>
            <a:ext cx="1505843" cy="1499746"/>
          </a:xfrm>
          <a:prstGeom prst="rect">
            <a:avLst/>
          </a:prstGeom>
        </p:spPr>
      </p:pic>
      <p:sp>
        <p:nvSpPr>
          <p:cNvPr id="13" name="Rectangle 12">
            <a:extLst>
              <a:ext uri="{FF2B5EF4-FFF2-40B4-BE49-F238E27FC236}">
                <a16:creationId xmlns:a16="http://schemas.microsoft.com/office/drawing/2014/main" id="{AB91F8D3-AE49-4B68-8391-0FF97DC3F8C6}"/>
              </a:ext>
            </a:extLst>
          </p:cNvPr>
          <p:cNvSpPr/>
          <p:nvPr/>
        </p:nvSpPr>
        <p:spPr>
          <a:xfrm>
            <a:off x="3594488" y="5512691"/>
            <a:ext cx="4699657" cy="707886"/>
          </a:xfrm>
          <a:prstGeom prst="rect">
            <a:avLst/>
          </a:prstGeom>
        </p:spPr>
        <p:txBody>
          <a:bodyPr wrap="square">
            <a:spAutoFit/>
          </a:bodyPr>
          <a:lstStyle/>
          <a:p>
            <a:r>
              <a:rPr lang="fr-FR" sz="2000" dirty="0">
                <a:latin typeface="Arial" panose="020B0604020202020204" pitchFamily="34" charset="0"/>
                <a:cs typeface="Arial" panose="020B0604020202020204" pitchFamily="34" charset="0"/>
              </a:rPr>
              <a:t>Brainstorming</a:t>
            </a:r>
          </a:p>
          <a:p>
            <a:r>
              <a:rPr lang="fr-FR" sz="2000" dirty="0">
                <a:latin typeface="Arial" panose="020B0604020202020204" pitchFamily="34" charset="0"/>
                <a:cs typeface="Arial" panose="020B0604020202020204" pitchFamily="34" charset="0"/>
              </a:rPr>
              <a:t>Productions de documents de groupe</a:t>
            </a:r>
          </a:p>
        </p:txBody>
      </p:sp>
      <p:sp>
        <p:nvSpPr>
          <p:cNvPr id="14" name="Rectangle 13">
            <a:extLst>
              <a:ext uri="{FF2B5EF4-FFF2-40B4-BE49-F238E27FC236}">
                <a16:creationId xmlns:a16="http://schemas.microsoft.com/office/drawing/2014/main" id="{9038807E-6E82-48F2-A6D2-BEB94CDDC20B}"/>
              </a:ext>
            </a:extLst>
          </p:cNvPr>
          <p:cNvSpPr/>
          <p:nvPr/>
        </p:nvSpPr>
        <p:spPr>
          <a:xfrm>
            <a:off x="800818" y="4796107"/>
            <a:ext cx="3126177" cy="400110"/>
          </a:xfrm>
          <a:prstGeom prst="rect">
            <a:avLst/>
          </a:prstGeom>
        </p:spPr>
        <p:txBody>
          <a:bodyPr wrap="none">
            <a:spAutoFit/>
          </a:bodyPr>
          <a:lstStyle/>
          <a:p>
            <a:r>
              <a:rPr lang="fr-FR" sz="2000" dirty="0">
                <a:latin typeface="Arial" panose="020B0604020202020204" pitchFamily="34" charset="0"/>
                <a:cs typeface="Arial" panose="020B0604020202020204" pitchFamily="34" charset="0"/>
              </a:rPr>
              <a:t>Des travaux collaboratifs </a:t>
            </a:r>
            <a:r>
              <a:rPr lang="fr-FR" dirty="0">
                <a:latin typeface="Arial" panose="020B0604020202020204" pitchFamily="34" charset="0"/>
                <a:cs typeface="Arial" panose="020B0604020202020204" pitchFamily="34" charset="0"/>
              </a:rPr>
              <a:t>:</a:t>
            </a:r>
          </a:p>
        </p:txBody>
      </p:sp>
      <p:sp>
        <p:nvSpPr>
          <p:cNvPr id="2" name="ZoneTexte 1">
            <a:extLst>
              <a:ext uri="{FF2B5EF4-FFF2-40B4-BE49-F238E27FC236}">
                <a16:creationId xmlns:a16="http://schemas.microsoft.com/office/drawing/2014/main" id="{B70D4A5D-CA7E-43BE-BBE0-BF009E6A9CE8}"/>
              </a:ext>
            </a:extLst>
          </p:cNvPr>
          <p:cNvSpPr txBox="1"/>
          <p:nvPr/>
        </p:nvSpPr>
        <p:spPr>
          <a:xfrm>
            <a:off x="8576797" y="220801"/>
            <a:ext cx="3427634" cy="707886"/>
          </a:xfrm>
          <a:prstGeom prst="rect">
            <a:avLst/>
          </a:prstGeom>
          <a:noFill/>
        </p:spPr>
        <p:txBody>
          <a:bodyPr wrap="square" rtlCol="0">
            <a:spAutoFit/>
          </a:bodyPr>
          <a:lstStyle/>
          <a:p>
            <a:r>
              <a:rPr lang="fr-FR" sz="4000" dirty="0"/>
              <a:t>Les Activités</a:t>
            </a:r>
          </a:p>
        </p:txBody>
      </p:sp>
    </p:spTree>
    <p:custDataLst>
      <p:tags r:id="rId1"/>
    </p:custDataLst>
    <p:extLst>
      <p:ext uri="{BB962C8B-B14F-4D97-AF65-F5344CB8AC3E}">
        <p14:creationId xmlns:p14="http://schemas.microsoft.com/office/powerpoint/2010/main" val="499389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493C06-0C4D-49D3-9979-38EB2BA85021}"/>
              </a:ext>
            </a:extLst>
          </p:cNvPr>
          <p:cNvSpPr/>
          <p:nvPr/>
        </p:nvSpPr>
        <p:spPr>
          <a:xfrm>
            <a:off x="6478021" y="30588"/>
            <a:ext cx="5561579" cy="646331"/>
          </a:xfrm>
          <a:prstGeom prst="rect">
            <a:avLst/>
          </a:prstGeom>
        </p:spPr>
        <p:txBody>
          <a:bodyPr wrap="square">
            <a:spAutoFit/>
          </a:bodyPr>
          <a:lstStyle/>
          <a:p>
            <a:r>
              <a:rPr lang="fr-FR" sz="3600" dirty="0"/>
              <a:t> Postures de l’enseignant</a:t>
            </a:r>
          </a:p>
        </p:txBody>
      </p:sp>
      <p:pic>
        <p:nvPicPr>
          <p:cNvPr id="8" name="Image 7">
            <a:extLst>
              <a:ext uri="{FF2B5EF4-FFF2-40B4-BE49-F238E27FC236}">
                <a16:creationId xmlns:a16="http://schemas.microsoft.com/office/drawing/2014/main" id="{AA1EE7CF-2061-4843-B13F-8855DCD66DFF}"/>
              </a:ext>
            </a:extLst>
          </p:cNvPr>
          <p:cNvPicPr>
            <a:picLocks noChangeAspect="1"/>
          </p:cNvPicPr>
          <p:nvPr/>
        </p:nvPicPr>
        <p:blipFill>
          <a:blip r:embed="rId4"/>
          <a:stretch>
            <a:fillRect/>
          </a:stretch>
        </p:blipFill>
        <p:spPr>
          <a:xfrm>
            <a:off x="849444" y="2357728"/>
            <a:ext cx="1005406" cy="1005406"/>
          </a:xfrm>
          <a:prstGeom prst="rect">
            <a:avLst/>
          </a:prstGeom>
          <a:ln w="12700">
            <a:solidFill>
              <a:schemeClr val="accent1"/>
            </a:solidFill>
          </a:ln>
        </p:spPr>
      </p:pic>
      <p:pic>
        <p:nvPicPr>
          <p:cNvPr id="10" name="Image 9">
            <a:extLst>
              <a:ext uri="{FF2B5EF4-FFF2-40B4-BE49-F238E27FC236}">
                <a16:creationId xmlns:a16="http://schemas.microsoft.com/office/drawing/2014/main" id="{4C8A7A37-B8BE-40C1-98D8-4073BFD9D07F}"/>
              </a:ext>
            </a:extLst>
          </p:cNvPr>
          <p:cNvPicPr>
            <a:picLocks noChangeAspect="1"/>
          </p:cNvPicPr>
          <p:nvPr/>
        </p:nvPicPr>
        <p:blipFill>
          <a:blip r:embed="rId5"/>
          <a:stretch>
            <a:fillRect/>
          </a:stretch>
        </p:blipFill>
        <p:spPr>
          <a:xfrm>
            <a:off x="3417342" y="2283987"/>
            <a:ext cx="1075134" cy="1075134"/>
          </a:xfrm>
          <a:prstGeom prst="rect">
            <a:avLst/>
          </a:prstGeom>
          <a:ln w="12700">
            <a:solidFill>
              <a:schemeClr val="accent1"/>
            </a:solidFill>
          </a:ln>
        </p:spPr>
      </p:pic>
      <p:pic>
        <p:nvPicPr>
          <p:cNvPr id="13" name="Image 12">
            <a:extLst>
              <a:ext uri="{FF2B5EF4-FFF2-40B4-BE49-F238E27FC236}">
                <a16:creationId xmlns:a16="http://schemas.microsoft.com/office/drawing/2014/main" id="{8BE39571-EFA1-4248-9E11-0772C79B8F00}"/>
              </a:ext>
            </a:extLst>
          </p:cNvPr>
          <p:cNvPicPr>
            <a:picLocks noChangeAspect="1"/>
          </p:cNvPicPr>
          <p:nvPr/>
        </p:nvPicPr>
        <p:blipFill>
          <a:blip r:embed="rId6"/>
          <a:stretch>
            <a:fillRect/>
          </a:stretch>
        </p:blipFill>
        <p:spPr>
          <a:xfrm>
            <a:off x="6054968" y="2299745"/>
            <a:ext cx="1137138" cy="1137138"/>
          </a:xfrm>
          <a:prstGeom prst="rect">
            <a:avLst/>
          </a:prstGeom>
          <a:ln w="12700">
            <a:solidFill>
              <a:schemeClr val="accent1"/>
            </a:solidFill>
          </a:ln>
        </p:spPr>
      </p:pic>
      <p:pic>
        <p:nvPicPr>
          <p:cNvPr id="15" name="Image 14">
            <a:extLst>
              <a:ext uri="{FF2B5EF4-FFF2-40B4-BE49-F238E27FC236}">
                <a16:creationId xmlns:a16="http://schemas.microsoft.com/office/drawing/2014/main" id="{70E44F7B-A982-47CC-A413-6A83C7F15F8D}"/>
              </a:ext>
            </a:extLst>
          </p:cNvPr>
          <p:cNvPicPr>
            <a:picLocks noChangeAspect="1"/>
          </p:cNvPicPr>
          <p:nvPr/>
        </p:nvPicPr>
        <p:blipFill>
          <a:blip r:embed="rId7"/>
          <a:stretch>
            <a:fillRect/>
          </a:stretch>
        </p:blipFill>
        <p:spPr>
          <a:xfrm>
            <a:off x="2066582" y="4164088"/>
            <a:ext cx="1137138" cy="1137138"/>
          </a:xfrm>
          <a:prstGeom prst="rect">
            <a:avLst/>
          </a:prstGeom>
          <a:ln w="12700">
            <a:solidFill>
              <a:schemeClr val="accent1"/>
            </a:solidFill>
          </a:ln>
        </p:spPr>
      </p:pic>
      <p:pic>
        <p:nvPicPr>
          <p:cNvPr id="4" name="Image 3">
            <a:extLst>
              <a:ext uri="{FF2B5EF4-FFF2-40B4-BE49-F238E27FC236}">
                <a16:creationId xmlns:a16="http://schemas.microsoft.com/office/drawing/2014/main" id="{BF305924-69CD-4F30-A696-C4390E5F8ECF}"/>
              </a:ext>
            </a:extLst>
          </p:cNvPr>
          <p:cNvPicPr>
            <a:picLocks noChangeAspect="1"/>
          </p:cNvPicPr>
          <p:nvPr/>
        </p:nvPicPr>
        <p:blipFill>
          <a:blip r:embed="rId8"/>
          <a:stretch>
            <a:fillRect/>
          </a:stretch>
        </p:blipFill>
        <p:spPr>
          <a:xfrm>
            <a:off x="4851888" y="4057115"/>
            <a:ext cx="1244112" cy="1244112"/>
          </a:xfrm>
          <a:prstGeom prst="rect">
            <a:avLst/>
          </a:prstGeom>
          <a:ln w="12700">
            <a:solidFill>
              <a:schemeClr val="accent1"/>
            </a:solidFill>
          </a:ln>
        </p:spPr>
      </p:pic>
      <p:sp>
        <p:nvSpPr>
          <p:cNvPr id="14" name="ZoneTexte 13">
            <a:extLst>
              <a:ext uri="{FF2B5EF4-FFF2-40B4-BE49-F238E27FC236}">
                <a16:creationId xmlns:a16="http://schemas.microsoft.com/office/drawing/2014/main" id="{0FB39880-ABB1-437E-8857-7A1245FA2644}"/>
              </a:ext>
            </a:extLst>
          </p:cNvPr>
          <p:cNvSpPr txBox="1"/>
          <p:nvPr/>
        </p:nvSpPr>
        <p:spPr>
          <a:xfrm>
            <a:off x="238455" y="220801"/>
            <a:ext cx="1113692" cy="369332"/>
          </a:xfrm>
          <a:prstGeom prst="rect">
            <a:avLst/>
          </a:prstGeom>
          <a:noFill/>
        </p:spPr>
        <p:txBody>
          <a:bodyPr wrap="square" rtlCol="0">
            <a:spAutoFit/>
          </a:bodyPr>
          <a:lstStyle/>
          <a:p>
            <a:r>
              <a:rPr lang="fr-FR" dirty="0"/>
              <a:t>Posture</a:t>
            </a:r>
          </a:p>
        </p:txBody>
      </p:sp>
    </p:spTree>
    <p:custDataLst>
      <p:tags r:id="rId1"/>
    </p:custDataLst>
    <p:extLst>
      <p:ext uri="{BB962C8B-B14F-4D97-AF65-F5344CB8AC3E}">
        <p14:creationId xmlns:p14="http://schemas.microsoft.com/office/powerpoint/2010/main" val="373785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493C06-0C4D-49D3-9979-38EB2BA85021}"/>
              </a:ext>
            </a:extLst>
          </p:cNvPr>
          <p:cNvSpPr/>
          <p:nvPr/>
        </p:nvSpPr>
        <p:spPr>
          <a:xfrm>
            <a:off x="7985850" y="114694"/>
            <a:ext cx="2273807" cy="646331"/>
          </a:xfrm>
          <a:prstGeom prst="rect">
            <a:avLst/>
          </a:prstGeom>
        </p:spPr>
        <p:txBody>
          <a:bodyPr wrap="square">
            <a:spAutoFit/>
          </a:bodyPr>
          <a:lstStyle/>
          <a:p>
            <a:r>
              <a:rPr lang="fr-FR" sz="3600" dirty="0"/>
              <a:t>Synthèse</a:t>
            </a:r>
          </a:p>
        </p:txBody>
      </p:sp>
      <p:sp>
        <p:nvSpPr>
          <p:cNvPr id="4" name="Rectangle 3">
            <a:extLst>
              <a:ext uri="{FF2B5EF4-FFF2-40B4-BE49-F238E27FC236}">
                <a16:creationId xmlns:a16="http://schemas.microsoft.com/office/drawing/2014/main" id="{0FF8BF82-04D8-47B5-9BEB-EAB98FDC4B57}"/>
              </a:ext>
            </a:extLst>
          </p:cNvPr>
          <p:cNvSpPr/>
          <p:nvPr/>
        </p:nvSpPr>
        <p:spPr>
          <a:xfrm>
            <a:off x="1988822" y="686510"/>
            <a:ext cx="2861681" cy="400110"/>
          </a:xfrm>
          <a:prstGeom prst="rect">
            <a:avLst/>
          </a:prstGeom>
        </p:spPr>
        <p:txBody>
          <a:bodyPr wrap="none">
            <a:spAutoFit/>
          </a:bodyPr>
          <a:lstStyle/>
          <a:p>
            <a:r>
              <a:rPr lang="fr-FR" sz="2000" b="1" dirty="0"/>
              <a:t>Anticiper la technique</a:t>
            </a:r>
          </a:p>
        </p:txBody>
      </p:sp>
      <p:sp>
        <p:nvSpPr>
          <p:cNvPr id="5" name="Rectangle 4">
            <a:extLst>
              <a:ext uri="{FF2B5EF4-FFF2-40B4-BE49-F238E27FC236}">
                <a16:creationId xmlns:a16="http://schemas.microsoft.com/office/drawing/2014/main" id="{D6267375-C423-4205-AA11-890C5A00B499}"/>
              </a:ext>
            </a:extLst>
          </p:cNvPr>
          <p:cNvSpPr/>
          <p:nvPr/>
        </p:nvSpPr>
        <p:spPr>
          <a:xfrm>
            <a:off x="2084551" y="1494007"/>
            <a:ext cx="3077594" cy="738664"/>
          </a:xfrm>
          <a:prstGeom prst="rect">
            <a:avLst/>
          </a:prstGeom>
        </p:spPr>
        <p:txBody>
          <a:bodyPr wrap="square">
            <a:spAutoFit/>
          </a:bodyPr>
          <a:lstStyle/>
          <a:p>
            <a:r>
              <a:rPr lang="fr-FR" sz="1400" dirty="0"/>
              <a:t>Tester les outils avant la séance</a:t>
            </a:r>
          </a:p>
          <a:p>
            <a:r>
              <a:rPr lang="fr-FR" sz="1400" dirty="0"/>
              <a:t>… et prévoir des solutions de repli en cas de problème technique</a:t>
            </a:r>
          </a:p>
        </p:txBody>
      </p:sp>
      <p:sp>
        <p:nvSpPr>
          <p:cNvPr id="7" name="Rectangle 6">
            <a:extLst>
              <a:ext uri="{FF2B5EF4-FFF2-40B4-BE49-F238E27FC236}">
                <a16:creationId xmlns:a16="http://schemas.microsoft.com/office/drawing/2014/main" id="{4BFE0291-DF6B-4340-9329-32F308167F3F}"/>
              </a:ext>
            </a:extLst>
          </p:cNvPr>
          <p:cNvSpPr/>
          <p:nvPr/>
        </p:nvSpPr>
        <p:spPr>
          <a:xfrm>
            <a:off x="6661946" y="1643829"/>
            <a:ext cx="3597711" cy="707886"/>
          </a:xfrm>
          <a:prstGeom prst="rect">
            <a:avLst/>
          </a:prstGeom>
        </p:spPr>
        <p:txBody>
          <a:bodyPr wrap="square">
            <a:spAutoFit/>
          </a:bodyPr>
          <a:lstStyle/>
          <a:p>
            <a:r>
              <a:rPr lang="fr-FR" sz="1400" dirty="0"/>
              <a:t>Poser des questions sur la technique avant et pendant  la séance</a:t>
            </a:r>
          </a:p>
          <a:p>
            <a:r>
              <a:rPr lang="fr-FR" sz="1200" dirty="0"/>
              <a:t>« Est-ce que vous m’entendez ? »</a:t>
            </a:r>
          </a:p>
        </p:txBody>
      </p:sp>
      <p:pic>
        <p:nvPicPr>
          <p:cNvPr id="8" name="Image 7">
            <a:extLst>
              <a:ext uri="{FF2B5EF4-FFF2-40B4-BE49-F238E27FC236}">
                <a16:creationId xmlns:a16="http://schemas.microsoft.com/office/drawing/2014/main" id="{136D87CB-B1CC-441B-8D8D-58AE5BDE5A4F}"/>
              </a:ext>
            </a:extLst>
          </p:cNvPr>
          <p:cNvPicPr>
            <a:picLocks noChangeAspect="1"/>
          </p:cNvPicPr>
          <p:nvPr/>
        </p:nvPicPr>
        <p:blipFill>
          <a:blip r:embed="rId4"/>
          <a:stretch>
            <a:fillRect/>
          </a:stretch>
        </p:blipFill>
        <p:spPr>
          <a:xfrm>
            <a:off x="1054238" y="1113711"/>
            <a:ext cx="1030313" cy="1030313"/>
          </a:xfrm>
          <a:prstGeom prst="rect">
            <a:avLst/>
          </a:prstGeom>
        </p:spPr>
      </p:pic>
      <p:pic>
        <p:nvPicPr>
          <p:cNvPr id="9" name="Image 8">
            <a:extLst>
              <a:ext uri="{FF2B5EF4-FFF2-40B4-BE49-F238E27FC236}">
                <a16:creationId xmlns:a16="http://schemas.microsoft.com/office/drawing/2014/main" id="{D6FA802E-3199-40BB-9728-33C1EFE190C8}"/>
              </a:ext>
            </a:extLst>
          </p:cNvPr>
          <p:cNvPicPr>
            <a:picLocks noChangeAspect="1"/>
          </p:cNvPicPr>
          <p:nvPr/>
        </p:nvPicPr>
        <p:blipFill>
          <a:blip r:embed="rId5"/>
          <a:stretch>
            <a:fillRect/>
          </a:stretch>
        </p:blipFill>
        <p:spPr>
          <a:xfrm>
            <a:off x="5131662" y="1087279"/>
            <a:ext cx="1225402" cy="1225402"/>
          </a:xfrm>
          <a:prstGeom prst="rect">
            <a:avLst/>
          </a:prstGeom>
        </p:spPr>
      </p:pic>
      <p:sp>
        <p:nvSpPr>
          <p:cNvPr id="10" name="Rectangle 9">
            <a:extLst>
              <a:ext uri="{FF2B5EF4-FFF2-40B4-BE49-F238E27FC236}">
                <a16:creationId xmlns:a16="http://schemas.microsoft.com/office/drawing/2014/main" id="{0544F390-D749-4EEA-BBCD-3F9604E0AA98}"/>
              </a:ext>
            </a:extLst>
          </p:cNvPr>
          <p:cNvSpPr/>
          <p:nvPr/>
        </p:nvSpPr>
        <p:spPr>
          <a:xfrm>
            <a:off x="1988822" y="2612201"/>
            <a:ext cx="3112358" cy="400110"/>
          </a:xfrm>
          <a:prstGeom prst="rect">
            <a:avLst/>
          </a:prstGeom>
        </p:spPr>
        <p:txBody>
          <a:bodyPr wrap="square">
            <a:spAutoFit/>
          </a:bodyPr>
          <a:lstStyle/>
          <a:p>
            <a:r>
              <a:rPr lang="fr-FR" sz="2000" b="1" dirty="0"/>
              <a:t>Séquencer sa séance</a:t>
            </a:r>
          </a:p>
        </p:txBody>
      </p:sp>
      <p:pic>
        <p:nvPicPr>
          <p:cNvPr id="11" name="Image 10">
            <a:extLst>
              <a:ext uri="{FF2B5EF4-FFF2-40B4-BE49-F238E27FC236}">
                <a16:creationId xmlns:a16="http://schemas.microsoft.com/office/drawing/2014/main" id="{3EC8B43B-B480-4E2F-A7AD-32DBC86235B4}"/>
              </a:ext>
            </a:extLst>
          </p:cNvPr>
          <p:cNvPicPr>
            <a:picLocks noChangeAspect="1"/>
          </p:cNvPicPr>
          <p:nvPr/>
        </p:nvPicPr>
        <p:blipFill>
          <a:blip r:embed="rId6"/>
          <a:stretch>
            <a:fillRect/>
          </a:stretch>
        </p:blipFill>
        <p:spPr>
          <a:xfrm>
            <a:off x="542184" y="3070946"/>
            <a:ext cx="1225402" cy="1225402"/>
          </a:xfrm>
          <a:prstGeom prst="rect">
            <a:avLst/>
          </a:prstGeom>
        </p:spPr>
      </p:pic>
      <p:sp>
        <p:nvSpPr>
          <p:cNvPr id="13" name="Rectangle 12">
            <a:extLst>
              <a:ext uri="{FF2B5EF4-FFF2-40B4-BE49-F238E27FC236}">
                <a16:creationId xmlns:a16="http://schemas.microsoft.com/office/drawing/2014/main" id="{6E03B4AC-C917-429A-BACC-36873B90CB12}"/>
              </a:ext>
            </a:extLst>
          </p:cNvPr>
          <p:cNvSpPr/>
          <p:nvPr/>
        </p:nvSpPr>
        <p:spPr>
          <a:xfrm>
            <a:off x="1882125" y="3347821"/>
            <a:ext cx="3077594" cy="892552"/>
          </a:xfrm>
          <a:prstGeom prst="rect">
            <a:avLst/>
          </a:prstGeom>
        </p:spPr>
        <p:txBody>
          <a:bodyPr wrap="square">
            <a:spAutoFit/>
          </a:bodyPr>
          <a:lstStyle/>
          <a:p>
            <a:r>
              <a:rPr lang="fr-FR" sz="1400" dirty="0"/>
              <a:t>Expliciter le déroulement de la séance</a:t>
            </a:r>
          </a:p>
          <a:p>
            <a:r>
              <a:rPr lang="fr-FR" sz="1200" dirty="0"/>
              <a:t>« Je fais une présentation de X min, puis un temps de question… »</a:t>
            </a:r>
          </a:p>
        </p:txBody>
      </p:sp>
      <p:pic>
        <p:nvPicPr>
          <p:cNvPr id="14" name="Image 13">
            <a:extLst>
              <a:ext uri="{FF2B5EF4-FFF2-40B4-BE49-F238E27FC236}">
                <a16:creationId xmlns:a16="http://schemas.microsoft.com/office/drawing/2014/main" id="{D22D7B34-3EF1-4336-BA8A-E08B04D4EACC}"/>
              </a:ext>
            </a:extLst>
          </p:cNvPr>
          <p:cNvPicPr>
            <a:picLocks noChangeAspect="1"/>
          </p:cNvPicPr>
          <p:nvPr/>
        </p:nvPicPr>
        <p:blipFill>
          <a:blip r:embed="rId7"/>
          <a:stretch>
            <a:fillRect/>
          </a:stretch>
        </p:blipFill>
        <p:spPr>
          <a:xfrm>
            <a:off x="5101180" y="3009981"/>
            <a:ext cx="1286367" cy="1286367"/>
          </a:xfrm>
          <a:prstGeom prst="rect">
            <a:avLst/>
          </a:prstGeom>
        </p:spPr>
      </p:pic>
      <p:sp>
        <p:nvSpPr>
          <p:cNvPr id="15" name="Rectangle 14">
            <a:extLst>
              <a:ext uri="{FF2B5EF4-FFF2-40B4-BE49-F238E27FC236}">
                <a16:creationId xmlns:a16="http://schemas.microsoft.com/office/drawing/2014/main" id="{4900F8CE-40C9-4B70-B478-A428819EC64B}"/>
              </a:ext>
            </a:extLst>
          </p:cNvPr>
          <p:cNvSpPr/>
          <p:nvPr/>
        </p:nvSpPr>
        <p:spPr>
          <a:xfrm>
            <a:off x="6690280" y="3557684"/>
            <a:ext cx="3394780" cy="677108"/>
          </a:xfrm>
          <a:prstGeom prst="rect">
            <a:avLst/>
          </a:prstGeom>
        </p:spPr>
        <p:txBody>
          <a:bodyPr wrap="square">
            <a:spAutoFit/>
          </a:bodyPr>
          <a:lstStyle/>
          <a:p>
            <a:r>
              <a:rPr lang="fr-FR" sz="1400" dirty="0"/>
              <a:t>Prévoir des règles de prise de parole</a:t>
            </a:r>
          </a:p>
          <a:p>
            <a:r>
              <a:rPr lang="fr-FR" sz="1200" dirty="0"/>
              <a:t>« Pour avoir le droit à la parole,</a:t>
            </a:r>
          </a:p>
          <a:p>
            <a:r>
              <a:rPr lang="fr-FR" sz="1200" dirty="0"/>
              <a:t>Appuyez sur le bouton lever la main… »</a:t>
            </a:r>
          </a:p>
        </p:txBody>
      </p:sp>
      <p:sp>
        <p:nvSpPr>
          <p:cNvPr id="16" name="Rectangle 15">
            <a:extLst>
              <a:ext uri="{FF2B5EF4-FFF2-40B4-BE49-F238E27FC236}">
                <a16:creationId xmlns:a16="http://schemas.microsoft.com/office/drawing/2014/main" id="{F6D03D3C-68C1-480A-9F22-99E2187EDE75}"/>
              </a:ext>
            </a:extLst>
          </p:cNvPr>
          <p:cNvSpPr/>
          <p:nvPr/>
        </p:nvSpPr>
        <p:spPr>
          <a:xfrm>
            <a:off x="1988822" y="4556811"/>
            <a:ext cx="2417906" cy="400110"/>
          </a:xfrm>
          <a:prstGeom prst="rect">
            <a:avLst/>
          </a:prstGeom>
        </p:spPr>
        <p:txBody>
          <a:bodyPr wrap="none">
            <a:spAutoFit/>
          </a:bodyPr>
          <a:lstStyle/>
          <a:p>
            <a:r>
              <a:rPr lang="fr-FR" sz="2000" b="1" dirty="0"/>
              <a:t>Varier les activités</a:t>
            </a:r>
          </a:p>
        </p:txBody>
      </p:sp>
      <p:pic>
        <p:nvPicPr>
          <p:cNvPr id="17" name="Image 16">
            <a:extLst>
              <a:ext uri="{FF2B5EF4-FFF2-40B4-BE49-F238E27FC236}">
                <a16:creationId xmlns:a16="http://schemas.microsoft.com/office/drawing/2014/main" id="{D9817E74-D52B-49FF-972C-6019EB3ADF8A}"/>
              </a:ext>
            </a:extLst>
          </p:cNvPr>
          <p:cNvPicPr>
            <a:picLocks noChangeAspect="1"/>
          </p:cNvPicPr>
          <p:nvPr/>
        </p:nvPicPr>
        <p:blipFill>
          <a:blip r:embed="rId8"/>
          <a:stretch>
            <a:fillRect/>
          </a:stretch>
        </p:blipFill>
        <p:spPr>
          <a:xfrm>
            <a:off x="542184" y="5114463"/>
            <a:ext cx="1008439" cy="1008439"/>
          </a:xfrm>
          <a:prstGeom prst="rect">
            <a:avLst/>
          </a:prstGeom>
        </p:spPr>
      </p:pic>
      <p:sp>
        <p:nvSpPr>
          <p:cNvPr id="18" name="Rectangle 17">
            <a:extLst>
              <a:ext uri="{FF2B5EF4-FFF2-40B4-BE49-F238E27FC236}">
                <a16:creationId xmlns:a16="http://schemas.microsoft.com/office/drawing/2014/main" id="{949F7C4A-0905-491F-A6BE-9657CEDD4B2A}"/>
              </a:ext>
            </a:extLst>
          </p:cNvPr>
          <p:cNvSpPr/>
          <p:nvPr/>
        </p:nvSpPr>
        <p:spPr>
          <a:xfrm>
            <a:off x="1765524" y="5217383"/>
            <a:ext cx="3156850" cy="892552"/>
          </a:xfrm>
          <a:prstGeom prst="rect">
            <a:avLst/>
          </a:prstGeom>
        </p:spPr>
        <p:txBody>
          <a:bodyPr wrap="square">
            <a:spAutoFit/>
          </a:bodyPr>
          <a:lstStyle/>
          <a:p>
            <a:r>
              <a:rPr lang="fr-FR" sz="1400" dirty="0"/>
              <a:t>Utiliser des outils en parallèle de la classe virtuelle</a:t>
            </a:r>
          </a:p>
          <a:p>
            <a:r>
              <a:rPr lang="fr-FR" sz="1200" dirty="0"/>
              <a:t>Moodle, YouTube, google doc, sondage en ligne,…</a:t>
            </a:r>
          </a:p>
        </p:txBody>
      </p:sp>
      <p:pic>
        <p:nvPicPr>
          <p:cNvPr id="19" name="Image 18">
            <a:extLst>
              <a:ext uri="{FF2B5EF4-FFF2-40B4-BE49-F238E27FC236}">
                <a16:creationId xmlns:a16="http://schemas.microsoft.com/office/drawing/2014/main" id="{77C659D5-2277-49DC-8FCF-758EC6A63593}"/>
              </a:ext>
            </a:extLst>
          </p:cNvPr>
          <p:cNvPicPr>
            <a:picLocks noChangeAspect="1"/>
          </p:cNvPicPr>
          <p:nvPr/>
        </p:nvPicPr>
        <p:blipFill>
          <a:blip r:embed="rId9"/>
          <a:stretch>
            <a:fillRect/>
          </a:stretch>
        </p:blipFill>
        <p:spPr>
          <a:xfrm>
            <a:off x="5172708" y="5073658"/>
            <a:ext cx="890426" cy="890426"/>
          </a:xfrm>
          <a:prstGeom prst="rect">
            <a:avLst/>
          </a:prstGeom>
        </p:spPr>
      </p:pic>
      <p:sp>
        <p:nvSpPr>
          <p:cNvPr id="20" name="Rectangle 19">
            <a:extLst>
              <a:ext uri="{FF2B5EF4-FFF2-40B4-BE49-F238E27FC236}">
                <a16:creationId xmlns:a16="http://schemas.microsoft.com/office/drawing/2014/main" id="{E2F7A89D-56A0-4743-82B5-2B619213AA24}"/>
              </a:ext>
            </a:extLst>
          </p:cNvPr>
          <p:cNvSpPr/>
          <p:nvPr/>
        </p:nvSpPr>
        <p:spPr>
          <a:xfrm>
            <a:off x="6226437" y="5114463"/>
            <a:ext cx="2763740" cy="523220"/>
          </a:xfrm>
          <a:prstGeom prst="rect">
            <a:avLst/>
          </a:prstGeom>
        </p:spPr>
        <p:txBody>
          <a:bodyPr wrap="square">
            <a:spAutoFit/>
          </a:bodyPr>
          <a:lstStyle/>
          <a:p>
            <a:r>
              <a:rPr lang="fr-FR" sz="1400" dirty="0"/>
              <a:t>Alterner entre des plénières et des sous-groupes</a:t>
            </a:r>
          </a:p>
        </p:txBody>
      </p:sp>
      <p:sp>
        <p:nvSpPr>
          <p:cNvPr id="21" name="Rectangle 20">
            <a:extLst>
              <a:ext uri="{FF2B5EF4-FFF2-40B4-BE49-F238E27FC236}">
                <a16:creationId xmlns:a16="http://schemas.microsoft.com/office/drawing/2014/main" id="{5B33161A-9A7F-45FF-8752-80BBD8839BBF}"/>
              </a:ext>
            </a:extLst>
          </p:cNvPr>
          <p:cNvSpPr/>
          <p:nvPr/>
        </p:nvSpPr>
        <p:spPr>
          <a:xfrm>
            <a:off x="6226437" y="5640918"/>
            <a:ext cx="2361488" cy="646331"/>
          </a:xfrm>
          <a:prstGeom prst="rect">
            <a:avLst/>
          </a:prstGeom>
        </p:spPr>
        <p:txBody>
          <a:bodyPr wrap="square">
            <a:spAutoFit/>
          </a:bodyPr>
          <a:lstStyle/>
          <a:p>
            <a:r>
              <a:rPr lang="fr-FR" sz="1200" dirty="0"/>
              <a:t>Teams permet de créer à la volée des sous-groupes et  de les répartir dans des salles..</a:t>
            </a:r>
          </a:p>
        </p:txBody>
      </p:sp>
    </p:spTree>
    <p:custDataLst>
      <p:tags r:id="rId1"/>
    </p:custDataLst>
    <p:extLst>
      <p:ext uri="{BB962C8B-B14F-4D97-AF65-F5344CB8AC3E}">
        <p14:creationId xmlns:p14="http://schemas.microsoft.com/office/powerpoint/2010/main" val="3153813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71FD87D-9ECF-43C2-84A2-C2FAB8CE603D}"/>
              </a:ext>
            </a:extLst>
          </p:cNvPr>
          <p:cNvPicPr>
            <a:picLocks noChangeAspect="1"/>
          </p:cNvPicPr>
          <p:nvPr/>
        </p:nvPicPr>
        <p:blipFill>
          <a:blip r:embed="rId3"/>
          <a:stretch>
            <a:fillRect/>
          </a:stretch>
        </p:blipFill>
        <p:spPr>
          <a:xfrm>
            <a:off x="2507788" y="999391"/>
            <a:ext cx="7176423" cy="3982915"/>
          </a:xfrm>
          <a:prstGeom prst="rect">
            <a:avLst/>
          </a:prstGeom>
        </p:spPr>
      </p:pic>
    </p:spTree>
    <p:custDataLst>
      <p:tags r:id="rId1"/>
    </p:custDataLst>
    <p:extLst>
      <p:ext uri="{BB962C8B-B14F-4D97-AF65-F5344CB8AC3E}">
        <p14:creationId xmlns:p14="http://schemas.microsoft.com/office/powerpoint/2010/main" val="208070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01269" y="271685"/>
            <a:ext cx="4051882" cy="700567"/>
          </a:xfrm>
        </p:spPr>
        <p:txBody>
          <a:bodyPr>
            <a:normAutofit/>
          </a:bodyPr>
          <a:lstStyle/>
          <a:p>
            <a:r>
              <a:rPr lang="fr-FR" sz="3600" dirty="0"/>
              <a:t>Objectifs du cours</a:t>
            </a:r>
          </a:p>
        </p:txBody>
      </p:sp>
      <p:sp>
        <p:nvSpPr>
          <p:cNvPr id="5" name="Rectangle 4">
            <a:extLst>
              <a:ext uri="{FF2B5EF4-FFF2-40B4-BE49-F238E27FC236}">
                <a16:creationId xmlns:a16="http://schemas.microsoft.com/office/drawing/2014/main" id="{59641669-6632-4ECE-BC2D-C28AA5D14CF9}"/>
              </a:ext>
            </a:extLst>
          </p:cNvPr>
          <p:cNvSpPr/>
          <p:nvPr/>
        </p:nvSpPr>
        <p:spPr>
          <a:xfrm>
            <a:off x="644204" y="2215205"/>
            <a:ext cx="10412486" cy="707886"/>
          </a:xfrm>
          <a:prstGeom prst="rect">
            <a:avLst/>
          </a:prstGeom>
        </p:spPr>
        <p:txBody>
          <a:bodyPr wrap="square">
            <a:spAutoFit/>
          </a:bodyPr>
          <a:lstStyle/>
          <a:p>
            <a:r>
              <a:rPr lang="fr-FR" sz="2000" dirty="0"/>
              <a:t>D’identifier les différences en terme d’enseignement et d’apprentissage afin déployer une classe virtuelle engageante et efficace </a:t>
            </a:r>
          </a:p>
        </p:txBody>
      </p:sp>
      <p:sp>
        <p:nvSpPr>
          <p:cNvPr id="6" name="Rectangle 5">
            <a:extLst>
              <a:ext uri="{FF2B5EF4-FFF2-40B4-BE49-F238E27FC236}">
                <a16:creationId xmlns:a16="http://schemas.microsoft.com/office/drawing/2014/main" id="{78B530E1-4676-46E5-83EA-8FA703D587CD}"/>
              </a:ext>
            </a:extLst>
          </p:cNvPr>
          <p:cNvSpPr/>
          <p:nvPr/>
        </p:nvSpPr>
        <p:spPr>
          <a:xfrm>
            <a:off x="644204" y="3279820"/>
            <a:ext cx="10991316" cy="707886"/>
          </a:xfrm>
          <a:prstGeom prst="rect">
            <a:avLst/>
          </a:prstGeom>
        </p:spPr>
        <p:txBody>
          <a:bodyPr wrap="square">
            <a:spAutoFit/>
          </a:bodyPr>
          <a:lstStyle/>
          <a:p>
            <a:r>
              <a:rPr lang="fr-FR" sz="2000" dirty="0"/>
              <a:t>Être capable de proposer un scénario qui tient compte des modalités à distance pour assurer les meilleurs conditions d’apprentissages aux étudiants en vérifiant la cohérence du dispositif</a:t>
            </a:r>
          </a:p>
        </p:txBody>
      </p:sp>
      <p:sp>
        <p:nvSpPr>
          <p:cNvPr id="3" name="Rectangle 2">
            <a:extLst>
              <a:ext uri="{FF2B5EF4-FFF2-40B4-BE49-F238E27FC236}">
                <a16:creationId xmlns:a16="http://schemas.microsoft.com/office/drawing/2014/main" id="{D2B4FA1F-5C90-4E3D-8F0E-B400154DDA3A}"/>
              </a:ext>
            </a:extLst>
          </p:cNvPr>
          <p:cNvSpPr/>
          <p:nvPr/>
        </p:nvSpPr>
        <p:spPr>
          <a:xfrm>
            <a:off x="518957" y="1339595"/>
            <a:ext cx="7007688" cy="461665"/>
          </a:xfrm>
          <a:prstGeom prst="rect">
            <a:avLst/>
          </a:prstGeom>
        </p:spPr>
        <p:txBody>
          <a:bodyPr wrap="none">
            <a:spAutoFit/>
          </a:bodyPr>
          <a:lstStyle/>
          <a:p>
            <a:r>
              <a:rPr lang="fr-FR" sz="2400" dirty="0"/>
              <a:t>A l’issue de cette formation, vous serez capable :</a:t>
            </a:r>
            <a:r>
              <a:rPr lang="fr-FR" dirty="0"/>
              <a:t> </a:t>
            </a:r>
          </a:p>
        </p:txBody>
      </p:sp>
      <p:sp>
        <p:nvSpPr>
          <p:cNvPr id="11" name="Rectangle 10">
            <a:extLst>
              <a:ext uri="{FF2B5EF4-FFF2-40B4-BE49-F238E27FC236}">
                <a16:creationId xmlns:a16="http://schemas.microsoft.com/office/drawing/2014/main" id="{70072D7E-F95A-40DB-8DA7-37BB5B3DC2D0}"/>
              </a:ext>
            </a:extLst>
          </p:cNvPr>
          <p:cNvSpPr/>
          <p:nvPr/>
        </p:nvSpPr>
        <p:spPr>
          <a:xfrm>
            <a:off x="644204" y="4622815"/>
            <a:ext cx="10412486" cy="400110"/>
          </a:xfrm>
          <a:prstGeom prst="rect">
            <a:avLst/>
          </a:prstGeom>
        </p:spPr>
        <p:txBody>
          <a:bodyPr wrap="square">
            <a:spAutoFit/>
          </a:bodyPr>
          <a:lstStyle/>
          <a:p>
            <a:r>
              <a:rPr lang="fr-FR" sz="2000" dirty="0"/>
              <a:t>D’identifier les différents outils et activités à mettre en place pour rendre les étudiants actifs </a:t>
            </a:r>
          </a:p>
        </p:txBody>
      </p:sp>
      <p:sp>
        <p:nvSpPr>
          <p:cNvPr id="4" name="ZoneTexte 3">
            <a:extLst>
              <a:ext uri="{FF2B5EF4-FFF2-40B4-BE49-F238E27FC236}">
                <a16:creationId xmlns:a16="http://schemas.microsoft.com/office/drawing/2014/main" id="{F5081ECC-8FF8-44A2-BDFE-BB1CE581CCBA}"/>
              </a:ext>
            </a:extLst>
          </p:cNvPr>
          <p:cNvSpPr txBox="1"/>
          <p:nvPr/>
        </p:nvSpPr>
        <p:spPr>
          <a:xfrm>
            <a:off x="246184" y="164121"/>
            <a:ext cx="1664677" cy="369332"/>
          </a:xfrm>
          <a:prstGeom prst="rect">
            <a:avLst/>
          </a:prstGeom>
          <a:noFill/>
        </p:spPr>
        <p:txBody>
          <a:bodyPr wrap="square" rtlCol="0">
            <a:spAutoFit/>
          </a:bodyPr>
          <a:lstStyle/>
          <a:p>
            <a:r>
              <a:rPr lang="fr-FR" dirty="0"/>
              <a:t>Introduction</a:t>
            </a:r>
          </a:p>
        </p:txBody>
      </p:sp>
    </p:spTree>
    <p:custDataLst>
      <p:tags r:id="rId1"/>
    </p:custDataLst>
    <p:extLst>
      <p:ext uri="{BB962C8B-B14F-4D97-AF65-F5344CB8AC3E}">
        <p14:creationId xmlns:p14="http://schemas.microsoft.com/office/powerpoint/2010/main" val="254493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F1C49BB-7C9C-4784-B8F9-12605198F1DA}"/>
              </a:ext>
            </a:extLst>
          </p:cNvPr>
          <p:cNvSpPr txBox="1">
            <a:spLocks noGrp="1"/>
          </p:cNvSpPr>
          <p:nvPr>
            <p:ph type="title"/>
          </p:nvPr>
        </p:nvSpPr>
        <p:spPr>
          <a:xfrm>
            <a:off x="5968269" y="14147"/>
            <a:ext cx="6223731" cy="978729"/>
          </a:xfrm>
          <a:prstGeom prst="rect">
            <a:avLst/>
          </a:prstGeom>
          <a:noFill/>
        </p:spPr>
        <p:txBody>
          <a:bodyPr wrap="square" rtlCol="0">
            <a:spAutoFit/>
          </a:bodyPr>
          <a:lstStyle/>
          <a:p>
            <a:r>
              <a:rPr lang="fr-FR" sz="3600" dirty="0"/>
              <a:t>Les bons usages de la classe virtuelle</a:t>
            </a:r>
          </a:p>
        </p:txBody>
      </p:sp>
      <p:pic>
        <p:nvPicPr>
          <p:cNvPr id="6" name="Image 5">
            <a:extLst>
              <a:ext uri="{FF2B5EF4-FFF2-40B4-BE49-F238E27FC236}">
                <a16:creationId xmlns:a16="http://schemas.microsoft.com/office/drawing/2014/main" id="{54ADC147-442C-4E55-9EBC-E01A7AA5C3E1}"/>
              </a:ext>
            </a:extLst>
          </p:cNvPr>
          <p:cNvPicPr>
            <a:picLocks noChangeAspect="1"/>
          </p:cNvPicPr>
          <p:nvPr/>
        </p:nvPicPr>
        <p:blipFill rotWithShape="1">
          <a:blip r:embed="rId4"/>
          <a:srcRect l="27860" t="20811" r="17718" b="12391"/>
          <a:stretch/>
        </p:blipFill>
        <p:spPr>
          <a:xfrm>
            <a:off x="274184" y="992876"/>
            <a:ext cx="1161289" cy="1088137"/>
          </a:xfrm>
          <a:prstGeom prst="ellipse">
            <a:avLst/>
          </a:prstGeom>
          <a:ln>
            <a:noFill/>
          </a:ln>
          <a:effectLst>
            <a:softEdge rad="112500"/>
          </a:effectLst>
        </p:spPr>
      </p:pic>
      <p:sp>
        <p:nvSpPr>
          <p:cNvPr id="10" name="Rectangle 9">
            <a:extLst>
              <a:ext uri="{FF2B5EF4-FFF2-40B4-BE49-F238E27FC236}">
                <a16:creationId xmlns:a16="http://schemas.microsoft.com/office/drawing/2014/main" id="{6AAB65E0-94C9-4573-82DB-26F597291B19}"/>
              </a:ext>
            </a:extLst>
          </p:cNvPr>
          <p:cNvSpPr/>
          <p:nvPr/>
        </p:nvSpPr>
        <p:spPr>
          <a:xfrm>
            <a:off x="2022515" y="1056241"/>
            <a:ext cx="6096000" cy="800219"/>
          </a:xfrm>
          <a:prstGeom prst="rect">
            <a:avLst/>
          </a:prstGeom>
        </p:spPr>
        <p:txBody>
          <a:bodyPr>
            <a:spAutoFit/>
          </a:bodyPr>
          <a:lstStyle/>
          <a:p>
            <a:r>
              <a:rPr lang="fr-FR" sz="1400" b="1" dirty="0"/>
              <a:t>Couper son micro</a:t>
            </a:r>
          </a:p>
          <a:p>
            <a:r>
              <a:rPr lang="fr-FR" sz="1400" dirty="0"/>
              <a:t>cela permet d’éviter d’entendre tous les bruits parasites</a:t>
            </a:r>
          </a:p>
          <a:p>
            <a:r>
              <a:rPr lang="fr-FR" dirty="0"/>
              <a:t> </a:t>
            </a:r>
          </a:p>
        </p:txBody>
      </p:sp>
      <p:pic>
        <p:nvPicPr>
          <p:cNvPr id="12" name="Image 11">
            <a:extLst>
              <a:ext uri="{FF2B5EF4-FFF2-40B4-BE49-F238E27FC236}">
                <a16:creationId xmlns:a16="http://schemas.microsoft.com/office/drawing/2014/main" id="{32CE0D1D-6199-4EDD-8BF8-24471D4A7824}"/>
              </a:ext>
            </a:extLst>
          </p:cNvPr>
          <p:cNvPicPr>
            <a:picLocks noChangeAspect="1"/>
          </p:cNvPicPr>
          <p:nvPr/>
        </p:nvPicPr>
        <p:blipFill rotWithShape="1">
          <a:blip r:embed="rId5"/>
          <a:srcRect l="10466" t="1743" r="5774" b="4045"/>
          <a:stretch/>
        </p:blipFill>
        <p:spPr>
          <a:xfrm>
            <a:off x="4318882" y="2238742"/>
            <a:ext cx="953040" cy="1161289"/>
          </a:xfrm>
          <a:prstGeom prst="ellipse">
            <a:avLst/>
          </a:prstGeom>
          <a:ln>
            <a:noFill/>
          </a:ln>
          <a:effectLst>
            <a:softEdge rad="112500"/>
          </a:effectLst>
        </p:spPr>
      </p:pic>
      <p:sp>
        <p:nvSpPr>
          <p:cNvPr id="15" name="ZoneTexte 14">
            <a:extLst>
              <a:ext uri="{FF2B5EF4-FFF2-40B4-BE49-F238E27FC236}">
                <a16:creationId xmlns:a16="http://schemas.microsoft.com/office/drawing/2014/main" id="{8195D484-2E93-44D3-ADBA-65C743F19258}"/>
              </a:ext>
            </a:extLst>
          </p:cNvPr>
          <p:cNvSpPr txBox="1"/>
          <p:nvPr/>
        </p:nvSpPr>
        <p:spPr>
          <a:xfrm>
            <a:off x="5514959" y="2444612"/>
            <a:ext cx="5486400" cy="523220"/>
          </a:xfrm>
          <a:prstGeom prst="rect">
            <a:avLst/>
          </a:prstGeom>
          <a:noFill/>
        </p:spPr>
        <p:txBody>
          <a:bodyPr wrap="square" rtlCol="0">
            <a:spAutoFit/>
          </a:bodyPr>
          <a:lstStyle/>
          <a:p>
            <a:r>
              <a:rPr lang="fr-FR" sz="1400" b="1" dirty="0"/>
              <a:t>Lever la main </a:t>
            </a:r>
            <a:r>
              <a:rPr lang="fr-FR" sz="1400" dirty="0"/>
              <a:t>si vous souhaitez prendre la parole, vous levez la main et pensez ensuite à la baisser ,</a:t>
            </a:r>
          </a:p>
        </p:txBody>
      </p:sp>
      <p:sp>
        <p:nvSpPr>
          <p:cNvPr id="16" name="ZoneTexte 15">
            <a:extLst>
              <a:ext uri="{FF2B5EF4-FFF2-40B4-BE49-F238E27FC236}">
                <a16:creationId xmlns:a16="http://schemas.microsoft.com/office/drawing/2014/main" id="{D331E05E-CFC3-4F77-B698-1C60DFF7B295}"/>
              </a:ext>
            </a:extLst>
          </p:cNvPr>
          <p:cNvSpPr txBox="1"/>
          <p:nvPr/>
        </p:nvSpPr>
        <p:spPr>
          <a:xfrm>
            <a:off x="1553592" y="3219374"/>
            <a:ext cx="5921407" cy="1815882"/>
          </a:xfrm>
          <a:prstGeom prst="rect">
            <a:avLst/>
          </a:prstGeom>
          <a:noFill/>
        </p:spPr>
        <p:txBody>
          <a:bodyPr wrap="square" rtlCol="0">
            <a:spAutoFit/>
          </a:bodyPr>
          <a:lstStyle/>
          <a:p>
            <a:endParaRPr lang="fr-FR" sz="1400" dirty="0"/>
          </a:p>
          <a:p>
            <a:r>
              <a:rPr lang="fr-FR" sz="1400" dirty="0"/>
              <a:t> </a:t>
            </a:r>
            <a:r>
              <a:rPr lang="fr-FR" sz="1400" b="1" dirty="0"/>
              <a:t>Utilisation du « chat »</a:t>
            </a:r>
            <a:endParaRPr lang="fr-FR" sz="1400" dirty="0"/>
          </a:p>
          <a:p>
            <a:pPr marL="285750" indent="-285750">
              <a:buFont typeface="Arial" panose="020B0604020202020204" pitchFamily="34" charset="0"/>
              <a:buChar char="•"/>
            </a:pPr>
            <a:r>
              <a:rPr lang="fr-FR" sz="1400" dirty="0"/>
              <a:t>signalez un problème technique</a:t>
            </a:r>
          </a:p>
          <a:p>
            <a:pPr marL="285750" indent="-285750">
              <a:buFont typeface="Arial" panose="020B0604020202020204" pitchFamily="34" charset="0"/>
              <a:buChar char="•"/>
            </a:pPr>
            <a:r>
              <a:rPr lang="fr-FR" sz="1400" dirty="0"/>
              <a:t>Posez ou répondre à une question </a:t>
            </a:r>
          </a:p>
          <a:p>
            <a:pPr marL="285750" indent="-285750">
              <a:buFont typeface="Arial" panose="020B0604020202020204" pitchFamily="34" charset="0"/>
              <a:buChar char="•"/>
            </a:pPr>
            <a:endParaRPr lang="fr-FR" sz="1400" dirty="0"/>
          </a:p>
          <a:p>
            <a:r>
              <a:rPr lang="fr-FR" sz="1400" b="1" dirty="0">
                <a:solidFill>
                  <a:srgbClr val="002060"/>
                </a:solidFill>
              </a:rPr>
              <a:t>Dans toutes les situations, je reste respectueux et bienveillant envers les autres</a:t>
            </a:r>
            <a:r>
              <a:rPr lang="fr-FR" sz="1400" dirty="0">
                <a:solidFill>
                  <a:srgbClr val="002060"/>
                </a:solidFill>
              </a:rPr>
              <a:t>.</a:t>
            </a:r>
          </a:p>
          <a:p>
            <a:endParaRPr lang="fr-FR" sz="1400" dirty="0"/>
          </a:p>
        </p:txBody>
      </p:sp>
      <p:pic>
        <p:nvPicPr>
          <p:cNvPr id="17" name="Image 16">
            <a:extLst>
              <a:ext uri="{FF2B5EF4-FFF2-40B4-BE49-F238E27FC236}">
                <a16:creationId xmlns:a16="http://schemas.microsoft.com/office/drawing/2014/main" id="{AD8F4C72-4714-4BB0-82A1-0AD6B4E651B7}"/>
              </a:ext>
            </a:extLst>
          </p:cNvPr>
          <p:cNvPicPr>
            <a:picLocks noChangeAspect="1"/>
          </p:cNvPicPr>
          <p:nvPr/>
        </p:nvPicPr>
        <p:blipFill rotWithShape="1">
          <a:blip r:embed="rId6"/>
          <a:srcRect l="10603" t="6918" r="17391" b="9074"/>
          <a:stretch/>
        </p:blipFill>
        <p:spPr>
          <a:xfrm>
            <a:off x="167106" y="3429000"/>
            <a:ext cx="1162859" cy="1181187"/>
          </a:xfrm>
          <a:prstGeom prst="ellipse">
            <a:avLst/>
          </a:prstGeom>
          <a:ln>
            <a:noFill/>
          </a:ln>
          <a:effectLst>
            <a:softEdge rad="112500"/>
          </a:effectLst>
        </p:spPr>
      </p:pic>
      <p:sp>
        <p:nvSpPr>
          <p:cNvPr id="18" name="ZoneTexte 17">
            <a:extLst>
              <a:ext uri="{FF2B5EF4-FFF2-40B4-BE49-F238E27FC236}">
                <a16:creationId xmlns:a16="http://schemas.microsoft.com/office/drawing/2014/main" id="{9AD116FE-514B-4660-BDC2-9165690A132C}"/>
              </a:ext>
            </a:extLst>
          </p:cNvPr>
          <p:cNvSpPr txBox="1"/>
          <p:nvPr/>
        </p:nvSpPr>
        <p:spPr>
          <a:xfrm>
            <a:off x="4490831" y="5202793"/>
            <a:ext cx="4264763" cy="738664"/>
          </a:xfrm>
          <a:prstGeom prst="rect">
            <a:avLst/>
          </a:prstGeom>
          <a:noFill/>
        </p:spPr>
        <p:txBody>
          <a:bodyPr wrap="square" rtlCol="0">
            <a:spAutoFit/>
          </a:bodyPr>
          <a:lstStyle/>
          <a:p>
            <a:r>
              <a:rPr lang="fr-FR" sz="1400" b="1" dirty="0"/>
              <a:t>Les statuts. </a:t>
            </a:r>
          </a:p>
          <a:p>
            <a:r>
              <a:rPr lang="fr-FR" sz="1400" dirty="0"/>
              <a:t>Dans tous les cas, et comme pour les autres outils, n’utilisez cet outil que si c’est utile et autorisé.</a:t>
            </a:r>
          </a:p>
        </p:txBody>
      </p:sp>
      <p:pic>
        <p:nvPicPr>
          <p:cNvPr id="19" name="Image 18">
            <a:extLst>
              <a:ext uri="{FF2B5EF4-FFF2-40B4-BE49-F238E27FC236}">
                <a16:creationId xmlns:a16="http://schemas.microsoft.com/office/drawing/2014/main" id="{F57113B7-4366-4A12-9B37-E41DB2716446}"/>
              </a:ext>
            </a:extLst>
          </p:cNvPr>
          <p:cNvPicPr>
            <a:picLocks noChangeAspect="1"/>
          </p:cNvPicPr>
          <p:nvPr/>
        </p:nvPicPr>
        <p:blipFill rotWithShape="1">
          <a:blip r:embed="rId7"/>
          <a:srcRect l="12541" t="4086" r="18044" b="11808"/>
          <a:stretch/>
        </p:blipFill>
        <p:spPr>
          <a:xfrm>
            <a:off x="3219293" y="4968166"/>
            <a:ext cx="1091953" cy="1181187"/>
          </a:xfrm>
          <a:prstGeom prst="ellipse">
            <a:avLst/>
          </a:prstGeom>
          <a:ln>
            <a:noFill/>
          </a:ln>
          <a:effectLst>
            <a:softEdge rad="112500"/>
          </a:effectLst>
        </p:spPr>
      </p:pic>
      <p:pic>
        <p:nvPicPr>
          <p:cNvPr id="2" name="Image 1">
            <a:extLst>
              <a:ext uri="{FF2B5EF4-FFF2-40B4-BE49-F238E27FC236}">
                <a16:creationId xmlns:a16="http://schemas.microsoft.com/office/drawing/2014/main" id="{03E7BFB9-E226-4ED3-9F91-816A1C77EAF0}"/>
              </a:ext>
            </a:extLst>
          </p:cNvPr>
          <p:cNvPicPr>
            <a:picLocks noChangeAspect="1"/>
          </p:cNvPicPr>
          <p:nvPr/>
        </p:nvPicPr>
        <p:blipFill>
          <a:blip r:embed="rId8"/>
          <a:stretch>
            <a:fillRect/>
          </a:stretch>
        </p:blipFill>
        <p:spPr>
          <a:xfrm>
            <a:off x="0" y="100345"/>
            <a:ext cx="1713124" cy="499915"/>
          </a:xfrm>
          <a:prstGeom prst="rect">
            <a:avLst/>
          </a:prstGeom>
        </p:spPr>
      </p:pic>
    </p:spTree>
    <p:custDataLst>
      <p:tags r:id="rId1"/>
    </p:custDataLst>
    <p:extLst>
      <p:ext uri="{BB962C8B-B14F-4D97-AF65-F5344CB8AC3E}">
        <p14:creationId xmlns:p14="http://schemas.microsoft.com/office/powerpoint/2010/main" val="214712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84140" y="221174"/>
            <a:ext cx="4076063" cy="576841"/>
          </a:xfrm>
        </p:spPr>
        <p:txBody>
          <a:bodyPr>
            <a:noAutofit/>
          </a:bodyPr>
          <a:lstStyle/>
          <a:p>
            <a:r>
              <a:rPr lang="fr-FR" sz="3600" dirty="0"/>
              <a:t>Cours sur</a:t>
            </a:r>
            <a:r>
              <a:rPr lang="fr-FR" sz="4000" dirty="0"/>
              <a:t> Moodle  </a:t>
            </a:r>
          </a:p>
        </p:txBody>
      </p:sp>
      <p:sp>
        <p:nvSpPr>
          <p:cNvPr id="5" name="Rectangle 4"/>
          <p:cNvSpPr/>
          <p:nvPr/>
        </p:nvSpPr>
        <p:spPr>
          <a:xfrm>
            <a:off x="5974813" y="4180253"/>
            <a:ext cx="242374" cy="369332"/>
          </a:xfrm>
          <a:prstGeom prst="rect">
            <a:avLst/>
          </a:prstGeom>
        </p:spPr>
        <p:txBody>
          <a:bodyPr wrap="none">
            <a:spAutoFit/>
          </a:bodyPr>
          <a:lstStyle/>
          <a:p>
            <a:r>
              <a:rPr lang="fr-FR" dirty="0">
                <a:solidFill>
                  <a:srgbClr val="000000"/>
                </a:solidFill>
                <a:latin typeface="Times New Roman" panose="02020603050405020304" pitchFamily="18" charset="0"/>
              </a:rPr>
              <a:t> </a:t>
            </a:r>
            <a:endParaRPr lang="fr-FR" dirty="0"/>
          </a:p>
        </p:txBody>
      </p:sp>
      <p:sp>
        <p:nvSpPr>
          <p:cNvPr id="8" name="Rectangle 7">
            <a:hlinkClick r:id="rId4" action="ppaction://hlinksldjump"/>
            <a:extLst>
              <a:ext uri="{FF2B5EF4-FFF2-40B4-BE49-F238E27FC236}">
                <a16:creationId xmlns:a16="http://schemas.microsoft.com/office/drawing/2014/main" id="{7125AA7F-3989-447A-9B26-6EBA1777FB4E}"/>
              </a:ext>
            </a:extLst>
          </p:cNvPr>
          <p:cNvSpPr/>
          <p:nvPr/>
        </p:nvSpPr>
        <p:spPr>
          <a:xfrm>
            <a:off x="62144" y="6507332"/>
            <a:ext cx="213064" cy="2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9DDEA3E1-1C52-49EC-981C-4AF7EF37133C}"/>
              </a:ext>
            </a:extLst>
          </p:cNvPr>
          <p:cNvSpPr/>
          <p:nvPr/>
        </p:nvSpPr>
        <p:spPr>
          <a:xfrm>
            <a:off x="275208" y="2322567"/>
            <a:ext cx="7685451" cy="2954655"/>
          </a:xfrm>
          <a:prstGeom prst="rect">
            <a:avLst/>
          </a:prstGeom>
        </p:spPr>
        <p:txBody>
          <a:bodyPr wrap="square">
            <a:spAutoFit/>
          </a:bodyPr>
          <a:lstStyle/>
          <a:p>
            <a:r>
              <a:rPr lang="fr-FR" sz="2000" dirty="0"/>
              <a:t>Site en ligne :   https://moodle.univ-tln.fr/course/view.php?id=7122</a:t>
            </a:r>
          </a:p>
          <a:p>
            <a:endParaRPr lang="fr-FR" dirty="0"/>
          </a:p>
          <a:p>
            <a:endParaRPr lang="fr-FR" dirty="0"/>
          </a:p>
          <a:p>
            <a:pPr marL="285750" indent="-285750">
              <a:buFont typeface="Arial" panose="020B0604020202020204" pitchFamily="34" charset="0"/>
              <a:buChar char="•"/>
            </a:pPr>
            <a:r>
              <a:rPr lang="fr-FR" sz="2000" dirty="0"/>
              <a:t>Fil rouge, consignes, documents, activités, liens...</a:t>
            </a:r>
          </a:p>
          <a:p>
            <a:pPr marL="285750" indent="-285750">
              <a:buFont typeface="Arial" panose="020B0604020202020204" pitchFamily="34" charset="0"/>
              <a:buChar char="•"/>
            </a:pPr>
            <a:r>
              <a:rPr lang="fr-FR" sz="2000" dirty="0"/>
              <a:t>Forum Général</a:t>
            </a:r>
          </a:p>
          <a:p>
            <a:endParaRPr lang="fr-FR" dirty="0"/>
          </a:p>
          <a:p>
            <a:endParaRPr lang="fr-FR" dirty="0"/>
          </a:p>
          <a:p>
            <a:endParaRPr lang="fr-FR" dirty="0"/>
          </a:p>
          <a:p>
            <a:endParaRPr lang="fr-FR" dirty="0"/>
          </a:p>
          <a:p>
            <a:endParaRPr lang="fr-FR" dirty="0"/>
          </a:p>
        </p:txBody>
      </p:sp>
      <p:sp>
        <p:nvSpPr>
          <p:cNvPr id="4" name="Rectangle 3">
            <a:extLst>
              <a:ext uri="{FF2B5EF4-FFF2-40B4-BE49-F238E27FC236}">
                <a16:creationId xmlns:a16="http://schemas.microsoft.com/office/drawing/2014/main" id="{4ACF3C89-0BDD-4082-880F-076A72B2F967}"/>
              </a:ext>
            </a:extLst>
          </p:cNvPr>
          <p:cNvSpPr/>
          <p:nvPr/>
        </p:nvSpPr>
        <p:spPr>
          <a:xfrm>
            <a:off x="275208" y="4349530"/>
            <a:ext cx="5349734" cy="400110"/>
          </a:xfrm>
          <a:prstGeom prst="rect">
            <a:avLst/>
          </a:prstGeom>
        </p:spPr>
        <p:txBody>
          <a:bodyPr wrap="none">
            <a:spAutoFit/>
          </a:bodyPr>
          <a:lstStyle/>
          <a:p>
            <a:r>
              <a:rPr lang="fr-FR" sz="2000" dirty="0"/>
              <a:t>Pendant les séances live:  teams  et Wooclap</a:t>
            </a:r>
          </a:p>
        </p:txBody>
      </p:sp>
      <p:pic>
        <p:nvPicPr>
          <p:cNvPr id="7" name="Image 6"/>
          <p:cNvPicPr>
            <a:picLocks noChangeAspect="1"/>
          </p:cNvPicPr>
          <p:nvPr/>
        </p:nvPicPr>
        <p:blipFill>
          <a:blip r:embed="rId5"/>
          <a:stretch>
            <a:fillRect/>
          </a:stretch>
        </p:blipFill>
        <p:spPr>
          <a:xfrm>
            <a:off x="8206665" y="2961364"/>
            <a:ext cx="3339988" cy="1588221"/>
          </a:xfrm>
          <a:prstGeom prst="rect">
            <a:avLst/>
          </a:prstGeom>
        </p:spPr>
      </p:pic>
      <p:sp>
        <p:nvSpPr>
          <p:cNvPr id="9" name="ZoneTexte 8">
            <a:extLst>
              <a:ext uri="{FF2B5EF4-FFF2-40B4-BE49-F238E27FC236}">
                <a16:creationId xmlns:a16="http://schemas.microsoft.com/office/drawing/2014/main" id="{03E3AA03-2EC6-4B15-9B91-4663166FF460}"/>
              </a:ext>
            </a:extLst>
          </p:cNvPr>
          <p:cNvSpPr txBox="1"/>
          <p:nvPr/>
        </p:nvSpPr>
        <p:spPr>
          <a:xfrm>
            <a:off x="246184" y="164121"/>
            <a:ext cx="1664677" cy="369332"/>
          </a:xfrm>
          <a:prstGeom prst="rect">
            <a:avLst/>
          </a:prstGeom>
          <a:noFill/>
        </p:spPr>
        <p:txBody>
          <a:bodyPr wrap="square" rtlCol="0">
            <a:spAutoFit/>
          </a:bodyPr>
          <a:lstStyle/>
          <a:p>
            <a:r>
              <a:rPr lang="fr-FR" dirty="0"/>
              <a:t>Introduction</a:t>
            </a:r>
          </a:p>
        </p:txBody>
      </p:sp>
    </p:spTree>
    <p:custDataLst>
      <p:tags r:id="rId1"/>
    </p:custDataLst>
    <p:extLst>
      <p:ext uri="{BB962C8B-B14F-4D97-AF65-F5344CB8AC3E}">
        <p14:creationId xmlns:p14="http://schemas.microsoft.com/office/powerpoint/2010/main" val="16318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257DA1A-7706-4175-A459-380E06F9EE38}"/>
              </a:ext>
            </a:extLst>
          </p:cNvPr>
          <p:cNvSpPr txBox="1"/>
          <p:nvPr/>
        </p:nvSpPr>
        <p:spPr>
          <a:xfrm>
            <a:off x="659081" y="2012197"/>
            <a:ext cx="6512683" cy="400110"/>
          </a:xfrm>
          <a:prstGeom prst="rect">
            <a:avLst/>
          </a:prstGeom>
          <a:noFill/>
        </p:spPr>
        <p:txBody>
          <a:bodyPr wrap="square" rtlCol="0">
            <a:spAutoFit/>
          </a:bodyPr>
          <a:lstStyle/>
          <a:p>
            <a:r>
              <a:rPr lang="fr-FR" sz="2000" dirty="0"/>
              <a:t>Avantages  et  inconvénients de la classe virtuelle</a:t>
            </a:r>
          </a:p>
        </p:txBody>
      </p:sp>
      <p:sp>
        <p:nvSpPr>
          <p:cNvPr id="10" name="ZoneTexte 9">
            <a:extLst>
              <a:ext uri="{FF2B5EF4-FFF2-40B4-BE49-F238E27FC236}">
                <a16:creationId xmlns:a16="http://schemas.microsoft.com/office/drawing/2014/main" id="{74A974C4-E0FC-4507-B18A-9B79715ED857}"/>
              </a:ext>
            </a:extLst>
          </p:cNvPr>
          <p:cNvSpPr txBox="1"/>
          <p:nvPr/>
        </p:nvSpPr>
        <p:spPr>
          <a:xfrm>
            <a:off x="10900336" y="6285572"/>
            <a:ext cx="937845" cy="307777"/>
          </a:xfrm>
          <a:prstGeom prst="rect">
            <a:avLst/>
          </a:prstGeom>
          <a:noFill/>
        </p:spPr>
        <p:txBody>
          <a:bodyPr wrap="square" rtlCol="0">
            <a:spAutoFit/>
          </a:bodyPr>
          <a:lstStyle/>
          <a:p>
            <a:r>
              <a:rPr lang="fr-FR" sz="1400" dirty="0">
                <a:solidFill>
                  <a:schemeClr val="bg1"/>
                </a:solidFill>
              </a:rPr>
              <a:t>10 mm</a:t>
            </a:r>
          </a:p>
        </p:txBody>
      </p:sp>
      <p:sp>
        <p:nvSpPr>
          <p:cNvPr id="6" name="ZoneTexte 5"/>
          <p:cNvSpPr txBox="1"/>
          <p:nvPr/>
        </p:nvSpPr>
        <p:spPr>
          <a:xfrm>
            <a:off x="635157" y="2811859"/>
            <a:ext cx="10454873" cy="1323439"/>
          </a:xfrm>
          <a:prstGeom prst="rect">
            <a:avLst/>
          </a:prstGeom>
          <a:noFill/>
        </p:spPr>
        <p:txBody>
          <a:bodyPr wrap="square" rtlCol="0">
            <a:spAutoFit/>
          </a:bodyPr>
          <a:lstStyle/>
          <a:p>
            <a:r>
              <a:rPr lang="fr-FR" sz="2000" dirty="0"/>
              <a:t>Vous allez être disperser en sous groupe de trois, vous nommerez un rapporteur et vous répondez à la question : Avantages et Inconvénients de la classe virtuelle.</a:t>
            </a:r>
          </a:p>
          <a:p>
            <a:endParaRPr lang="fr-FR" sz="2000" dirty="0"/>
          </a:p>
          <a:p>
            <a:r>
              <a:rPr lang="fr-FR" sz="2000" dirty="0"/>
              <a:t>Nous nous retrouverons ensuite en salle commune pour débriefer </a:t>
            </a:r>
          </a:p>
        </p:txBody>
      </p:sp>
      <p:sp>
        <p:nvSpPr>
          <p:cNvPr id="2" name="Rectangle 1"/>
          <p:cNvSpPr/>
          <p:nvPr/>
        </p:nvSpPr>
        <p:spPr>
          <a:xfrm>
            <a:off x="802016" y="1080622"/>
            <a:ext cx="6664004" cy="523220"/>
          </a:xfrm>
          <a:prstGeom prst="rect">
            <a:avLst/>
          </a:prstGeom>
        </p:spPr>
        <p:txBody>
          <a:bodyPr wrap="none">
            <a:spAutoFit/>
          </a:bodyPr>
          <a:lstStyle/>
          <a:p>
            <a:r>
              <a:rPr lang="fr-FR" sz="2800" dirty="0">
                <a:solidFill>
                  <a:schemeClr val="accent1">
                    <a:lumMod val="60000"/>
                    <a:lumOff val="40000"/>
                  </a:schemeClr>
                </a:solidFill>
              </a:rPr>
              <a:t>On en pense quoi de la classe virtuelle ?</a:t>
            </a:r>
          </a:p>
        </p:txBody>
      </p:sp>
      <p:pic>
        <p:nvPicPr>
          <p:cNvPr id="8" name="Image 7">
            <a:extLst>
              <a:ext uri="{FF2B5EF4-FFF2-40B4-BE49-F238E27FC236}">
                <a16:creationId xmlns:a16="http://schemas.microsoft.com/office/drawing/2014/main" id="{E2DD921B-7E93-453E-95DC-638181836B6D}"/>
              </a:ext>
            </a:extLst>
          </p:cNvPr>
          <p:cNvPicPr>
            <a:picLocks noChangeAspect="1"/>
          </p:cNvPicPr>
          <p:nvPr/>
        </p:nvPicPr>
        <p:blipFill>
          <a:blip r:embed="rId4"/>
          <a:stretch>
            <a:fillRect/>
          </a:stretch>
        </p:blipFill>
        <p:spPr>
          <a:xfrm>
            <a:off x="9430163" y="49816"/>
            <a:ext cx="2639797" cy="2462997"/>
          </a:xfrm>
          <a:prstGeom prst="rect">
            <a:avLst/>
          </a:prstGeom>
        </p:spPr>
      </p:pic>
    </p:spTree>
    <p:custDataLst>
      <p:tags r:id="rId1"/>
    </p:custDataLst>
    <p:extLst>
      <p:ext uri="{BB962C8B-B14F-4D97-AF65-F5344CB8AC3E}">
        <p14:creationId xmlns:p14="http://schemas.microsoft.com/office/powerpoint/2010/main" val="319117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AEB84-59AC-4AAD-9961-9AE1F4D70977}"/>
              </a:ext>
            </a:extLst>
          </p:cNvPr>
          <p:cNvSpPr/>
          <p:nvPr/>
        </p:nvSpPr>
        <p:spPr>
          <a:xfrm>
            <a:off x="826341" y="1611645"/>
            <a:ext cx="10366248" cy="707886"/>
          </a:xfrm>
          <a:prstGeom prst="rect">
            <a:avLst/>
          </a:prstGeom>
        </p:spPr>
        <p:txBody>
          <a:bodyPr wrap="square">
            <a:spAutoFit/>
          </a:bodyPr>
          <a:lstStyle/>
          <a:p>
            <a:r>
              <a:rPr lang="fr-FR" sz="2000" dirty="0"/>
              <a:t>La classe virtuelle est une modalité pédagogique avec des objectifs pédagogiques, des activités pédagogiques et des évaluations.</a:t>
            </a:r>
          </a:p>
        </p:txBody>
      </p:sp>
      <p:sp>
        <p:nvSpPr>
          <p:cNvPr id="6" name="Rectangle 5">
            <a:extLst>
              <a:ext uri="{FF2B5EF4-FFF2-40B4-BE49-F238E27FC236}">
                <a16:creationId xmlns:a16="http://schemas.microsoft.com/office/drawing/2014/main" id="{38F6F3EE-0FF5-48A1-A5A1-23B1B1DC5DC8}"/>
              </a:ext>
            </a:extLst>
          </p:cNvPr>
          <p:cNvSpPr/>
          <p:nvPr/>
        </p:nvSpPr>
        <p:spPr>
          <a:xfrm>
            <a:off x="794750" y="2422131"/>
            <a:ext cx="11318353" cy="677108"/>
          </a:xfrm>
          <a:prstGeom prst="rect">
            <a:avLst/>
          </a:prstGeom>
        </p:spPr>
        <p:txBody>
          <a:bodyPr wrap="square">
            <a:spAutoFit/>
          </a:bodyPr>
          <a:lstStyle/>
          <a:p>
            <a:r>
              <a:rPr lang="fr-FR" sz="2000" dirty="0"/>
              <a:t>Elle regroupe les codes du présentiel en utilisant les atouts du digital pour dynamiser la formation</a:t>
            </a:r>
            <a:r>
              <a:rPr lang="fr-FR" dirty="0"/>
              <a:t>.</a:t>
            </a:r>
          </a:p>
          <a:p>
            <a:endParaRPr lang="fr-FR" dirty="0"/>
          </a:p>
        </p:txBody>
      </p:sp>
      <p:sp>
        <p:nvSpPr>
          <p:cNvPr id="7" name="Rectangle 6">
            <a:extLst>
              <a:ext uri="{FF2B5EF4-FFF2-40B4-BE49-F238E27FC236}">
                <a16:creationId xmlns:a16="http://schemas.microsoft.com/office/drawing/2014/main" id="{9BE87E59-8303-444E-9C05-BFD07FC1ECBE}"/>
              </a:ext>
            </a:extLst>
          </p:cNvPr>
          <p:cNvSpPr/>
          <p:nvPr/>
        </p:nvSpPr>
        <p:spPr>
          <a:xfrm>
            <a:off x="427918" y="3507119"/>
            <a:ext cx="7618801" cy="400110"/>
          </a:xfrm>
          <a:prstGeom prst="rect">
            <a:avLst/>
          </a:prstGeom>
        </p:spPr>
        <p:txBody>
          <a:bodyPr wrap="square">
            <a:spAutoFit/>
          </a:bodyPr>
          <a:lstStyle/>
          <a:p>
            <a:r>
              <a:rPr lang="fr-FR" sz="2000" dirty="0"/>
              <a:t>• Un cadrage de l’enseignement plus strict qu’en présentiel </a:t>
            </a:r>
          </a:p>
        </p:txBody>
      </p:sp>
      <p:sp>
        <p:nvSpPr>
          <p:cNvPr id="8" name="Rectangle 7">
            <a:extLst>
              <a:ext uri="{FF2B5EF4-FFF2-40B4-BE49-F238E27FC236}">
                <a16:creationId xmlns:a16="http://schemas.microsoft.com/office/drawing/2014/main" id="{C32799E1-6F19-4111-BC60-8B802B237F0D}"/>
              </a:ext>
            </a:extLst>
          </p:cNvPr>
          <p:cNvSpPr/>
          <p:nvPr/>
        </p:nvSpPr>
        <p:spPr>
          <a:xfrm>
            <a:off x="430898" y="4097315"/>
            <a:ext cx="8554717" cy="400110"/>
          </a:xfrm>
          <a:prstGeom prst="rect">
            <a:avLst/>
          </a:prstGeom>
        </p:spPr>
        <p:txBody>
          <a:bodyPr wrap="square">
            <a:spAutoFit/>
          </a:bodyPr>
          <a:lstStyle/>
          <a:p>
            <a:r>
              <a:rPr lang="fr-FR" dirty="0"/>
              <a:t>• </a:t>
            </a:r>
            <a:r>
              <a:rPr lang="fr-FR" sz="2000" dirty="0"/>
              <a:t>Des interventions courtes (entre 45 et 90 minutes maximum)</a:t>
            </a:r>
          </a:p>
        </p:txBody>
      </p:sp>
      <p:sp>
        <p:nvSpPr>
          <p:cNvPr id="9" name="Rectangle 8">
            <a:extLst>
              <a:ext uri="{FF2B5EF4-FFF2-40B4-BE49-F238E27FC236}">
                <a16:creationId xmlns:a16="http://schemas.microsoft.com/office/drawing/2014/main" id="{1888DB17-9B81-46AB-8C5D-F6691ACCAD2E}"/>
              </a:ext>
            </a:extLst>
          </p:cNvPr>
          <p:cNvSpPr/>
          <p:nvPr/>
        </p:nvSpPr>
        <p:spPr>
          <a:xfrm>
            <a:off x="427917" y="4679026"/>
            <a:ext cx="4280339" cy="400110"/>
          </a:xfrm>
          <a:prstGeom prst="rect">
            <a:avLst/>
          </a:prstGeom>
        </p:spPr>
        <p:txBody>
          <a:bodyPr wrap="none">
            <a:spAutoFit/>
          </a:bodyPr>
          <a:lstStyle/>
          <a:p>
            <a:r>
              <a:rPr lang="fr-FR" dirty="0"/>
              <a:t>• </a:t>
            </a:r>
            <a:r>
              <a:rPr lang="fr-FR" sz="2000" dirty="0"/>
              <a:t>Un travail particulier sur le rythme </a:t>
            </a:r>
          </a:p>
        </p:txBody>
      </p:sp>
      <p:sp>
        <p:nvSpPr>
          <p:cNvPr id="10" name="Rectangle 9">
            <a:extLst>
              <a:ext uri="{FF2B5EF4-FFF2-40B4-BE49-F238E27FC236}">
                <a16:creationId xmlns:a16="http://schemas.microsoft.com/office/drawing/2014/main" id="{82FF9772-0698-4C38-A4F5-2400723BDD63}"/>
              </a:ext>
            </a:extLst>
          </p:cNvPr>
          <p:cNvSpPr/>
          <p:nvPr/>
        </p:nvSpPr>
        <p:spPr>
          <a:xfrm>
            <a:off x="430898" y="5260737"/>
            <a:ext cx="9501390" cy="400110"/>
          </a:xfrm>
          <a:prstGeom prst="rect">
            <a:avLst/>
          </a:prstGeom>
        </p:spPr>
        <p:txBody>
          <a:bodyPr wrap="square">
            <a:spAutoFit/>
          </a:bodyPr>
          <a:lstStyle/>
          <a:p>
            <a:r>
              <a:rPr lang="fr-FR" dirty="0"/>
              <a:t>• </a:t>
            </a:r>
            <a:r>
              <a:rPr lang="fr-FR" sz="2000" dirty="0"/>
              <a:t>Une réflexion nécessaire sur les possibilités apportées par les outils numériques </a:t>
            </a:r>
          </a:p>
        </p:txBody>
      </p:sp>
      <p:sp>
        <p:nvSpPr>
          <p:cNvPr id="11" name="Rectangle 10">
            <a:extLst>
              <a:ext uri="{FF2B5EF4-FFF2-40B4-BE49-F238E27FC236}">
                <a16:creationId xmlns:a16="http://schemas.microsoft.com/office/drawing/2014/main" id="{417C492B-65D0-411A-BCD0-440B325C5065}"/>
              </a:ext>
            </a:extLst>
          </p:cNvPr>
          <p:cNvSpPr/>
          <p:nvPr/>
        </p:nvSpPr>
        <p:spPr>
          <a:xfrm>
            <a:off x="2132836" y="540534"/>
            <a:ext cx="10059164" cy="646331"/>
          </a:xfrm>
          <a:prstGeom prst="rect">
            <a:avLst/>
          </a:prstGeom>
        </p:spPr>
        <p:txBody>
          <a:bodyPr wrap="none">
            <a:spAutoFit/>
          </a:bodyPr>
          <a:lstStyle/>
          <a:p>
            <a:r>
              <a:rPr lang="fr-FR" sz="3600" dirty="0"/>
              <a:t>Reconnaitre les spécificités de la classe virtuelle</a:t>
            </a:r>
          </a:p>
        </p:txBody>
      </p:sp>
      <p:sp>
        <p:nvSpPr>
          <p:cNvPr id="2" name="ZoneTexte 1">
            <a:extLst>
              <a:ext uri="{FF2B5EF4-FFF2-40B4-BE49-F238E27FC236}">
                <a16:creationId xmlns:a16="http://schemas.microsoft.com/office/drawing/2014/main" id="{7FF695E6-B374-4495-AB76-C0031B5171A9}"/>
              </a:ext>
            </a:extLst>
          </p:cNvPr>
          <p:cNvSpPr txBox="1"/>
          <p:nvPr/>
        </p:nvSpPr>
        <p:spPr>
          <a:xfrm>
            <a:off x="181571" y="208154"/>
            <a:ext cx="1676400" cy="369332"/>
          </a:xfrm>
          <a:prstGeom prst="rect">
            <a:avLst/>
          </a:prstGeom>
          <a:noFill/>
        </p:spPr>
        <p:txBody>
          <a:bodyPr wrap="square" rtlCol="0">
            <a:spAutoFit/>
          </a:bodyPr>
          <a:lstStyle/>
          <a:p>
            <a:r>
              <a:rPr lang="fr-FR" dirty="0"/>
              <a:t>Conception</a:t>
            </a:r>
          </a:p>
        </p:txBody>
      </p:sp>
    </p:spTree>
    <p:custDataLst>
      <p:tags r:id="rId1"/>
    </p:custDataLst>
    <p:extLst>
      <p:ext uri="{BB962C8B-B14F-4D97-AF65-F5344CB8AC3E}">
        <p14:creationId xmlns:p14="http://schemas.microsoft.com/office/powerpoint/2010/main" val="3947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0B2F0CE7-6FE8-4F3E-B929-511C2B317566}"/>
              </a:ext>
            </a:extLst>
          </p:cNvPr>
          <p:cNvSpPr/>
          <p:nvPr/>
        </p:nvSpPr>
        <p:spPr>
          <a:xfrm>
            <a:off x="4631604" y="1337644"/>
            <a:ext cx="1781908" cy="160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Contenu</a:t>
            </a:r>
          </a:p>
        </p:txBody>
      </p:sp>
      <p:sp>
        <p:nvSpPr>
          <p:cNvPr id="8" name="Ellipse 7">
            <a:extLst>
              <a:ext uri="{FF2B5EF4-FFF2-40B4-BE49-F238E27FC236}">
                <a16:creationId xmlns:a16="http://schemas.microsoft.com/office/drawing/2014/main" id="{528BDBEE-035C-4BC3-B1A3-64F99F5FE985}"/>
              </a:ext>
            </a:extLst>
          </p:cNvPr>
          <p:cNvSpPr/>
          <p:nvPr/>
        </p:nvSpPr>
        <p:spPr>
          <a:xfrm>
            <a:off x="1616602" y="4135313"/>
            <a:ext cx="1642410" cy="134229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dirty="0"/>
              <a:t>Durée</a:t>
            </a:r>
          </a:p>
        </p:txBody>
      </p:sp>
      <p:sp>
        <p:nvSpPr>
          <p:cNvPr id="9" name="Ellipse 8">
            <a:extLst>
              <a:ext uri="{FF2B5EF4-FFF2-40B4-BE49-F238E27FC236}">
                <a16:creationId xmlns:a16="http://schemas.microsoft.com/office/drawing/2014/main" id="{CEC0B5F0-1608-4453-984A-8DD0A6186CAC}"/>
              </a:ext>
            </a:extLst>
          </p:cNvPr>
          <p:cNvSpPr/>
          <p:nvPr/>
        </p:nvSpPr>
        <p:spPr>
          <a:xfrm>
            <a:off x="7913080" y="4076697"/>
            <a:ext cx="1735013" cy="145952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Modalités</a:t>
            </a:r>
          </a:p>
        </p:txBody>
      </p:sp>
      <p:sp>
        <p:nvSpPr>
          <p:cNvPr id="10" name="Ellipse 9">
            <a:extLst>
              <a:ext uri="{FF2B5EF4-FFF2-40B4-BE49-F238E27FC236}">
                <a16:creationId xmlns:a16="http://schemas.microsoft.com/office/drawing/2014/main" id="{5AA1CC58-E95B-4334-AFA7-C8BC68D13F4A}"/>
              </a:ext>
            </a:extLst>
          </p:cNvPr>
          <p:cNvSpPr/>
          <p:nvPr/>
        </p:nvSpPr>
        <p:spPr>
          <a:xfrm>
            <a:off x="4695092" y="3911365"/>
            <a:ext cx="1781908" cy="179363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Scenario</a:t>
            </a:r>
          </a:p>
        </p:txBody>
      </p:sp>
      <p:sp>
        <p:nvSpPr>
          <p:cNvPr id="12" name="Flèche : droite 11">
            <a:extLst>
              <a:ext uri="{FF2B5EF4-FFF2-40B4-BE49-F238E27FC236}">
                <a16:creationId xmlns:a16="http://schemas.microsoft.com/office/drawing/2014/main" id="{733C84D0-6724-47C6-975A-B2370C3E6190}"/>
              </a:ext>
            </a:extLst>
          </p:cNvPr>
          <p:cNvSpPr/>
          <p:nvPr/>
        </p:nvSpPr>
        <p:spPr>
          <a:xfrm rot="10800000">
            <a:off x="3259013" y="4700953"/>
            <a:ext cx="1436079" cy="211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F19B8721-2DA6-487B-BFAF-1AB64A99FDEC}"/>
              </a:ext>
            </a:extLst>
          </p:cNvPr>
          <p:cNvSpPr/>
          <p:nvPr/>
        </p:nvSpPr>
        <p:spPr>
          <a:xfrm>
            <a:off x="6481450" y="4737462"/>
            <a:ext cx="1436079" cy="211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DC9DC6CD-64DE-484C-8A9F-F6BCAC489554}"/>
              </a:ext>
            </a:extLst>
          </p:cNvPr>
          <p:cNvPicPr>
            <a:picLocks noChangeAspect="1"/>
          </p:cNvPicPr>
          <p:nvPr/>
        </p:nvPicPr>
        <p:blipFill>
          <a:blip r:embed="rId4"/>
          <a:stretch>
            <a:fillRect/>
          </a:stretch>
        </p:blipFill>
        <p:spPr>
          <a:xfrm rot="5400000">
            <a:off x="5033256" y="3276308"/>
            <a:ext cx="948307" cy="333117"/>
          </a:xfrm>
          <a:prstGeom prst="rect">
            <a:avLst/>
          </a:prstGeom>
        </p:spPr>
      </p:pic>
      <p:sp>
        <p:nvSpPr>
          <p:cNvPr id="15" name="Vague 14">
            <a:extLst>
              <a:ext uri="{FF2B5EF4-FFF2-40B4-BE49-F238E27FC236}">
                <a16:creationId xmlns:a16="http://schemas.microsoft.com/office/drawing/2014/main" id="{9461A472-6BB9-4571-8E58-84550DBB4BC5}"/>
              </a:ext>
            </a:extLst>
          </p:cNvPr>
          <p:cNvSpPr/>
          <p:nvPr/>
        </p:nvSpPr>
        <p:spPr>
          <a:xfrm>
            <a:off x="7913080" y="1676400"/>
            <a:ext cx="1617782" cy="1292313"/>
          </a:xfrm>
          <a:prstGeom prst="wav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Possibilités</a:t>
            </a:r>
          </a:p>
        </p:txBody>
      </p:sp>
      <p:sp>
        <p:nvSpPr>
          <p:cNvPr id="16" name="Vague 15">
            <a:extLst>
              <a:ext uri="{FF2B5EF4-FFF2-40B4-BE49-F238E27FC236}">
                <a16:creationId xmlns:a16="http://schemas.microsoft.com/office/drawing/2014/main" id="{A33528D4-4EE6-4E9E-9615-57BB64D685A4}"/>
              </a:ext>
            </a:extLst>
          </p:cNvPr>
          <p:cNvSpPr/>
          <p:nvPr/>
        </p:nvSpPr>
        <p:spPr>
          <a:xfrm>
            <a:off x="9530862" y="1676399"/>
            <a:ext cx="1617782" cy="1292313"/>
          </a:xfrm>
          <a:prstGeom prst="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Contraintes</a:t>
            </a:r>
          </a:p>
        </p:txBody>
      </p:sp>
      <p:sp>
        <p:nvSpPr>
          <p:cNvPr id="19" name="ZoneTexte 18">
            <a:extLst>
              <a:ext uri="{FF2B5EF4-FFF2-40B4-BE49-F238E27FC236}">
                <a16:creationId xmlns:a16="http://schemas.microsoft.com/office/drawing/2014/main" id="{784D3B02-F049-442A-9C54-55F49341558D}"/>
              </a:ext>
            </a:extLst>
          </p:cNvPr>
          <p:cNvSpPr txBox="1"/>
          <p:nvPr/>
        </p:nvSpPr>
        <p:spPr>
          <a:xfrm>
            <a:off x="181571" y="208154"/>
            <a:ext cx="1676400" cy="369332"/>
          </a:xfrm>
          <a:prstGeom prst="rect">
            <a:avLst/>
          </a:prstGeom>
          <a:noFill/>
        </p:spPr>
        <p:txBody>
          <a:bodyPr wrap="square" rtlCol="0">
            <a:spAutoFit/>
          </a:bodyPr>
          <a:lstStyle/>
          <a:p>
            <a:r>
              <a:rPr lang="fr-FR" dirty="0"/>
              <a:t>Conception</a:t>
            </a:r>
          </a:p>
        </p:txBody>
      </p:sp>
    </p:spTree>
    <p:custDataLst>
      <p:tags r:id="rId1"/>
    </p:custDataLst>
    <p:extLst>
      <p:ext uri="{BB962C8B-B14F-4D97-AF65-F5344CB8AC3E}">
        <p14:creationId xmlns:p14="http://schemas.microsoft.com/office/powerpoint/2010/main" val="171394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E5BBD-796F-4B4E-9CAE-1749163E5E4A}"/>
              </a:ext>
            </a:extLst>
          </p:cNvPr>
          <p:cNvSpPr>
            <a:spLocks noGrp="1"/>
          </p:cNvSpPr>
          <p:nvPr>
            <p:ph type="title"/>
          </p:nvPr>
        </p:nvSpPr>
        <p:spPr>
          <a:xfrm>
            <a:off x="3370385" y="347885"/>
            <a:ext cx="6731833" cy="1325563"/>
          </a:xfrm>
        </p:spPr>
        <p:txBody>
          <a:bodyPr/>
          <a:lstStyle/>
          <a:p>
            <a:r>
              <a:rPr lang="fr-FR" dirty="0"/>
              <a:t>Les points clefs</a:t>
            </a:r>
          </a:p>
        </p:txBody>
      </p:sp>
      <p:sp>
        <p:nvSpPr>
          <p:cNvPr id="5" name="Rectangle 4">
            <a:extLst>
              <a:ext uri="{FF2B5EF4-FFF2-40B4-BE49-F238E27FC236}">
                <a16:creationId xmlns:a16="http://schemas.microsoft.com/office/drawing/2014/main" id="{250FDD78-ADAA-4A53-BC66-307AA2EEEE79}"/>
              </a:ext>
            </a:extLst>
          </p:cNvPr>
          <p:cNvSpPr/>
          <p:nvPr/>
        </p:nvSpPr>
        <p:spPr>
          <a:xfrm>
            <a:off x="609600" y="1870644"/>
            <a:ext cx="2637693"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Contenu </a:t>
            </a:r>
          </a:p>
          <a:p>
            <a:pPr algn="ctr"/>
            <a:r>
              <a:rPr lang="fr-FR" dirty="0"/>
              <a:t>Aller à l’essentiel </a:t>
            </a:r>
          </a:p>
        </p:txBody>
      </p:sp>
      <p:sp>
        <p:nvSpPr>
          <p:cNvPr id="6" name="Rectangle 5">
            <a:extLst>
              <a:ext uri="{FF2B5EF4-FFF2-40B4-BE49-F238E27FC236}">
                <a16:creationId xmlns:a16="http://schemas.microsoft.com/office/drawing/2014/main" id="{BE87DF4F-0F79-42B4-A33D-00A283308FEA}"/>
              </a:ext>
            </a:extLst>
          </p:cNvPr>
          <p:cNvSpPr/>
          <p:nvPr/>
        </p:nvSpPr>
        <p:spPr>
          <a:xfrm>
            <a:off x="4234887" y="1865596"/>
            <a:ext cx="2637693" cy="13255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Modalités </a:t>
            </a:r>
          </a:p>
          <a:p>
            <a:pPr algn="ctr"/>
            <a:r>
              <a:rPr lang="fr-FR" dirty="0"/>
              <a:t>Privilégier l’échange</a:t>
            </a:r>
          </a:p>
        </p:txBody>
      </p:sp>
      <p:sp>
        <p:nvSpPr>
          <p:cNvPr id="7" name="Rectangle 6">
            <a:extLst>
              <a:ext uri="{FF2B5EF4-FFF2-40B4-BE49-F238E27FC236}">
                <a16:creationId xmlns:a16="http://schemas.microsoft.com/office/drawing/2014/main" id="{C7EEA2B7-F663-4F54-978B-23BA2693A18D}"/>
              </a:ext>
            </a:extLst>
          </p:cNvPr>
          <p:cNvSpPr/>
          <p:nvPr/>
        </p:nvSpPr>
        <p:spPr>
          <a:xfrm>
            <a:off x="8079545" y="1865595"/>
            <a:ext cx="2637693" cy="1325563"/>
          </a:xfrm>
          <a:prstGeom prst="rect">
            <a:avLst/>
          </a:prstGeom>
          <a:solidFill>
            <a:srgbClr val="9D3F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Varier les activités au maximum</a:t>
            </a:r>
          </a:p>
        </p:txBody>
      </p:sp>
      <p:sp>
        <p:nvSpPr>
          <p:cNvPr id="8" name="Rectangle : avec coin rogné 7">
            <a:extLst>
              <a:ext uri="{FF2B5EF4-FFF2-40B4-BE49-F238E27FC236}">
                <a16:creationId xmlns:a16="http://schemas.microsoft.com/office/drawing/2014/main" id="{0D84EF96-A259-418F-88F9-7A9E83B3FCEF}"/>
              </a:ext>
            </a:extLst>
          </p:cNvPr>
          <p:cNvSpPr/>
          <p:nvPr/>
        </p:nvSpPr>
        <p:spPr>
          <a:xfrm>
            <a:off x="609599" y="4127380"/>
            <a:ext cx="2637692" cy="1454434"/>
          </a:xfrm>
          <a:prstGeom prst="snip1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Mettre les ressources à disposition sur Moodle</a:t>
            </a:r>
          </a:p>
        </p:txBody>
      </p:sp>
      <p:sp>
        <p:nvSpPr>
          <p:cNvPr id="9" name="Rectangle : avec coin rogné 8">
            <a:extLst>
              <a:ext uri="{FF2B5EF4-FFF2-40B4-BE49-F238E27FC236}">
                <a16:creationId xmlns:a16="http://schemas.microsoft.com/office/drawing/2014/main" id="{F6036EA2-96D5-486E-A966-8C8D290A3263}"/>
              </a:ext>
            </a:extLst>
          </p:cNvPr>
          <p:cNvSpPr/>
          <p:nvPr/>
        </p:nvSpPr>
        <p:spPr>
          <a:xfrm>
            <a:off x="4583722" y="4127382"/>
            <a:ext cx="2473569" cy="145443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Questions ouvertes , sondages, partage d’expérience  </a:t>
            </a:r>
          </a:p>
        </p:txBody>
      </p:sp>
      <p:cxnSp>
        <p:nvCxnSpPr>
          <p:cNvPr id="15" name="Connecteur : en angle 14">
            <a:extLst>
              <a:ext uri="{FF2B5EF4-FFF2-40B4-BE49-F238E27FC236}">
                <a16:creationId xmlns:a16="http://schemas.microsoft.com/office/drawing/2014/main" id="{802AB2AB-E859-4B28-97EE-FBAFB19C0B3D}"/>
              </a:ext>
            </a:extLst>
          </p:cNvPr>
          <p:cNvCxnSpPr>
            <a:cxnSpLocks/>
          </p:cNvCxnSpPr>
          <p:nvPr/>
        </p:nvCxnSpPr>
        <p:spPr>
          <a:xfrm rot="16200000" flipH="1">
            <a:off x="879231" y="3306767"/>
            <a:ext cx="914400" cy="7268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 en angle 16">
            <a:extLst>
              <a:ext uri="{FF2B5EF4-FFF2-40B4-BE49-F238E27FC236}">
                <a16:creationId xmlns:a16="http://schemas.microsoft.com/office/drawing/2014/main" id="{89E251B3-B300-4163-8A9C-0596F605A9B1}"/>
              </a:ext>
            </a:extLst>
          </p:cNvPr>
          <p:cNvCxnSpPr>
            <a:cxnSpLocks/>
          </p:cNvCxnSpPr>
          <p:nvPr/>
        </p:nvCxnSpPr>
        <p:spPr>
          <a:xfrm rot="16200000" flipH="1">
            <a:off x="4253264" y="3245935"/>
            <a:ext cx="940846" cy="8220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033F5B9B-58EA-4E64-AC2F-6805587F692A}"/>
              </a:ext>
            </a:extLst>
          </p:cNvPr>
          <p:cNvSpPr txBox="1"/>
          <p:nvPr/>
        </p:nvSpPr>
        <p:spPr>
          <a:xfrm>
            <a:off x="181571" y="208154"/>
            <a:ext cx="1676400" cy="369332"/>
          </a:xfrm>
          <a:prstGeom prst="rect">
            <a:avLst/>
          </a:prstGeom>
          <a:noFill/>
        </p:spPr>
        <p:txBody>
          <a:bodyPr wrap="square" rtlCol="0">
            <a:spAutoFit/>
          </a:bodyPr>
          <a:lstStyle/>
          <a:p>
            <a:r>
              <a:rPr lang="fr-FR" dirty="0"/>
              <a:t>Conception</a:t>
            </a:r>
          </a:p>
        </p:txBody>
      </p:sp>
    </p:spTree>
    <p:custDataLst>
      <p:tags r:id="rId1"/>
    </p:custDataLst>
    <p:extLst>
      <p:ext uri="{BB962C8B-B14F-4D97-AF65-F5344CB8AC3E}">
        <p14:creationId xmlns:p14="http://schemas.microsoft.com/office/powerpoint/2010/main" val="3219054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UT">
      <a:dk1>
        <a:srgbClr val="1E3664"/>
      </a:dk1>
      <a:lt1>
        <a:srgbClr val="FFFFFF"/>
      </a:lt1>
      <a:dk2>
        <a:srgbClr val="1E3664"/>
      </a:dk2>
      <a:lt2>
        <a:srgbClr val="FFFFFF"/>
      </a:lt2>
      <a:accent1>
        <a:srgbClr val="0698D6"/>
      </a:accent1>
      <a:accent2>
        <a:srgbClr val="5BA57C"/>
      </a:accent2>
      <a:accent3>
        <a:srgbClr val="FFED00"/>
      </a:accent3>
      <a:accent4>
        <a:srgbClr val="D2CCAF"/>
      </a:accent4>
      <a:accent5>
        <a:srgbClr val="1E3664"/>
      </a:accent5>
      <a:accent6>
        <a:srgbClr val="BFDBFF"/>
      </a:accent6>
      <a:hlink>
        <a:srgbClr val="0698D6"/>
      </a:hlink>
      <a:folHlink>
        <a:srgbClr val="1E36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DBFE2B8AF2CE4597FE81971B49722D" ma:contentTypeVersion="2" ma:contentTypeDescription="Crée un document." ma:contentTypeScope="" ma:versionID="bc81847cf86fdc5cb08dc1c76559a267">
  <xsd:schema xmlns:xsd="http://www.w3.org/2001/XMLSchema" xmlns:xs="http://www.w3.org/2001/XMLSchema" xmlns:p="http://schemas.microsoft.com/office/2006/metadata/properties" xmlns:ns2="42eadab6-4ead-41a9-a0d3-11fc92c5f9e0" targetNamespace="http://schemas.microsoft.com/office/2006/metadata/properties" ma:root="true" ma:fieldsID="6aa6fbdeb1502828a11a3048bdedbb1d" ns2:_="">
    <xsd:import namespace="42eadab6-4ead-41a9-a0d3-11fc92c5f9e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adab6-4ead-41a9-a0d3-11fc92c5f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4E3259-ACB9-4A66-A94F-DEFA1D8590C1}">
  <ds:schemaRefs>
    <ds:schemaRef ds:uri="http://schemas.microsoft.com/sharepoint/v3/contenttype/forms"/>
  </ds:schemaRefs>
</ds:datastoreItem>
</file>

<file path=customXml/itemProps2.xml><?xml version="1.0" encoding="utf-8"?>
<ds:datastoreItem xmlns:ds="http://schemas.openxmlformats.org/officeDocument/2006/customXml" ds:itemID="{1FADB52E-2CA9-420A-AAF5-9667AF061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eadab6-4ead-41a9-a0d3-11fc92c5f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0BCF8-9698-472A-9D9F-4B6ED8E82154}">
  <ds:schemaRefs>
    <ds:schemaRef ds:uri="http://purl.org/dc/terms/"/>
    <ds:schemaRef ds:uri="http://purl.org/dc/dcmitype/"/>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42eadab6-4ead-41a9-a0d3-11fc92c5f9e0"/>
  </ds:schemaRefs>
</ds:datastoreItem>
</file>

<file path=docProps/app.xml><?xml version="1.0" encoding="utf-8"?>
<Properties xmlns="http://schemas.openxmlformats.org/officeDocument/2006/extended-properties" xmlns:vt="http://schemas.openxmlformats.org/officeDocument/2006/docPropsVTypes">
  <TotalTime>2503</TotalTime>
  <Words>1881</Words>
  <Application>Microsoft Office PowerPoint</Application>
  <PresentationFormat>Grand écran</PresentationFormat>
  <Paragraphs>276</Paragraphs>
  <Slides>29</Slides>
  <Notes>28</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Times New Roman</vt:lpstr>
      <vt:lpstr>Thème Office</vt:lpstr>
      <vt:lpstr>Préparer et animer une classe virtuelle</vt:lpstr>
      <vt:lpstr>Au menu aujourd‘hui ?</vt:lpstr>
      <vt:lpstr>Objectifs du cours</vt:lpstr>
      <vt:lpstr>Les bons usages de la classe virtuelle</vt:lpstr>
      <vt:lpstr>Cours sur Moodle  </vt:lpstr>
      <vt:lpstr>Présentation PowerPoint</vt:lpstr>
      <vt:lpstr>Présentation PowerPoint</vt:lpstr>
      <vt:lpstr>Présentation PowerPoint</vt:lpstr>
      <vt:lpstr>Les points clefs</vt:lpstr>
      <vt:lpstr>Créer un support soigné</vt:lpstr>
      <vt:lpstr>Les 7 clés de la pédagogie</vt:lpstr>
      <vt:lpstr>Deux concepts pour la scénarisation</vt:lpstr>
      <vt:lpstr>Présentation PowerPoint</vt:lpstr>
      <vt:lpstr>Présentation PowerPoint</vt:lpstr>
      <vt:lpstr>Les questions à se poser  </vt:lpstr>
      <vt:lpstr>Présentation PowerPoint</vt:lpstr>
      <vt:lpstr>Présentation PowerPoint</vt:lpstr>
      <vt:lpstr>La carte mentale Comment ca marche </vt:lpstr>
      <vt:lpstr>Présentation PowerPoint</vt:lpstr>
      <vt:lpstr>Préparer sa salle</vt:lpstr>
      <vt:lpstr>Présentation PowerPoint</vt:lpstr>
      <vt:lpstr>Encore plus qu’en présentiel</vt:lpstr>
      <vt:lpstr>Conclusion de la séance</vt:lpstr>
      <vt:lpstr>Trois techniques d’animations</vt:lpstr>
      <vt:lpstr>Les outils facilitants l’interactivité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Burguière</dc:creator>
  <cp:lastModifiedBy>Frederique Pallais</cp:lastModifiedBy>
  <cp:revision>231</cp:revision>
  <cp:lastPrinted>2021-11-24T13:47:52Z</cp:lastPrinted>
  <dcterms:created xsi:type="dcterms:W3CDTF">2021-09-23T10:34:50Z</dcterms:created>
  <dcterms:modified xsi:type="dcterms:W3CDTF">2021-12-08T14:12:16Z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5EE2D6B5-0BCB-4006-9F04-59029830E79A</vt:lpwstr>
  </property>
  <property fmtid="{D5CDD505-2E9C-101B-9397-08002B2CF9AE}" pid="3" name="ArticulatePath">
    <vt:lpwstr>modele-ppt-utln-2021 (1)</vt:lpwstr>
  </property>
  <property fmtid="{D5CDD505-2E9C-101B-9397-08002B2CF9AE}" pid="4" name="ContentTypeId">
    <vt:lpwstr>0x01010079DBFE2B8AF2CE4597FE81971B49722D</vt:lpwstr>
  </property>
</Properties>
</file>