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256" r:id="rId5"/>
    <p:sldId id="269" r:id="rId6"/>
    <p:sldId id="262" r:id="rId7"/>
    <p:sldId id="257" r:id="rId8"/>
    <p:sldId id="264" r:id="rId9"/>
    <p:sldId id="265" r:id="rId10"/>
    <p:sldId id="266" r:id="rId11"/>
    <p:sldId id="267" r:id="rId12"/>
    <p:sldId id="263" r:id="rId13"/>
    <p:sldId id="268" r:id="rId14"/>
    <p:sldId id="270" r:id="rId15"/>
    <p:sldId id="271" r:id="rId16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ienvenue" id="{E75E278A-FF0E-49A4-B170-79828D63BBAD}">
          <p14:sldIdLst>
            <p14:sldId id="256"/>
            <p14:sldId id="269"/>
          </p14:sldIdLst>
        </p14:section>
        <p14:section name="Créez, impressionnez votre auditoire et collaborez" id="{B9B51309-D148-4332-87C2-07BE32FBCA3B}">
          <p14:sldIdLst>
            <p14:sldId id="262"/>
            <p14:sldId id="257"/>
            <p14:sldId id="264"/>
            <p14:sldId id="265"/>
            <p14:sldId id="266"/>
            <p14:sldId id="267"/>
          </p14:sldIdLst>
        </p14:section>
        <p14:section name="En savoir plus" id="{2CC34DB2-6590-42C0-AD4B-A04C6060184E}">
          <p14:sldIdLst>
            <p14:sldId id="263"/>
            <p14:sldId id="268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280" autoAdjust="0"/>
  </p:normalViewPr>
  <p:slideViewPr>
    <p:cSldViewPr snapToGrid="0">
      <p:cViewPr varScale="1">
        <p:scale>
          <a:sx n="67" d="100"/>
          <a:sy n="67" d="100"/>
        </p:scale>
        <p:origin x="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19-08-05T02:47:41.727" v="95"/>
      <pc:docMkLst>
        <pc:docMk/>
      </pc:docMkLst>
      <pc:sldChg chg="modSp mod modNotes">
        <pc:chgData name="Fake Test User" userId="SID-0" providerId="Test" clId="FakeClientId" dt="2019-08-02T07:56:00.070" v="32" actId="790"/>
        <pc:sldMkLst>
          <pc:docMk/>
          <pc:sldMk cId="2471807738" sldId="256"/>
        </pc:sldMkLst>
        <pc:spChg chg="mod">
          <ac:chgData name="Fake Test User" userId="SID-0" providerId="Test" clId="FakeClientId" dt="2019-08-02T07:56:00.070" v="32" actId="790"/>
          <ac:spMkLst>
            <pc:docMk/>
            <pc:sldMk cId="2471807738" sldId="256"/>
            <ac:spMk id="2" creationId="{00000000-0000-0000-0000-000000000000}"/>
          </ac:spMkLst>
        </pc:spChg>
        <pc:spChg chg="mod">
          <ac:chgData name="Fake Test User" userId="SID-0" providerId="Test" clId="FakeClientId" dt="2019-08-02T07:56:00.070" v="32" actId="790"/>
          <ac:spMkLst>
            <pc:docMk/>
            <pc:sldMk cId="2471807738" sldId="25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19-08-02T09:04:03.889" v="92" actId="20577"/>
        <pc:sldMkLst>
          <pc:docMk/>
          <pc:sldMk cId="1328676004" sldId="257"/>
        </pc:sldMkLst>
        <pc:spChg chg="mod">
          <ac:chgData name="Fake Test User" userId="SID-0" providerId="Test" clId="FakeClientId" dt="2019-08-02T07:55:36.946" v="29" actId="790"/>
          <ac:spMkLst>
            <pc:docMk/>
            <pc:sldMk cId="1328676004" sldId="257"/>
            <ac:spMk id="2" creationId="{00000000-0000-0000-0000-000000000000}"/>
          </ac:spMkLst>
        </pc:spChg>
        <pc:spChg chg="mod">
          <ac:chgData name="Fake Test User" userId="SID-0" providerId="Test" clId="FakeClientId" dt="2019-08-02T09:04:03.889" v="92" actId="20577"/>
          <ac:spMkLst>
            <pc:docMk/>
            <pc:sldMk cId="1328676004" sldId="257"/>
            <ac:spMk id="3" creationId="{00000000-0000-0000-0000-000000000000}"/>
          </ac:spMkLst>
        </pc:spChg>
        <pc:picChg chg="mod">
          <ac:chgData name="Fake Test User" userId="SID-0" providerId="Test" clId="FakeClientId" dt="2019-08-02T07:56:49.755" v="83" actId="1036"/>
          <ac:picMkLst>
            <pc:docMk/>
            <pc:sldMk cId="1328676004" sldId="257"/>
            <ac:picMk id="6" creationId="{00000000-0000-0000-0000-000000000000}"/>
          </ac:picMkLst>
        </pc:picChg>
        <pc:picChg chg="mod">
          <ac:chgData name="Fake Test User" userId="SID-0" providerId="Test" clId="FakeClientId" dt="2019-08-02T08:01:36.102" v="87" actId="14826"/>
          <ac:picMkLst>
            <pc:docMk/>
            <pc:sldMk cId="1328676004" sldId="257"/>
            <ac:picMk id="7" creationId="{00000000-0000-0000-0000-000000000000}"/>
          </ac:picMkLst>
        </pc:picChg>
        <pc:picChg chg="mod">
          <ac:chgData name="Fake Test User" userId="SID-0" providerId="Test" clId="FakeClientId" dt="2019-08-02T07:56:44.365" v="76" actId="1035"/>
          <ac:picMkLst>
            <pc:docMk/>
            <pc:sldMk cId="1328676004" sldId="257"/>
            <ac:picMk id="9" creationId="{00000000-0000-0000-0000-000000000000}"/>
          </ac:picMkLst>
        </pc:picChg>
        <pc:picChg chg="mod">
          <ac:chgData name="Fake Test User" userId="SID-0" providerId="Test" clId="FakeClientId" dt="2019-08-02T08:01:51.789" v="88" actId="14826"/>
          <ac:picMkLst>
            <pc:docMk/>
            <pc:sldMk cId="1328676004" sldId="257"/>
            <ac:picMk id="11" creationId="{00000000-0000-0000-0000-000000000000}"/>
          </ac:picMkLst>
        </pc:picChg>
      </pc:sldChg>
      <pc:sldChg chg="modSp mod modNotes">
        <pc:chgData name="Fake Test User" userId="SID-0" providerId="Test" clId="FakeClientId" dt="2019-08-02T08:01:15.384" v="86" actId="14826"/>
        <pc:sldMkLst>
          <pc:docMk/>
          <pc:sldMk cId="2090733893" sldId="262"/>
        </pc:sldMkLst>
        <pc:spChg chg="mod">
          <ac:chgData name="Fake Test User" userId="SID-0" providerId="Test" clId="FakeClientId" dt="2019-08-02T07:55:28.431" v="28" actId="790"/>
          <ac:spMkLst>
            <pc:docMk/>
            <pc:sldMk cId="2090733893" sldId="262"/>
            <ac:spMk id="2" creationId="{00000000-0000-0000-0000-000000000000}"/>
          </ac:spMkLst>
        </pc:spChg>
        <pc:spChg chg="mod">
          <ac:chgData name="Fake Test User" userId="SID-0" providerId="Test" clId="FakeClientId" dt="2019-08-02T07:55:28.431" v="28" actId="790"/>
          <ac:spMkLst>
            <pc:docMk/>
            <pc:sldMk cId="2090733893" sldId="262"/>
            <ac:spMk id="3" creationId="{00000000-0000-0000-0000-000000000000}"/>
          </ac:spMkLst>
        </pc:spChg>
        <pc:picChg chg="mod">
          <ac:chgData name="Fake Test User" userId="SID-0" providerId="Test" clId="FakeClientId" dt="2019-08-02T08:01:01.072" v="85" actId="14826"/>
          <ac:picMkLst>
            <pc:docMk/>
            <pc:sldMk cId="2090733893" sldId="262"/>
            <ac:picMk id="4" creationId="{00000000-0000-0000-0000-000000000000}"/>
          </ac:picMkLst>
        </pc:picChg>
        <pc:picChg chg="mod">
          <ac:chgData name="Fake Test User" userId="SID-0" providerId="Test" clId="FakeClientId" dt="2019-08-02T08:01:15.384" v="86" actId="14826"/>
          <ac:picMkLst>
            <pc:docMk/>
            <pc:sldMk cId="2090733893" sldId="262"/>
            <ac:picMk id="5" creationId="{00000000-0000-0000-0000-000000000000}"/>
          </ac:picMkLst>
        </pc:picChg>
        <pc:picChg chg="mod">
          <ac:chgData name="Fake Test User" userId="SID-0" providerId="Test" clId="FakeClientId" dt="2019-08-02T08:00:44.870" v="84" actId="14826"/>
          <ac:picMkLst>
            <pc:docMk/>
            <pc:sldMk cId="2090733893" sldId="262"/>
            <ac:picMk id="6" creationId="{00000000-0000-0000-0000-000000000000}"/>
          </ac:picMkLst>
        </pc:picChg>
      </pc:sldChg>
      <pc:sldChg chg="modSp mod modNotes">
        <pc:chgData name="Fake Test User" userId="SID-0" providerId="Test" clId="FakeClientId" dt="2019-08-02T09:05:49.337" v="94"/>
        <pc:sldMkLst>
          <pc:docMk/>
          <pc:sldMk cId="2317502127" sldId="263"/>
        </pc:sldMkLst>
        <pc:spChg chg="mod">
          <ac:chgData name="Fake Test User" userId="SID-0" providerId="Test" clId="FakeClientId" dt="2019-08-02T07:55:52.180" v="31" actId="790"/>
          <ac:spMkLst>
            <pc:docMk/>
            <pc:sldMk cId="2317502127" sldId="263"/>
            <ac:spMk id="2" creationId="{00000000-0000-0000-0000-000000000000}"/>
          </ac:spMkLst>
        </pc:spChg>
        <pc:spChg chg="mod">
          <ac:chgData name="Fake Test User" userId="SID-0" providerId="Test" clId="FakeClientId" dt="2019-08-02T07:55:52.180" v="31" actId="790"/>
          <ac:spMkLst>
            <pc:docMk/>
            <pc:sldMk cId="2317502127" sldId="263"/>
            <ac:spMk id="3" creationId="{00000000-0000-0000-0000-000000000000}"/>
          </ac:spMkLst>
        </pc:spChg>
        <pc:spChg chg="mod">
          <ac:chgData name="Fake Test User" userId="SID-0" providerId="Test" clId="FakeClientId" dt="2019-08-02T07:55:52.180" v="31" actId="790"/>
          <ac:spMkLst>
            <pc:docMk/>
            <pc:sldMk cId="2317502127" sldId="263"/>
            <ac:spMk id="4" creationId="{00000000-0000-0000-0000-000000000000}"/>
          </ac:spMkLst>
        </pc:spChg>
        <pc:spChg chg="mod">
          <ac:chgData name="Fake Test User" userId="SID-0" providerId="Test" clId="FakeClientId" dt="2019-08-02T09:05:49.337" v="94"/>
          <ac:spMkLst>
            <pc:docMk/>
            <pc:sldMk cId="2317502127" sldId="263"/>
            <ac:spMk id="8" creationId="{00000000-0000-0000-0000-000000000000}"/>
          </ac:spMkLst>
        </pc:spChg>
        <pc:spChg chg="mod">
          <ac:chgData name="Fake Test User" userId="SID-0" providerId="Test" clId="FakeClientId" dt="2019-08-02T09:05:35.603" v="93"/>
          <ac:spMkLst>
            <pc:docMk/>
            <pc:sldMk cId="2317502127" sldId="263"/>
            <ac:spMk id="9" creationId="{00000000-0000-0000-0000-000000000000}"/>
          </ac:spMkLst>
        </pc:spChg>
      </pc:sldChg>
      <pc:sldChg chg="modSp mod modNotes">
        <pc:chgData name="Fake Test User" userId="SID-0" providerId="Test" clId="FakeClientId" dt="2019-08-02T08:02:10.616" v="89" actId="14826"/>
        <pc:sldMkLst>
          <pc:docMk/>
          <pc:sldMk cId="1531532291" sldId="264"/>
        </pc:sldMkLst>
        <pc:spChg chg="mod">
          <ac:chgData name="Fake Test User" userId="SID-0" providerId="Test" clId="FakeClientId" dt="2019-08-02T07:55:44.117" v="30" actId="790"/>
          <ac:spMkLst>
            <pc:docMk/>
            <pc:sldMk cId="1531532291" sldId="264"/>
            <ac:spMk id="2" creationId="{00000000-0000-0000-0000-000000000000}"/>
          </ac:spMkLst>
        </pc:spChg>
        <pc:spChg chg="mod">
          <ac:chgData name="Fake Test User" userId="SID-0" providerId="Test" clId="FakeClientId" dt="2019-08-02T07:55:44.117" v="30" actId="790"/>
          <ac:spMkLst>
            <pc:docMk/>
            <pc:sldMk cId="1531532291" sldId="264"/>
            <ac:spMk id="3" creationId="{00000000-0000-0000-0000-000000000000}"/>
          </ac:spMkLst>
        </pc:spChg>
        <pc:picChg chg="mod">
          <ac:chgData name="Fake Test User" userId="SID-0" providerId="Test" clId="FakeClientId" dt="2019-08-02T08:02:10.616" v="89" actId="14826"/>
          <ac:picMkLst>
            <pc:docMk/>
            <pc:sldMk cId="1531532291" sldId="264"/>
            <ac:picMk id="5" creationId="{00000000-0000-0000-0000-000000000000}"/>
          </ac:picMkLst>
        </pc:picChg>
      </pc:sldChg>
      <pc:sldMasterChg chg="modSp mod modSldLayout">
        <pc:chgData name="Fake Test User" userId="SID-0" providerId="Test" clId="FakeClientId" dt="2019-08-05T02:47:41.727" v="95"/>
        <pc:sldMasterMkLst>
          <pc:docMk/>
          <pc:sldMasterMk cId="946754946" sldId="2147483660"/>
        </pc:sldMasterMkLst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2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6" creationId="{00000000-0000-0000-0000-000000000000}"/>
          </ac:spMkLst>
        </pc:spChg>
        <pc:sldLayoutChg chg="modSp mod">
          <pc:chgData name="Fake Test User" userId="SID-0" providerId="Test" clId="FakeClientId" dt="2019-08-02T07:47:47.774" v="7" actId="790"/>
          <pc:sldLayoutMkLst>
            <pc:docMk/>
            <pc:sldMasterMk cId="946754946" sldId="2147483660"/>
            <pc:sldLayoutMk cId="1718549498" sldId="2147483661"/>
          </pc:sldLayoutMkLst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8:37.053" v="8" actId="790"/>
          <pc:sldLayoutMkLst>
            <pc:docMk/>
            <pc:sldMasterMk cId="946754946" sldId="2147483660"/>
            <pc:sldLayoutMk cId="2185836540" sldId="2147483662"/>
          </pc:sldLayoutMkLst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8:53.714" v="9" actId="790"/>
          <pc:sldLayoutMkLst>
            <pc:docMk/>
            <pc:sldMasterMk cId="946754946" sldId="2147483660"/>
            <pc:sldLayoutMk cId="1335655537" sldId="2147483663"/>
          </pc:sldLayoutMkLst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06.041" v="10" actId="790"/>
          <pc:sldLayoutMkLst>
            <pc:docMk/>
            <pc:sldMasterMk cId="946754946" sldId="2147483660"/>
            <pc:sldLayoutMk cId="3328223887" sldId="2147483664"/>
          </pc:sldLayoutMkLst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8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5T02:47:41.727" v="95"/>
          <pc:sldLayoutMkLst>
            <pc:docMk/>
            <pc:sldMasterMk cId="946754946" sldId="2147483660"/>
            <pc:sldLayoutMk cId="3606029816" sldId="2147483665"/>
          </pc:sldLayoutMkLst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19-08-05T02:47:41.727" v="95"/>
            <ac:spMkLst>
              <pc:docMk/>
              <pc:sldMasterMk cId="946754946" sldId="2147483660"/>
              <pc:sldLayoutMk cId="3606029816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9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10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30.244" v="12" actId="790"/>
          <pc:sldLayoutMkLst>
            <pc:docMk/>
            <pc:sldMasterMk cId="946754946" sldId="2147483660"/>
            <pc:sldLayoutMk cId="100814485" sldId="2147483666"/>
          </pc:sldLayoutMkLst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41.431" v="13" actId="790"/>
          <pc:sldLayoutMkLst>
            <pc:docMk/>
            <pc:sldMasterMk cId="946754946" sldId="2147483660"/>
            <pc:sldLayoutMk cId="4037432058" sldId="2147483667"/>
          </pc:sldLayoutMkLst>
          <pc:spChg chg="mod">
            <ac:chgData name="Fake Test User" userId="SID-0" providerId="Test" clId="FakeClientId" dt="2019-08-02T07:49:41.431" v="13" actId="790"/>
            <ac:spMkLst>
              <pc:docMk/>
              <pc:sldMasterMk cId="946754946" sldId="2147483660"/>
              <pc:sldLayoutMk cId="4037432058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41.431" v="13" actId="790"/>
            <ac:spMkLst>
              <pc:docMk/>
              <pc:sldMasterMk cId="946754946" sldId="2147483660"/>
              <pc:sldLayoutMk cId="4037432058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41.431" v="13" actId="790"/>
            <ac:spMkLst>
              <pc:docMk/>
              <pc:sldMasterMk cId="946754946" sldId="2147483660"/>
              <pc:sldLayoutMk cId="4037432058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51.102" v="14" actId="790"/>
          <pc:sldLayoutMkLst>
            <pc:docMk/>
            <pc:sldMasterMk cId="946754946" sldId="2147483660"/>
            <pc:sldLayoutMk cId="1784193825" sldId="2147483668"/>
          </pc:sldLayoutMkLst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58.555" v="15" actId="790"/>
          <pc:sldLayoutMkLst>
            <pc:docMk/>
            <pc:sldMasterMk cId="946754946" sldId="2147483660"/>
            <pc:sldLayoutMk cId="3161095380" sldId="2147483669"/>
          </pc:sldLayoutMkLst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50:05.789" v="16" actId="790"/>
          <pc:sldLayoutMkLst>
            <pc:docMk/>
            <pc:sldMasterMk cId="946754946" sldId="2147483660"/>
            <pc:sldLayoutMk cId="596921339" sldId="2147483670"/>
          </pc:sldLayoutMkLst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50:24.991" v="18" actId="790"/>
          <pc:sldLayoutMkLst>
            <pc:docMk/>
            <pc:sldMasterMk cId="946754946" sldId="2147483660"/>
            <pc:sldLayoutMk cId="1302266631" sldId="2147483671"/>
          </pc:sldLayoutMkLst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8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xmlns="" id="{939EDDF0-E385-4E7B-A78C-7D97CABDF0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noProof="1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D575BFFE-4A85-44EA-984D-F538D7CF15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A80C8-535F-440E-AA0E-1AA1F0916E66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A2F27037-9A1F-4071-8767-8992AD3328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noProof="1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3F197AF3-92B7-4C80-B4E8-9070C8AA85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6F08F-0F05-4FF1-A4A2-687DED3B701D}" type="slidenum">
              <a:rPr lang="fr-FR" noProof="1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3419846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1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846C65A-61FB-4959-83C9-6E4B5CD9F47A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1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fr-FR" noProof="1" smtClean="0"/>
              <a:t>1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11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4001016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3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368215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4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505915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5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792182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6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163474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7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180602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8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236926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-FR" noProof="1"/>
              <a:t>En mode Diaporama, cliquez sur la flèche pour accéder au Centre de prise en main de PowerPoint.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fr-FR" noProof="1" smtClean="0"/>
              <a:t>9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8511961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10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959046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rtlCol="0"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1" smtClean="0"/>
              <a:t>Modifiez le style des sous-titres du masque</a:t>
            </a:r>
            <a:endParaRPr lang="fr-FR" noProof="1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5A7DD4-A5F3-40B4-9EF5-1289D3B26ADA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 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2289771-09B5-48A3-AC8E-C469EF3C7D08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 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1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9CB668-31C8-482B-8D2A-9756E9D7F5B7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38201" y="1825625"/>
            <a:ext cx="4167753" cy="4351338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356119F-E82C-4520-84FF-5D2E279C6D32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 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rtlCol="0"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323308" y="2402237"/>
            <a:ext cx="5269424" cy="2187226"/>
          </a:xfrm>
        </p:spPr>
        <p:txBody>
          <a:bodyPr rtlCol="0"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8DA67CD-FCA9-43FA-AA1D-ABC09422892F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D2D7D0E-5B2C-45C1-B694-6A6E33B84FA1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1851" y="1489075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89664" y="1489075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924C8F-2163-44A6-8CBB-C03BC6B69F25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11" name="Rectangle 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E423A9-4B19-47F8-9A8F-980AA2074B28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DDFDB9B-0C97-474D-A020-66763FEBFED4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2B142D1-E00E-4274-BC4A-56D855C5C9D3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’image 2"/>
          <p:cNvSpPr>
            <a:spLocks noGrp="1"/>
          </p:cNvSpPr>
          <p:nvPr>
            <p:ph type="pic" idx="1" hasCustomPrompt="1"/>
          </p:nvPr>
        </p:nvSpPr>
        <p:spPr>
          <a:xfrm>
            <a:off x="5183188" y="987427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1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5847B6-4481-47B0-95F5-4B9213B44D5F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 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1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91E77F6-FCCE-4598-B90E-F5AC750125DC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BUT GMP – Portfolio – S5</a:t>
            </a:r>
            <a:endParaRPr lang="fr-FR" noProof="1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fr-FR" noProof="1" smtClean="0"/>
              <a:t>Mise à jour des maps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4F3334-CA90-4921-B1E2-32E7FBE3BBCA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fr-FR" noProof="1" smtClean="0"/>
              <a:t>10</a:t>
            </a:fld>
            <a:endParaRPr lang="fr-FR" noProof="1"/>
          </a:p>
        </p:txBody>
      </p:sp>
      <p:sp>
        <p:nvSpPr>
          <p:cNvPr id="11" name="ZoneTexte 10"/>
          <p:cNvSpPr txBox="1"/>
          <p:nvPr/>
        </p:nvSpPr>
        <p:spPr>
          <a:xfrm>
            <a:off x="1390650" y="2051012"/>
            <a:ext cx="10284114" cy="34163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Versions provisoires des CV, LM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Expériences prof. hors champ GMP et jobs non déclarés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« Erreurs » de parcours pré-BUT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Faiblesses en entrée de BUT, défauts de personnalité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Attitude en cours et (dé)motivation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Bilans sur les 3 années de BUT, défis non validés, mauvais classements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Changements de projets prof. </a:t>
            </a:r>
            <a:r>
              <a:rPr lang="fr-FR" sz="2400" dirty="0"/>
              <a:t>e</a:t>
            </a:r>
            <a:r>
              <a:rPr lang="fr-FR" sz="2400" dirty="0" smtClean="0"/>
              <a:t>t de poursuites d’études au cours des 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Veilles technologiques « fantaisistes », hors secteur p/r à une entreprise visée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543" y="3938740"/>
            <a:ext cx="2132707" cy="278273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576" y="1914525"/>
            <a:ext cx="5361106" cy="3614794"/>
          </a:xfrm>
          <a:prstGeom prst="rect">
            <a:avLst/>
          </a:prstGeom>
        </p:spPr>
      </p:pic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838200" y="447675"/>
            <a:ext cx="11025591" cy="790575"/>
          </a:xfrm>
        </p:spPr>
        <p:txBody>
          <a:bodyPr rtlCol="0"/>
          <a:lstStyle/>
          <a:p>
            <a:pPr rtl="0"/>
            <a:r>
              <a:rPr lang="fr-FR" noProof="1" smtClean="0"/>
              <a:t>Ce qui aura disparu à la fin du S5!</a:t>
            </a:r>
            <a:endParaRPr lang="fr-FR" noProof="1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6356351"/>
            <a:ext cx="656830" cy="29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19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2000"/>
                            </p:stCondLst>
                            <p:childTnLst>
                              <p:par>
                                <p:cTn id="2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4F3334-CA90-4921-B1E2-32E7FBE3BBCA}" type="datetime1">
              <a:rPr lang="fr-FR" noProof="1" smtClean="0"/>
              <a:t>02/09/2025</a:t>
            </a:fld>
            <a:endParaRPr lang="fr-FR" noProof="1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6356351"/>
            <a:ext cx="656830" cy="290844"/>
          </a:xfrm>
          <a:prstGeom prst="rect">
            <a:avLst/>
          </a:prstGeom>
        </p:spPr>
      </p:pic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fr-FR" noProof="1" smtClean="0"/>
              <a:t>11</a:t>
            </a:fld>
            <a:endParaRPr lang="fr-FR" noProof="1"/>
          </a:p>
        </p:txBody>
      </p:sp>
      <p:sp>
        <p:nvSpPr>
          <p:cNvPr id="13" name="ZoneTexte 12"/>
          <p:cNvSpPr txBox="1"/>
          <p:nvPr/>
        </p:nvSpPr>
        <p:spPr>
          <a:xfrm>
            <a:off x="447675" y="1647825"/>
            <a:ext cx="7477125" cy="50167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Compétences à </a:t>
            </a:r>
            <a:r>
              <a:rPr lang="fr-FR" sz="2800" b="1" dirty="0" smtClean="0"/>
              <a:t>synthétiser</a:t>
            </a:r>
          </a:p>
          <a:p>
            <a:pPr lvl="1"/>
            <a:r>
              <a:rPr lang="fr-FR" sz="2000" i="1" dirty="0" smtClean="0">
                <a:sym typeface="Wingdings" panose="05000000000000000000" pitchFamily="2" charset="2"/>
              </a:rPr>
              <a:t> Remplacer l’évolution par semestres (« au S1 je suis capable de… ») par une présentation thématique (« en usinage je suis capable de… »). </a:t>
            </a:r>
            <a:endParaRPr lang="fr-FR" sz="2000" i="1" dirty="0" smtClean="0"/>
          </a:p>
          <a:p>
            <a:endParaRPr lang="fr-F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 err="1" smtClean="0"/>
              <a:t>SAé</a:t>
            </a:r>
            <a:r>
              <a:rPr lang="fr-FR" sz="2800" dirty="0" smtClean="0"/>
              <a:t> significatives à </a:t>
            </a:r>
            <a:r>
              <a:rPr lang="fr-FR" sz="2800" dirty="0"/>
              <a:t>présenter en mode « </a:t>
            </a:r>
            <a:r>
              <a:rPr lang="fr-FR" sz="2800" b="1" dirty="0"/>
              <a:t>projet</a:t>
            </a:r>
            <a:r>
              <a:rPr lang="fr-FR" sz="2800" dirty="0"/>
              <a:t> » </a:t>
            </a:r>
            <a:r>
              <a:rPr lang="fr-FR" sz="2800" dirty="0" smtClean="0"/>
              <a:t>(ex: moyeu </a:t>
            </a:r>
            <a:r>
              <a:rPr lang="fr-FR" sz="2800" dirty="0"/>
              <a:t>de vélo</a:t>
            </a:r>
            <a:r>
              <a:rPr lang="fr-FR" sz="28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Un discours </a:t>
            </a:r>
            <a:r>
              <a:rPr lang="fr-FR" sz="2800" b="1" dirty="0" smtClean="0"/>
              <a:t>positif</a:t>
            </a:r>
            <a:r>
              <a:rPr lang="fr-FR" sz="2800" dirty="0" smtClean="0"/>
              <a:t>: ni échec, ni regret, ni difficultés, ni frustration. Mise en valeur des savoir, savoir-faire et savoir-être.</a:t>
            </a:r>
            <a:endParaRPr lang="fr-F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8073" y="2140037"/>
            <a:ext cx="2800997" cy="2800997"/>
          </a:xfrm>
          <a:prstGeom prst="rect">
            <a:avLst/>
          </a:prstGeom>
        </p:spPr>
      </p:pic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838200" y="447675"/>
            <a:ext cx="11025591" cy="790575"/>
          </a:xfrm>
        </p:spPr>
        <p:txBody>
          <a:bodyPr rtlCol="0"/>
          <a:lstStyle/>
          <a:p>
            <a:pPr rtl="0"/>
            <a:r>
              <a:rPr lang="fr-FR" noProof="1" smtClean="0"/>
              <a:t>Au profit de…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48630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et avertissement pour les prochains TD…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253837" y="1606941"/>
            <a:ext cx="9795163" cy="4650984"/>
          </a:xfrm>
        </p:spPr>
        <p:txBody>
          <a:bodyPr>
            <a:normAutofit fontScale="47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4000" dirty="0" smtClean="0"/>
              <a:t>Au S5, le PF se construit </a:t>
            </a:r>
            <a:r>
              <a:rPr lang="fr-FR" sz="4000" b="1" dirty="0" smtClean="0"/>
              <a:t>progressivement</a:t>
            </a:r>
            <a:r>
              <a:rPr lang="fr-FR" sz="4000" dirty="0" smtClean="0"/>
              <a:t> en TD.</a:t>
            </a:r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fr-FR" sz="4000" dirty="0" err="1" smtClean="0"/>
              <a:t>Consq</a:t>
            </a:r>
            <a:r>
              <a:rPr lang="fr-FR" sz="4000" dirty="0" smtClean="0"/>
              <a:t>: apportez impérativement à </a:t>
            </a:r>
            <a:r>
              <a:rPr lang="fr-FR" sz="4000" dirty="0"/>
              <a:t>chaque TD la dernière version </a:t>
            </a:r>
            <a:r>
              <a:rPr lang="fr-FR" sz="4000" dirty="0" smtClean="0"/>
              <a:t>de votre </a:t>
            </a:r>
            <a:r>
              <a:rPr lang="fr-FR" sz="4000" dirty="0"/>
              <a:t>PF mise à </a:t>
            </a:r>
            <a:r>
              <a:rPr lang="fr-FR" sz="4000" dirty="0" smtClean="0"/>
              <a:t>jour</a:t>
            </a:r>
          </a:p>
          <a:p>
            <a:pPr marL="971550" lvl="1" indent="-285750">
              <a:lnSpc>
                <a:spcPct val="100000"/>
              </a:lnSpc>
            </a:pPr>
            <a:r>
              <a:rPr lang="fr-FR" sz="4000" dirty="0" smtClean="0"/>
              <a:t> </a:t>
            </a:r>
            <a:r>
              <a:rPr lang="fr-FR" sz="4000" dirty="0"/>
              <a:t>soit </a:t>
            </a:r>
            <a:r>
              <a:rPr lang="fr-FR" sz="4000" dirty="0" smtClean="0"/>
              <a:t>sur votre </a:t>
            </a:r>
            <a:r>
              <a:rPr lang="fr-FR" sz="4000" b="1" dirty="0"/>
              <a:t>ordinateur personnel</a:t>
            </a:r>
            <a:r>
              <a:rPr lang="fr-FR" sz="4000" dirty="0"/>
              <a:t>, </a:t>
            </a:r>
            <a:endParaRPr lang="fr-FR" sz="4000" dirty="0" smtClean="0"/>
          </a:p>
          <a:p>
            <a:pPr marL="971550" lvl="1" indent="-285750">
              <a:lnSpc>
                <a:spcPct val="100000"/>
              </a:lnSpc>
            </a:pPr>
            <a:r>
              <a:rPr lang="fr-FR" sz="4000" dirty="0" smtClean="0"/>
              <a:t> soit sous </a:t>
            </a:r>
            <a:r>
              <a:rPr lang="fr-FR" sz="4000" b="1" dirty="0"/>
              <a:t>clef </a:t>
            </a:r>
            <a:r>
              <a:rPr lang="fr-FR" sz="4000" b="1" dirty="0" smtClean="0"/>
              <a:t>USB</a:t>
            </a:r>
            <a:r>
              <a:rPr lang="fr-FR" sz="4000" dirty="0" smtClean="0"/>
              <a:t>.</a:t>
            </a:r>
            <a:endParaRPr lang="fr-FR" sz="4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4000" dirty="0"/>
              <a:t>Une note d’activité et d’avancement est mise en place, comptant pour le S6 </a:t>
            </a:r>
            <a:endParaRPr lang="fr-FR" sz="4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4000" dirty="0" smtClean="0"/>
              <a:t>La map du S5 sera à remettre sur Moodle fin S5, pour une note au S6.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4000" b="1" i="1" dirty="0" smtClean="0">
                <a:solidFill>
                  <a:schemeClr val="accent2"/>
                </a:solidFill>
                <a:sym typeface="Wingdings" panose="05000000000000000000" pitchFamily="2" charset="2"/>
              </a:rPr>
              <a:t></a:t>
            </a:r>
            <a:r>
              <a:rPr lang="fr-FR" sz="4000" i="1" dirty="0" smtClean="0">
                <a:sym typeface="Wingdings" panose="05000000000000000000" pitchFamily="2" charset="2"/>
              </a:rPr>
              <a:t> </a:t>
            </a:r>
            <a:r>
              <a:rPr lang="fr-FR" sz="4000" i="1" dirty="0" smtClean="0">
                <a:solidFill>
                  <a:schemeClr val="accent2"/>
                </a:solidFill>
              </a:rPr>
              <a:t>Prochain TD en semaine 37: opérer toutes les mises à jour vues dans ce pwp</a:t>
            </a:r>
            <a:endParaRPr lang="fr-FR" sz="4000" i="1" dirty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356119F-E82C-4520-84FF-5D2E279C6D32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fr-FR" noProof="1" smtClean="0"/>
              <a:t>12</a:t>
            </a:fld>
            <a:endParaRPr lang="fr-FR" noProof="1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6356351"/>
            <a:ext cx="656830" cy="29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49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Vers une version « publiable » du e-portfolio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17246"/>
            <a:ext cx="10515599" cy="4530727"/>
          </a:xfrm>
        </p:spPr>
        <p:txBody>
          <a:bodyPr>
            <a:normAutofit fontScale="77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 smtClean="0"/>
              <a:t>Au </a:t>
            </a:r>
            <a:r>
              <a:rPr lang="fr-FR" sz="2400" b="1" dirty="0" smtClean="0">
                <a:solidFill>
                  <a:schemeClr val="accent2"/>
                </a:solidFill>
              </a:rPr>
              <a:t>S5</a:t>
            </a:r>
            <a:r>
              <a:rPr lang="fr-FR" sz="2400" b="1" dirty="0" smtClean="0"/>
              <a:t>:  </a:t>
            </a:r>
            <a:r>
              <a:rPr lang="fr-FR" sz="2400" dirty="0" smtClean="0"/>
              <a:t>(2h CM, 6h TD)</a:t>
            </a:r>
          </a:p>
          <a:p>
            <a:pPr marL="971550" lvl="1" indent="-285750"/>
            <a:r>
              <a:rPr lang="fr-FR" sz="1800" dirty="0" smtClean="0"/>
              <a:t>Continuer à renseigner le e-portfolio « universitaire » sur </a:t>
            </a:r>
            <a:r>
              <a:rPr lang="fr-FR" sz="1800" b="1" dirty="0" err="1" smtClean="0"/>
              <a:t>Mindview</a:t>
            </a:r>
            <a:r>
              <a:rPr lang="fr-FR" sz="1800" b="1" dirty="0" smtClean="0"/>
              <a:t> 8 </a:t>
            </a:r>
            <a:r>
              <a:rPr lang="fr-FR" sz="1800" i="1" dirty="0" smtClean="0"/>
              <a:t>(= version complète et </a:t>
            </a:r>
            <a:r>
              <a:rPr lang="fr-FR" sz="1800" i="1" dirty="0" smtClean="0"/>
              <a:t>personnelle, V1)</a:t>
            </a:r>
            <a:endParaRPr lang="fr-FR" sz="1800" i="1" dirty="0" smtClean="0"/>
          </a:p>
          <a:p>
            <a:pPr lvl="2" indent="0">
              <a:buNone/>
            </a:pPr>
            <a:r>
              <a:rPr lang="fr-FR" sz="1600" dirty="0" smtClean="0">
                <a:sym typeface="Wingdings" panose="05000000000000000000" pitchFamily="2" charset="2"/>
              </a:rPr>
              <a:t> </a:t>
            </a:r>
            <a:r>
              <a:rPr lang="fr-FR" sz="1600" b="1" dirty="0" smtClean="0">
                <a:solidFill>
                  <a:schemeClr val="accent2"/>
                </a:solidFill>
                <a:sym typeface="Wingdings" panose="05000000000000000000" pitchFamily="2" charset="2"/>
              </a:rPr>
              <a:t>Le PF pour garder la trace des enseignements et activités à l’IUT</a:t>
            </a:r>
            <a:endParaRPr lang="fr-FR" sz="1600" b="1" dirty="0" smtClean="0">
              <a:solidFill>
                <a:schemeClr val="accent2"/>
              </a:solidFill>
            </a:endParaRPr>
          </a:p>
          <a:p>
            <a:pPr marL="971550" lvl="1" indent="-285750"/>
            <a:r>
              <a:rPr lang="fr-FR" sz="1800" dirty="0" smtClean="0"/>
              <a:t>Alléger progressivement le e-portfolio en sélectionnant les infos cruciales: formation, aptitudes, compétences, expériences, réalisations numériques… </a:t>
            </a:r>
            <a:r>
              <a:rPr lang="fr-FR" sz="1800" b="1" dirty="0" smtClean="0"/>
              <a:t>Nouvelle </a:t>
            </a:r>
            <a:r>
              <a:rPr lang="fr-FR" sz="1800" b="1" smtClean="0"/>
              <a:t>MAP </a:t>
            </a:r>
            <a:r>
              <a:rPr lang="fr-FR" sz="1800" b="1" smtClean="0"/>
              <a:t>simplifiée (V2)</a:t>
            </a:r>
            <a:r>
              <a:rPr lang="fr-FR" sz="1800" smtClean="0"/>
              <a:t>.</a:t>
            </a:r>
            <a:endParaRPr lang="fr-FR" sz="1800" dirty="0" smtClean="0"/>
          </a:p>
          <a:p>
            <a:pPr lvl="2" indent="0">
              <a:buNone/>
            </a:pPr>
            <a:r>
              <a:rPr lang="fr-FR" sz="1600" dirty="0" smtClean="0">
                <a:sym typeface="Wingdings" panose="05000000000000000000" pitchFamily="2" charset="2"/>
              </a:rPr>
              <a:t> </a:t>
            </a:r>
            <a:r>
              <a:rPr lang="fr-FR" sz="1600" b="1" dirty="0" smtClean="0">
                <a:solidFill>
                  <a:schemeClr val="accent2"/>
                </a:solidFill>
                <a:sym typeface="Wingdings" panose="05000000000000000000" pitchFamily="2" charset="2"/>
              </a:rPr>
              <a:t>Le PF comme outil de synthèse des compétences majeures</a:t>
            </a:r>
            <a:endParaRPr lang="fr-FR" sz="1600" b="1" dirty="0" smtClean="0">
              <a:solidFill>
                <a:schemeClr val="accent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prstClr val="white">
                    <a:lumMod val="50000"/>
                  </a:prstClr>
                </a:solidFill>
              </a:rPr>
              <a:t>Au </a:t>
            </a:r>
            <a:r>
              <a:rPr lang="fr-FR" sz="2400" b="1" dirty="0" smtClean="0">
                <a:solidFill>
                  <a:srgbClr val="ED7D31"/>
                </a:solidFill>
              </a:rPr>
              <a:t>S6</a:t>
            </a:r>
            <a:r>
              <a:rPr lang="fr-FR" sz="2400" b="1" dirty="0" smtClean="0">
                <a:solidFill>
                  <a:prstClr val="white">
                    <a:lumMod val="50000"/>
                  </a:prstClr>
                </a:solidFill>
              </a:rPr>
              <a:t>:  </a:t>
            </a:r>
            <a:r>
              <a:rPr lang="fr-FR" sz="2400" dirty="0">
                <a:solidFill>
                  <a:prstClr val="white">
                    <a:lumMod val="50000"/>
                  </a:prstClr>
                </a:solidFill>
              </a:rPr>
              <a:t>(2h </a:t>
            </a:r>
            <a:r>
              <a:rPr lang="fr-FR" sz="2400" dirty="0" smtClean="0">
                <a:solidFill>
                  <a:prstClr val="white">
                    <a:lumMod val="50000"/>
                  </a:prstClr>
                </a:solidFill>
              </a:rPr>
              <a:t>TD, </a:t>
            </a:r>
            <a:r>
              <a:rPr lang="fr-FR" sz="2400" dirty="0">
                <a:solidFill>
                  <a:prstClr val="white">
                    <a:lumMod val="50000"/>
                  </a:prstClr>
                </a:solidFill>
              </a:rPr>
              <a:t>6h </a:t>
            </a:r>
            <a:r>
              <a:rPr lang="fr-FR" sz="2400" dirty="0" err="1" smtClean="0">
                <a:solidFill>
                  <a:prstClr val="white">
                    <a:lumMod val="50000"/>
                  </a:prstClr>
                </a:solidFill>
              </a:rPr>
              <a:t>tp</a:t>
            </a:r>
            <a:r>
              <a:rPr lang="fr-FR" sz="2400" dirty="0" smtClean="0">
                <a:solidFill>
                  <a:prstClr val="white">
                    <a:lumMod val="50000"/>
                  </a:prstClr>
                </a:solidFill>
              </a:rPr>
              <a:t>)</a:t>
            </a:r>
            <a:endParaRPr lang="fr-FR" sz="2400" dirty="0">
              <a:solidFill>
                <a:prstClr val="white">
                  <a:lumMod val="50000"/>
                </a:prstClr>
              </a:solidFill>
            </a:endParaRPr>
          </a:p>
          <a:p>
            <a:pPr marL="971550" lvl="1" indent="-285750"/>
            <a:r>
              <a:rPr lang="fr-FR" sz="1800" dirty="0" smtClean="0"/>
              <a:t>Changement de support pour une version « professionnelle » publiable </a:t>
            </a:r>
            <a:r>
              <a:rPr lang="fr-FR" sz="1800" i="1" dirty="0" smtClean="0"/>
              <a:t>(= version pour recruteurs) </a:t>
            </a:r>
            <a:r>
              <a:rPr lang="fr-FR" sz="1800" dirty="0" smtClean="0"/>
              <a:t>sur </a:t>
            </a:r>
            <a:r>
              <a:rPr lang="fr-FR" sz="1800" b="1" dirty="0" smtClean="0"/>
              <a:t>Google sites</a:t>
            </a:r>
          </a:p>
          <a:p>
            <a:pPr lvl="2" indent="0">
              <a:buNone/>
            </a:pPr>
            <a:r>
              <a:rPr lang="fr-FR" sz="1600" dirty="0" smtClean="0">
                <a:sym typeface="Wingdings" panose="05000000000000000000" pitchFamily="2" charset="2"/>
              </a:rPr>
              <a:t> </a:t>
            </a:r>
            <a:r>
              <a:rPr lang="fr-FR" sz="1600" b="1" dirty="0" smtClean="0">
                <a:solidFill>
                  <a:schemeClr val="accent2"/>
                </a:solidFill>
                <a:sym typeface="Wingdings" panose="05000000000000000000" pitchFamily="2" charset="2"/>
              </a:rPr>
              <a:t>Le PF pour promouvoir son image pro</a:t>
            </a:r>
            <a:r>
              <a:rPr lang="fr-FR" sz="1600" dirty="0" smtClean="0">
                <a:sym typeface="Wingdings" panose="05000000000000000000" pitchFamily="2" charset="2"/>
              </a:rPr>
              <a:t>	</a:t>
            </a:r>
            <a:endParaRPr lang="fr-FR" sz="1600" dirty="0" smtClean="0"/>
          </a:p>
          <a:p>
            <a:pPr marL="971550" lvl="1" indent="-285750"/>
            <a:endParaRPr lang="fr-FR" sz="18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356119F-E82C-4520-84FF-5D2E279C6D32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fr-FR" noProof="1" smtClean="0"/>
              <a:t>2</a:t>
            </a:fld>
            <a:endParaRPr lang="fr-FR" noProof="1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6356351"/>
            <a:ext cx="656830" cy="29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27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Rappel : la map du BUT GMP</a:t>
            </a:r>
            <a:endParaRPr lang="fr-FR" noProof="1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FD124DE-42EF-49E3-9519-DA5630B45B61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fr-FR" noProof="1" smtClean="0"/>
              <a:t>3</a:t>
            </a:fld>
            <a:endParaRPr lang="fr-FR" noProof="1"/>
          </a:p>
        </p:txBody>
      </p:sp>
      <p:sp>
        <p:nvSpPr>
          <p:cNvPr id="13" name="ZoneTexte 12"/>
          <p:cNvSpPr txBox="1"/>
          <p:nvPr/>
        </p:nvSpPr>
        <p:spPr>
          <a:xfrm>
            <a:off x="1154546" y="2142836"/>
            <a:ext cx="4378036" cy="646331"/>
          </a:xfrm>
          <a:prstGeom prst="rect">
            <a:avLst/>
          </a:pr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/>
              <a:t>Map</a:t>
            </a:r>
            <a:r>
              <a:rPr lang="fr-FR" dirty="0" smtClean="0"/>
              <a:t> originelle du BUT GMP toujours disponible sur Moodle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3"/>
          <a:srcRect l="9595" t="6650" r="11567" b="3381"/>
          <a:stretch/>
        </p:blipFill>
        <p:spPr>
          <a:xfrm>
            <a:off x="2322534" y="1150911"/>
            <a:ext cx="7313166" cy="4694487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6356351"/>
            <a:ext cx="656830" cy="29084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154546" y="3293747"/>
            <a:ext cx="4378036" cy="923330"/>
          </a:xfrm>
          <a:prstGeom prst="rect">
            <a:avLst/>
          </a:pr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Une nouvelle map simplifiée et synthétique, V2, disponible aussi sur Moodle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807" y="0"/>
            <a:ext cx="111363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0" grpId="0" animBg="1"/>
      <p:bldP spid="1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MàJ onglet </a:t>
            </a:r>
            <a:r>
              <a:rPr lang="fr-FR" b="1" noProof="1" smtClean="0"/>
              <a:t>« Qui je suis »</a:t>
            </a:r>
            <a:endParaRPr lang="fr-FR" b="1" noProof="1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6110927-E2E1-4C16-994A-1F3DEA952BB0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fr-FR" noProof="1" smtClean="0"/>
              <a:t>4</a:t>
            </a:fld>
            <a:endParaRPr lang="fr-FR" noProof="1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3"/>
          <a:srcRect l="8906" t="10695" r="4375" b="7361"/>
          <a:stretch/>
        </p:blipFill>
        <p:spPr>
          <a:xfrm>
            <a:off x="1133476" y="736601"/>
            <a:ext cx="10572750" cy="5619751"/>
          </a:xfrm>
          <a:prstGeom prst="rect">
            <a:avLst/>
          </a:prstGeom>
        </p:spPr>
      </p:pic>
      <p:sp>
        <p:nvSpPr>
          <p:cNvPr id="14" name="Ellipse 13"/>
          <p:cNvSpPr/>
          <p:nvPr/>
        </p:nvSpPr>
        <p:spPr>
          <a:xfrm>
            <a:off x="4419600" y="1504951"/>
            <a:ext cx="1790700" cy="266700"/>
          </a:xfrm>
          <a:prstGeom prst="ellipse">
            <a:avLst/>
          </a:prstGeom>
          <a:noFill/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6419851" y="829271"/>
            <a:ext cx="2936585" cy="923330"/>
          </a:xfrm>
          <a:prstGeom prst="borderCallout1">
            <a:avLst>
              <a:gd name="adj1" fmla="val 53824"/>
              <a:gd name="adj2" fmla="val -1811"/>
              <a:gd name="adj3" fmla="val 70205"/>
              <a:gd name="adj4" fmla="val -1550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Au S5: optimiser l’utilisation des réseaux (LinkedIn       ) </a:t>
            </a:r>
            <a:r>
              <a:rPr lang="fr-FR" sz="1600" i="1" dirty="0" smtClean="0"/>
              <a:t>– </a:t>
            </a:r>
            <a:r>
              <a:rPr lang="fr-FR" sz="1600" i="1" dirty="0" err="1" smtClean="0"/>
              <a:t>Cf</a:t>
            </a:r>
            <a:r>
              <a:rPr lang="fr-FR" sz="1600" i="1" dirty="0" smtClean="0"/>
              <a:t> cours PPP </a:t>
            </a:r>
            <a:endParaRPr lang="fr-FR" dirty="0"/>
          </a:p>
        </p:txBody>
      </p:sp>
      <p:sp>
        <p:nvSpPr>
          <p:cNvPr id="18" name="Ellipse 17"/>
          <p:cNvSpPr/>
          <p:nvPr/>
        </p:nvSpPr>
        <p:spPr>
          <a:xfrm>
            <a:off x="6505575" y="1771651"/>
            <a:ext cx="1190626" cy="277033"/>
          </a:xfrm>
          <a:prstGeom prst="ellipse">
            <a:avLst/>
          </a:prstGeom>
          <a:noFill/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6505575" y="2695575"/>
            <a:ext cx="1571625" cy="223059"/>
          </a:xfrm>
          <a:prstGeom prst="ellipse">
            <a:avLst/>
          </a:prstGeom>
          <a:noFill/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4381500" y="3705225"/>
            <a:ext cx="2038351" cy="704850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6505575" y="4864911"/>
            <a:ext cx="2721552" cy="369332"/>
          </a:xfrm>
          <a:prstGeom prst="borderCallout1">
            <a:avLst>
              <a:gd name="adj1" fmla="val 53824"/>
              <a:gd name="adj2" fmla="val -1811"/>
              <a:gd name="adj3" fmla="val -129408"/>
              <a:gd name="adj4" fmla="val -2689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Jobs d’été (hors stages)…</a:t>
            </a:r>
            <a:endParaRPr lang="fr-FR" sz="1200" dirty="0"/>
          </a:p>
        </p:txBody>
      </p:sp>
      <p:sp>
        <p:nvSpPr>
          <p:cNvPr id="22" name="Ellipse 21"/>
          <p:cNvSpPr/>
          <p:nvPr/>
        </p:nvSpPr>
        <p:spPr>
          <a:xfrm>
            <a:off x="3648075" y="5532183"/>
            <a:ext cx="1419226" cy="354267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6505575" y="5532411"/>
            <a:ext cx="3457575" cy="923330"/>
          </a:xfrm>
          <a:prstGeom prst="borderCallout1">
            <a:avLst>
              <a:gd name="adj1" fmla="val 53824"/>
              <a:gd name="adj2" fmla="val -1811"/>
              <a:gd name="adj3" fmla="val 27910"/>
              <a:gd name="adj4" fmla="val -4137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CV intégrant l’expérience du stage 1 et orienté vers recherche du stage 2, ou de l’alternance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9050339" y="7222297"/>
            <a:ext cx="45719" cy="13111282"/>
          </a:xfrm>
          <a:prstGeom prst="borderCallout1">
            <a:avLst>
              <a:gd name="adj1" fmla="val 53824"/>
              <a:gd name="adj2" fmla="val -1811"/>
              <a:gd name="adj3" fmla="val 70205"/>
              <a:gd name="adj4" fmla="val -1550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Au S5: optimiser l’utilisation des réseaux (LinkedIn )</a:t>
            </a:r>
            <a:endParaRPr lang="fr-FR" dirty="0"/>
          </a:p>
        </p:txBody>
      </p:sp>
      <p:pic>
        <p:nvPicPr>
          <p:cNvPr id="26" name="Picture 2" descr="Linkedin png images | PNGWi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999" y="1406525"/>
            <a:ext cx="346075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llipse 2"/>
          <p:cNvSpPr/>
          <p:nvPr/>
        </p:nvSpPr>
        <p:spPr>
          <a:xfrm>
            <a:off x="4114800" y="4505325"/>
            <a:ext cx="1514475" cy="619125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Légende encadrée 1 5"/>
          <p:cNvSpPr/>
          <p:nvPr/>
        </p:nvSpPr>
        <p:spPr>
          <a:xfrm>
            <a:off x="742950" y="4410075"/>
            <a:ext cx="2257425" cy="612648"/>
          </a:xfrm>
          <a:prstGeom prst="borderCallout1">
            <a:avLst>
              <a:gd name="adj1" fmla="val 40516"/>
              <a:gd name="adj2" fmla="val 106250"/>
              <a:gd name="adj3" fmla="val 61194"/>
              <a:gd name="adj4" fmla="val 14616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Q/D adaptés à un discours face à un recruteur </a:t>
            </a:r>
            <a:endParaRPr lang="fr-FR" sz="1400" dirty="0"/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6356351"/>
            <a:ext cx="656830" cy="29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5" grpId="1" animBg="1"/>
      <p:bldP spid="3" grpId="0" animBg="1"/>
      <p:bldP spid="3" grpId="1" animBg="1"/>
      <p:bldP spid="6" grpId="0" animBg="1"/>
      <p:bldP spid="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0"/>
            <a:ext cx="11025591" cy="1208868"/>
          </a:xfrm>
        </p:spPr>
        <p:txBody>
          <a:bodyPr rtlCol="0"/>
          <a:lstStyle/>
          <a:p>
            <a:pPr rtl="0"/>
            <a:r>
              <a:rPr lang="fr-FR" noProof="1" smtClean="0"/>
              <a:t>MàJ onglet </a:t>
            </a:r>
            <a:r>
              <a:rPr lang="fr-FR" b="1" noProof="1" smtClean="0"/>
              <a:t>« Motivation /Perception de ma formation »</a:t>
            </a:r>
            <a:endParaRPr lang="fr-FR" noProof="1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4F3334-CA90-4921-B1E2-32E7FBE3BBCA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fr-FR" noProof="1" smtClean="0"/>
              <a:t>5</a:t>
            </a:fld>
            <a:endParaRPr lang="fr-FR" noProof="1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3"/>
          <a:srcRect l="12032" t="22222" r="15625" b="28750"/>
          <a:stretch/>
        </p:blipFill>
        <p:spPr>
          <a:xfrm>
            <a:off x="753953" y="1727185"/>
            <a:ext cx="10783701" cy="4110849"/>
          </a:xfrm>
          <a:prstGeom prst="rect">
            <a:avLst/>
          </a:prstGeom>
        </p:spPr>
      </p:pic>
      <p:sp>
        <p:nvSpPr>
          <p:cNvPr id="11" name="Ellipse 10"/>
          <p:cNvSpPr/>
          <p:nvPr/>
        </p:nvSpPr>
        <p:spPr>
          <a:xfrm>
            <a:off x="8782051" y="4257675"/>
            <a:ext cx="2066924" cy="704850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Légende encadrée 1 11"/>
          <p:cNvSpPr/>
          <p:nvPr/>
        </p:nvSpPr>
        <p:spPr>
          <a:xfrm>
            <a:off x="10234612" y="5442872"/>
            <a:ext cx="1228725" cy="612648"/>
          </a:xfrm>
          <a:prstGeom prst="borderCallout1">
            <a:avLst>
              <a:gd name="adj1" fmla="val 54509"/>
              <a:gd name="adj2" fmla="val -4457"/>
              <a:gd name="adj3" fmla="val -66293"/>
              <a:gd name="adj4" fmla="val -3266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 compléter</a:t>
            </a:r>
            <a:endParaRPr lang="fr-FR" dirty="0"/>
          </a:p>
        </p:txBody>
      </p:sp>
      <p:sp>
        <p:nvSpPr>
          <p:cNvPr id="13" name="Ellipse 12"/>
          <p:cNvSpPr/>
          <p:nvPr/>
        </p:nvSpPr>
        <p:spPr>
          <a:xfrm>
            <a:off x="6467474" y="4819650"/>
            <a:ext cx="1838325" cy="62322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Légende encadrée 1 13"/>
          <p:cNvSpPr/>
          <p:nvPr/>
        </p:nvSpPr>
        <p:spPr>
          <a:xfrm>
            <a:off x="8639174" y="5263357"/>
            <a:ext cx="1857375" cy="892841"/>
          </a:xfrm>
          <a:prstGeom prst="borderCallout1">
            <a:avLst>
              <a:gd name="adj1" fmla="val 48621"/>
              <a:gd name="adj2" fmla="val -3205"/>
              <a:gd name="adj3" fmla="val 11559"/>
              <a:gd name="adj4" fmla="val -31971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Définir défis S5…</a:t>
            </a:r>
            <a:endParaRPr lang="fr-FR" dirty="0"/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6356351"/>
            <a:ext cx="656830" cy="29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532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0"/>
            <a:ext cx="11025591" cy="1208868"/>
          </a:xfrm>
        </p:spPr>
        <p:txBody>
          <a:bodyPr rtlCol="0"/>
          <a:lstStyle/>
          <a:p>
            <a:pPr rtl="0"/>
            <a:r>
              <a:rPr lang="fr-FR" noProof="1" smtClean="0"/>
              <a:t>MàJ onglet </a:t>
            </a:r>
            <a:r>
              <a:rPr lang="fr-FR" b="1" noProof="1" smtClean="0"/>
              <a:t>« Résultats »</a:t>
            </a:r>
            <a:endParaRPr lang="fr-FR" noProof="1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4F3334-CA90-4921-B1E2-32E7FBE3BBCA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fr-FR" noProof="1" smtClean="0"/>
              <a:t>6</a:t>
            </a:fld>
            <a:endParaRPr lang="fr-FR" noProof="1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l="11796" t="18333" r="11329" b="16250"/>
          <a:stretch/>
        </p:blipFill>
        <p:spPr>
          <a:xfrm>
            <a:off x="1438275" y="1257300"/>
            <a:ext cx="9372600" cy="4486275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4721352" y="3829050"/>
            <a:ext cx="965073" cy="685800"/>
          </a:xfrm>
          <a:prstGeom prst="ellipse">
            <a:avLst/>
          </a:prstGeom>
          <a:noFill/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Légende encadrée 1 8"/>
          <p:cNvSpPr/>
          <p:nvPr/>
        </p:nvSpPr>
        <p:spPr>
          <a:xfrm>
            <a:off x="6753225" y="4581525"/>
            <a:ext cx="2409825" cy="1066800"/>
          </a:xfrm>
          <a:prstGeom prst="borderCallout1">
            <a:avLst>
              <a:gd name="adj1" fmla="val 41071"/>
              <a:gd name="adj2" fmla="val -3985"/>
              <a:gd name="adj3" fmla="val -22321"/>
              <a:gd name="adj4" fmla="val -4030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Mise à jour des livrables des </a:t>
            </a:r>
            <a:r>
              <a:rPr lang="fr-FR" dirty="0" err="1" smtClean="0"/>
              <a:t>Saé</a:t>
            </a:r>
            <a:r>
              <a:rPr lang="fr-FR" dirty="0" smtClean="0"/>
              <a:t> du S4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5130927" y="2381249"/>
            <a:ext cx="926973" cy="409575"/>
          </a:xfrm>
          <a:prstGeom prst="ellipse">
            <a:avLst/>
          </a:prstGeom>
          <a:noFill/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Légende encadrée 1 15"/>
          <p:cNvSpPr/>
          <p:nvPr/>
        </p:nvSpPr>
        <p:spPr>
          <a:xfrm>
            <a:off x="1743075" y="1724024"/>
            <a:ext cx="2409825" cy="1066800"/>
          </a:xfrm>
          <a:prstGeom prst="borderCallout1">
            <a:avLst>
              <a:gd name="adj1" fmla="val 57142"/>
              <a:gd name="adj2" fmla="val 103920"/>
              <a:gd name="adj3" fmla="val 73215"/>
              <a:gd name="adj4" fmla="val 13716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Reporter classement du S4 </a:t>
            </a:r>
            <a:r>
              <a:rPr lang="fr-FR" i="1" dirty="0" smtClean="0"/>
              <a:t>(dispo sur Moodle) </a:t>
            </a:r>
            <a:r>
              <a:rPr lang="fr-FR" sz="1100" i="1" dirty="0" smtClean="0"/>
              <a:t>– Format Xème/N</a:t>
            </a:r>
            <a:endParaRPr lang="fr-FR" sz="1100" i="1" dirty="0"/>
          </a:p>
        </p:txBody>
      </p:sp>
      <p:sp>
        <p:nvSpPr>
          <p:cNvPr id="17" name="Ellipse 16"/>
          <p:cNvSpPr/>
          <p:nvPr/>
        </p:nvSpPr>
        <p:spPr>
          <a:xfrm>
            <a:off x="4807077" y="4910137"/>
            <a:ext cx="926973" cy="409575"/>
          </a:xfrm>
          <a:prstGeom prst="ellipse">
            <a:avLst/>
          </a:prstGeom>
          <a:noFill/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Légende encadrée 1 17"/>
          <p:cNvSpPr/>
          <p:nvPr/>
        </p:nvSpPr>
        <p:spPr>
          <a:xfrm>
            <a:off x="1743075" y="5018456"/>
            <a:ext cx="2409825" cy="1066800"/>
          </a:xfrm>
          <a:prstGeom prst="borderCallout1">
            <a:avLst>
              <a:gd name="adj1" fmla="val 57142"/>
              <a:gd name="adj2" fmla="val 103920"/>
              <a:gd name="adj3" fmla="val 22322"/>
              <a:gd name="adj4" fmla="val 12530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Intégration progressive des </a:t>
            </a:r>
            <a:r>
              <a:rPr lang="fr-FR" dirty="0" err="1" smtClean="0"/>
              <a:t>Saé</a:t>
            </a:r>
            <a:r>
              <a:rPr lang="fr-FR" dirty="0" smtClean="0"/>
              <a:t> du S5</a:t>
            </a:r>
            <a:endParaRPr lang="fr-FR" i="1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6356351"/>
            <a:ext cx="656830" cy="29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593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9" grpId="0" animBg="1"/>
      <p:bldP spid="9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0"/>
            <a:ext cx="11025591" cy="1208868"/>
          </a:xfrm>
        </p:spPr>
        <p:txBody>
          <a:bodyPr rtlCol="0"/>
          <a:lstStyle/>
          <a:p>
            <a:pPr rtl="0"/>
            <a:r>
              <a:rPr lang="fr-FR" noProof="1" smtClean="0"/>
              <a:t>MàJ onglet </a:t>
            </a:r>
            <a:r>
              <a:rPr lang="fr-FR" b="1" noProof="1" smtClean="0"/>
              <a:t>« Stages »</a:t>
            </a:r>
            <a:endParaRPr lang="fr-FR" noProof="1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4F3334-CA90-4921-B1E2-32E7FBE3BBCA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fr-FR" noProof="1" smtClean="0"/>
              <a:t>7</a:t>
            </a:fld>
            <a:endParaRPr lang="fr-FR" noProof="1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/>
          <a:srcRect l="14453" t="15139" r="19765" b="11111"/>
          <a:stretch/>
        </p:blipFill>
        <p:spPr>
          <a:xfrm>
            <a:off x="695326" y="272462"/>
            <a:ext cx="9525000" cy="6006858"/>
          </a:xfrm>
          <a:prstGeom prst="rect">
            <a:avLst/>
          </a:prstGeom>
        </p:spPr>
      </p:pic>
      <p:sp>
        <p:nvSpPr>
          <p:cNvPr id="12" name="Ellipse 11"/>
          <p:cNvSpPr/>
          <p:nvPr/>
        </p:nvSpPr>
        <p:spPr>
          <a:xfrm>
            <a:off x="1952625" y="447675"/>
            <a:ext cx="2343150" cy="1033655"/>
          </a:xfrm>
          <a:prstGeom prst="ellipse">
            <a:avLst/>
          </a:prstGeom>
          <a:noFill/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Légende encadrée 1 12"/>
          <p:cNvSpPr/>
          <p:nvPr/>
        </p:nvSpPr>
        <p:spPr>
          <a:xfrm>
            <a:off x="838201" y="2362200"/>
            <a:ext cx="2324100" cy="1885950"/>
          </a:xfrm>
          <a:prstGeom prst="borderCallout1">
            <a:avLst>
              <a:gd name="adj1" fmla="val -6087"/>
              <a:gd name="adj2" fmla="val 28348"/>
              <a:gd name="adj3" fmla="val -68279"/>
              <a:gd name="adj4" fmla="val 4627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Possibilité d’affiner le projet prof. </a:t>
            </a:r>
            <a:r>
              <a:rPr lang="fr-FR" sz="1600" i="1" dirty="0" smtClean="0"/>
              <a:t>(notamment à partir de l’expérience du stage)</a:t>
            </a:r>
            <a:endParaRPr lang="fr-FR" sz="1600" i="1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5099" y="1656543"/>
            <a:ext cx="2365453" cy="1054699"/>
          </a:xfrm>
          <a:prstGeom prst="rect">
            <a:avLst/>
          </a:prstGeom>
        </p:spPr>
      </p:pic>
      <p:sp>
        <p:nvSpPr>
          <p:cNvPr id="15" name="Légende encadrée 1 14"/>
          <p:cNvSpPr/>
          <p:nvPr/>
        </p:nvSpPr>
        <p:spPr>
          <a:xfrm>
            <a:off x="9220201" y="444204"/>
            <a:ext cx="2306675" cy="3278223"/>
          </a:xfrm>
          <a:prstGeom prst="borderCallout1">
            <a:avLst>
              <a:gd name="adj1" fmla="val 58199"/>
              <a:gd name="adj2" fmla="val -7069"/>
              <a:gd name="adj3" fmla="val 59684"/>
              <a:gd name="adj4" fmla="val -114266"/>
            </a:avLst>
          </a:pr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S5-S6: nouvelle veille informationnelle ciblée sur entreprise/secteur (</a:t>
            </a:r>
            <a:r>
              <a:rPr lang="fr-FR" i="1" dirty="0" smtClean="0"/>
              <a:t>alternants</a:t>
            </a:r>
            <a:r>
              <a:rPr lang="fr-FR" dirty="0" smtClean="0"/>
              <a:t>) ou sur projet pro. (</a:t>
            </a:r>
            <a:r>
              <a:rPr lang="fr-FR" i="1" dirty="0" smtClean="0"/>
              <a:t>FI</a:t>
            </a:r>
            <a:r>
              <a:rPr lang="fr-FR" dirty="0" smtClean="0"/>
              <a:t>), en vue du stage de S6 – </a:t>
            </a:r>
            <a:r>
              <a:rPr lang="fr-FR" i="1" dirty="0" smtClean="0"/>
              <a:t>S’appuyer sur fil d’actu du profil LinkedIn, cours PPP S5 </a:t>
            </a:r>
            <a:endParaRPr lang="fr-FR" i="1" dirty="0"/>
          </a:p>
        </p:txBody>
      </p:sp>
      <p:sp>
        <p:nvSpPr>
          <p:cNvPr id="16" name="Ellipse 15"/>
          <p:cNvSpPr/>
          <p:nvPr/>
        </p:nvSpPr>
        <p:spPr>
          <a:xfrm>
            <a:off x="5468977" y="3461625"/>
            <a:ext cx="2343150" cy="1033655"/>
          </a:xfrm>
          <a:prstGeom prst="ellipse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Légende encadrée 1 17"/>
          <p:cNvSpPr/>
          <p:nvPr/>
        </p:nvSpPr>
        <p:spPr>
          <a:xfrm>
            <a:off x="9220201" y="3761384"/>
            <a:ext cx="2285999" cy="1866900"/>
          </a:xfrm>
          <a:prstGeom prst="borderCallout1">
            <a:avLst>
              <a:gd name="adj1" fmla="val 58199"/>
              <a:gd name="adj2" fmla="val -7069"/>
              <a:gd name="adj3" fmla="val 19986"/>
              <a:gd name="adj4" fmla="val -62475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IMPORTANT: renseigner toutes les infos du </a:t>
            </a:r>
            <a:r>
              <a:rPr lang="fr-FR" b="1" dirty="0" smtClean="0"/>
              <a:t>stage de S4</a:t>
            </a:r>
            <a:endParaRPr lang="fr-FR" b="1" dirty="0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5973" y="5105400"/>
            <a:ext cx="2365453" cy="522884"/>
          </a:xfrm>
          <a:prstGeom prst="rect">
            <a:avLst/>
          </a:prstGeom>
        </p:spPr>
      </p:pic>
      <p:sp>
        <p:nvSpPr>
          <p:cNvPr id="20" name="Légende encadrée 1 19"/>
          <p:cNvSpPr/>
          <p:nvPr/>
        </p:nvSpPr>
        <p:spPr>
          <a:xfrm>
            <a:off x="604434" y="4393370"/>
            <a:ext cx="2324100" cy="1885950"/>
          </a:xfrm>
          <a:prstGeom prst="borderCallout1">
            <a:avLst>
              <a:gd name="adj1" fmla="val 55024"/>
              <a:gd name="adj2" fmla="val 104168"/>
              <a:gd name="adj3" fmla="val 52933"/>
              <a:gd name="adj4" fmla="val 12906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Intégration progressive des infos sur le stage de S6 visé </a:t>
            </a:r>
            <a:r>
              <a:rPr lang="fr-FR" sz="1600" i="1" dirty="0" smtClean="0"/>
              <a:t>(pour les FI)</a:t>
            </a:r>
            <a:endParaRPr lang="fr-FR" sz="1600" i="1" dirty="0"/>
          </a:p>
        </p:txBody>
      </p:sp>
      <p:sp>
        <p:nvSpPr>
          <p:cNvPr id="17" name="Ellipse 16"/>
          <p:cNvSpPr/>
          <p:nvPr/>
        </p:nvSpPr>
        <p:spPr>
          <a:xfrm>
            <a:off x="5554701" y="4982529"/>
            <a:ext cx="2343150" cy="1033655"/>
          </a:xfrm>
          <a:prstGeom prst="ellipse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Légende encadrée 1 20"/>
          <p:cNvSpPr/>
          <p:nvPr/>
        </p:nvSpPr>
        <p:spPr>
          <a:xfrm>
            <a:off x="9220201" y="4565906"/>
            <a:ext cx="2409824" cy="1985876"/>
          </a:xfrm>
          <a:prstGeom prst="borderCallout1">
            <a:avLst>
              <a:gd name="adj1" fmla="val 58199"/>
              <a:gd name="adj2" fmla="val -7069"/>
              <a:gd name="adj3" fmla="val 52639"/>
              <a:gd name="adj4" fmla="val -55392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Pour les alternants: remplacer par onglet « </a:t>
            </a:r>
            <a:r>
              <a:rPr lang="fr-FR" b="1" dirty="0" smtClean="0"/>
              <a:t>alternance</a:t>
            </a:r>
            <a:r>
              <a:rPr lang="fr-FR" dirty="0" smtClean="0"/>
              <a:t> »</a:t>
            </a:r>
          </a:p>
          <a:p>
            <a:pPr algn="ctr"/>
            <a:r>
              <a:rPr lang="fr-FR" sz="1600" dirty="0" smtClean="0"/>
              <a:t>(mêmes infos: entreprise, service, poste, fonctions, acquis…)</a:t>
            </a:r>
            <a:endParaRPr lang="fr-FR" sz="1600" dirty="0"/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6356351"/>
            <a:ext cx="656830" cy="29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591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20" grpId="0" animBg="1"/>
      <p:bldP spid="20" grpId="1" animBg="1"/>
      <p:bldP spid="17" grpId="0" animBg="1"/>
      <p:bldP spid="17" grpId="1" animBg="1"/>
      <p:bldP spid="21" grpId="0" animBg="1"/>
      <p:bldP spid="2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447675"/>
            <a:ext cx="11025591" cy="790575"/>
          </a:xfrm>
        </p:spPr>
        <p:txBody>
          <a:bodyPr rtlCol="0"/>
          <a:lstStyle/>
          <a:p>
            <a:pPr rtl="0"/>
            <a:r>
              <a:rPr lang="fr-FR" noProof="1" smtClean="0"/>
              <a:t>MàJ onglet </a:t>
            </a:r>
            <a:r>
              <a:rPr lang="fr-FR" b="1" noProof="1" smtClean="0"/>
              <a:t>« Poursuite d’études »</a:t>
            </a:r>
            <a:endParaRPr lang="fr-FR" noProof="1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4F3334-CA90-4921-B1E2-32E7FBE3BBCA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fr-FR" noProof="1" smtClean="0"/>
              <a:t>8</a:t>
            </a:fld>
            <a:endParaRPr lang="fr-FR" noProof="1"/>
          </a:p>
        </p:txBody>
      </p:sp>
      <p:sp>
        <p:nvSpPr>
          <p:cNvPr id="9" name="ZoneTexte 8"/>
          <p:cNvSpPr txBox="1"/>
          <p:nvPr/>
        </p:nvSpPr>
        <p:spPr>
          <a:xfrm>
            <a:off x="962025" y="1847850"/>
            <a:ext cx="5667375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 smtClean="0"/>
              <a:t>Facultatif</a:t>
            </a:r>
          </a:p>
          <a:p>
            <a:endParaRPr lang="fr-F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A </a:t>
            </a:r>
            <a:r>
              <a:rPr lang="fr-FR" sz="2000" dirty="0"/>
              <a:t>renommer </a:t>
            </a:r>
            <a:r>
              <a:rPr lang="fr-FR" sz="2000" b="1" dirty="0"/>
              <a:t>« Sortie de BUT » </a:t>
            </a:r>
            <a:r>
              <a:rPr lang="fr-FR" sz="2000" dirty="0" smtClean="0"/>
              <a:t>en cas d’insertion pro à bac+3: indiquer poste recherché, secteur, entreprise </a:t>
            </a:r>
            <a:r>
              <a:rPr lang="fr-FR" sz="2000" i="1" dirty="0" smtClean="0"/>
              <a:t>(le cas échéant)</a:t>
            </a:r>
            <a:endParaRPr lang="fr-FR" sz="2000" i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l="2578" t="19722" r="3908" b="18889"/>
          <a:stretch/>
        </p:blipFill>
        <p:spPr>
          <a:xfrm>
            <a:off x="650282" y="1495425"/>
            <a:ext cx="11401425" cy="4210050"/>
          </a:xfrm>
          <a:prstGeom prst="rect">
            <a:avLst/>
          </a:prstGeom>
        </p:spPr>
      </p:pic>
      <p:sp>
        <p:nvSpPr>
          <p:cNvPr id="10" name="Légende encadrée 1 9"/>
          <p:cNvSpPr/>
          <p:nvPr/>
        </p:nvSpPr>
        <p:spPr>
          <a:xfrm>
            <a:off x="9067800" y="1704974"/>
            <a:ext cx="1885950" cy="1228725"/>
          </a:xfrm>
          <a:prstGeom prst="borderCallout1">
            <a:avLst>
              <a:gd name="adj1" fmla="val 18750"/>
              <a:gd name="adj2" fmla="val -8333"/>
              <a:gd name="adj3" fmla="val 49636"/>
              <a:gd name="adj4" fmla="val -20080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Infos </a:t>
            </a:r>
            <a:r>
              <a:rPr lang="fr-FR" b="1" dirty="0" smtClean="0"/>
              <a:t>précises</a:t>
            </a:r>
            <a:r>
              <a:rPr lang="fr-FR" dirty="0" smtClean="0"/>
              <a:t> sur les conditions d’admission</a:t>
            </a:r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6356351"/>
            <a:ext cx="656830" cy="29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62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1256" y="2420711"/>
            <a:ext cx="4508715" cy="2187227"/>
          </a:xfrm>
        </p:spPr>
        <p:txBody>
          <a:bodyPr rtlCol="0"/>
          <a:lstStyle/>
          <a:p>
            <a:pPr rtl="0"/>
            <a:r>
              <a:rPr lang="fr-FR" noProof="1" smtClean="0"/>
              <a:t>Conclusion</a:t>
            </a:r>
            <a:endParaRPr lang="fr-FR" noProof="1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28267" y="2040251"/>
            <a:ext cx="5859506" cy="2911198"/>
          </a:xfrm>
        </p:spPr>
        <p:txBody>
          <a:bodyPr rtlCol="0">
            <a:no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fr-FR" noProof="1" smtClean="0"/>
              <a:t>Un portfolio évolutif en 3</a:t>
            </a:r>
            <a:r>
              <a:rPr lang="fr-FR" baseline="30000" noProof="1" smtClean="0"/>
              <a:t>ème</a:t>
            </a:r>
            <a:r>
              <a:rPr lang="fr-FR" noProof="1" smtClean="0"/>
              <a:t> année: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b="1" noProof="1" smtClean="0"/>
              <a:t>S5</a:t>
            </a:r>
            <a:r>
              <a:rPr lang="fr-FR" noProof="1" smtClean="0"/>
              <a:t>: version « synthèse personnelle » ultime: </a:t>
            </a:r>
            <a:r>
              <a:rPr lang="fr-FR" b="1" noProof="1" smtClean="0"/>
              <a:t>toutes les infos</a:t>
            </a:r>
            <a:r>
              <a:rPr lang="fr-FR" noProof="1" smtClean="0"/>
              <a:t>!</a:t>
            </a:r>
          </a:p>
          <a:p>
            <a:pPr lvl="1"/>
            <a:endParaRPr lang="fr-FR" noProof="1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b="1" noProof="1" smtClean="0"/>
              <a:t>S6</a:t>
            </a:r>
            <a:r>
              <a:rPr lang="fr-FR" noProof="1" smtClean="0"/>
              <a:t>: version « synthèse professionnelle » expurgée: uniquement les </a:t>
            </a:r>
            <a:r>
              <a:rPr lang="fr-FR" b="1" noProof="1" smtClean="0"/>
              <a:t>infos utiles à un recruteur</a:t>
            </a:r>
            <a:r>
              <a:rPr lang="fr-FR" noProof="1" smtClean="0"/>
              <a:t>/lecteur extérieur</a:t>
            </a:r>
            <a:endParaRPr lang="fr-FR" noProof="1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214B990-A1C8-4F92-A5C1-949F42827DA2}" type="datetime1">
              <a:rPr lang="fr-FR" noProof="1" smtClean="0"/>
              <a:t>02/09/2025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M. Buniva - Portfolio BUT GMP S5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fr-FR" noProof="1" smtClean="0"/>
              <a:t>9</a:t>
            </a:fld>
            <a:endParaRPr lang="fr-FR" noProof="1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6356351"/>
            <a:ext cx="656830" cy="29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502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DocBienven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5909688_TF02923944" id="{CB21A36E-157F-4161-A4D8-6B2A99229A11}" vid="{25CD5337-C292-402C-8D76-AB41C926D93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1584528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2012-06-20T23:39:00+00:00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TP102923943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843282</LocLastLocAttemptVersionLookup>
    <IsSearchable xmlns="4873beb7-5857-4685-be1f-d57550cc96cc">true</IsSearchable>
    <TemplateTemplateType xmlns="4873beb7-5857-4685-be1f-d57550cc96cc">PowerPoint Template - Slideshow Launch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LocMarketGroupTiers2 xmlns="4873beb7-5857-4685-be1f-d57550cc96cc" xsi:nil="true"/>
    <APAuthor xmlns="4873beb7-5857-4685-be1f-d57550cc96cc">
      <UserInfo>
        <DisplayName>REDMOND\v-sa</DisplayName>
        <AccountId>2467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Props1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EE7759-C66F-4EA4-9863-7EBA32518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70C04F-E7AC-41AB-9C6D-1B1BB88BFF7F}">
  <ds:schemaRefs>
    <ds:schemaRef ds:uri="http://schemas.microsoft.com/office/2006/metadata/properties"/>
    <ds:schemaRef ds:uri="http://schemas.microsoft.com/office/infopath/2007/PartnerControls"/>
    <ds:schemaRef ds:uri="4873beb7-5857-4685-be1f-d57550cc96c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Bienvenue dans PowerPoint</Template>
  <TotalTime>1595</TotalTime>
  <Words>551</Words>
  <Application>Microsoft Office PowerPoint</Application>
  <PresentationFormat>Grand écran</PresentationFormat>
  <Paragraphs>112</Paragraphs>
  <Slides>12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Segoe UI</vt:lpstr>
      <vt:lpstr>Segoe UI Light</vt:lpstr>
      <vt:lpstr>Wingdings</vt:lpstr>
      <vt:lpstr>DocBienvenue</vt:lpstr>
      <vt:lpstr>BUT GMP – Portfolio – S5</vt:lpstr>
      <vt:lpstr>Vers une version « publiable » du e-portfolio</vt:lpstr>
      <vt:lpstr>Rappel : la map du BUT GMP</vt:lpstr>
      <vt:lpstr>MàJ onglet « Qui je suis »</vt:lpstr>
      <vt:lpstr>MàJ onglet « Motivation /Perception de ma formation »</vt:lpstr>
      <vt:lpstr>MàJ onglet « Résultats »</vt:lpstr>
      <vt:lpstr>MàJ onglet « Stages »</vt:lpstr>
      <vt:lpstr>MàJ onglet « Poursuite d’études »</vt:lpstr>
      <vt:lpstr>Conclusion</vt:lpstr>
      <vt:lpstr>Ce qui aura disparu à la fin du S5!</vt:lpstr>
      <vt:lpstr>Au profit de…</vt:lpstr>
      <vt:lpstr>Evaluation et avertissement pour les prochains TD…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BUT GMP – Portfolio – S5</dc:title>
  <dc:creator>Rémy</dc:creator>
  <cp:keywords/>
  <cp:lastModifiedBy>Rémy</cp:lastModifiedBy>
  <cp:revision>55</cp:revision>
  <dcterms:created xsi:type="dcterms:W3CDTF">2023-08-25T16:35:00Z</dcterms:created>
  <dcterms:modified xsi:type="dcterms:W3CDTF">2025-09-02T09:51:29Z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_TemplateID">
    <vt:lpwstr>TC029239449991</vt:lpwstr>
  </property>
  <property fmtid="{D5CDD505-2E9C-101B-9397-08002B2CF9AE}" pid="4" name="ContentTypeId">
    <vt:lpwstr>0x0101006EDDDB5EE6D98C44930B742096920B300400F5B6D36B3EF94B4E9A635CDF2A18F5B8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</Properties>
</file>