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7" r:id="rId2"/>
    <p:sldId id="287" r:id="rId3"/>
    <p:sldId id="290" r:id="rId4"/>
    <p:sldId id="289" r:id="rId5"/>
    <p:sldId id="293" r:id="rId6"/>
    <p:sldId id="294" r:id="rId7"/>
    <p:sldId id="296" r:id="rId8"/>
    <p:sldId id="292" r:id="rId9"/>
    <p:sldId id="306" r:id="rId10"/>
    <p:sldId id="291" r:id="rId11"/>
    <p:sldId id="297" r:id="rId12"/>
    <p:sldId id="298" r:id="rId13"/>
    <p:sldId id="299" r:id="rId14"/>
    <p:sldId id="300" r:id="rId15"/>
    <p:sldId id="295" r:id="rId16"/>
    <p:sldId id="301" r:id="rId17"/>
    <p:sldId id="302" r:id="rId18"/>
    <p:sldId id="303" r:id="rId19"/>
    <p:sldId id="305" r:id="rId20"/>
    <p:sldId id="304" r:id="rId21"/>
    <p:sldId id="307" r:id="rId22"/>
    <p:sldId id="288" r:id="rId23"/>
    <p:sldId id="308" r:id="rId24"/>
    <p:sldId id="309" r:id="rId25"/>
    <p:sldId id="310"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6633"/>
    <a:srgbClr val="37C2ED"/>
    <a:srgbClr val="C10A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Tchimakadzé" userId="a12463e7d1e8a246" providerId="LiveId" clId="{42454D77-BBFF-4824-AD4A-4FE314E5D222}"/>
    <pc:docChg chg="delSld">
      <pc:chgData name="Christine Tchimakadzé" userId="a12463e7d1e8a246" providerId="LiveId" clId="{42454D77-BBFF-4824-AD4A-4FE314E5D222}" dt="2024-01-19T16:40:25.934" v="32" actId="47"/>
      <pc:docMkLst>
        <pc:docMk/>
      </pc:docMkLst>
      <pc:sldChg chg="del">
        <pc:chgData name="Christine Tchimakadzé" userId="a12463e7d1e8a246" providerId="LiveId" clId="{42454D77-BBFF-4824-AD4A-4FE314E5D222}" dt="2024-01-19T16:39:58.286" v="4" actId="47"/>
        <pc:sldMkLst>
          <pc:docMk/>
          <pc:sldMk cId="2200954147" sldId="256"/>
        </pc:sldMkLst>
      </pc:sldChg>
      <pc:sldChg chg="del">
        <pc:chgData name="Christine Tchimakadzé" userId="a12463e7d1e8a246" providerId="LiveId" clId="{42454D77-BBFF-4824-AD4A-4FE314E5D222}" dt="2024-01-19T16:40:03.485" v="23" actId="47"/>
        <pc:sldMkLst>
          <pc:docMk/>
          <pc:sldMk cId="3133299737" sldId="257"/>
        </pc:sldMkLst>
      </pc:sldChg>
      <pc:sldChg chg="del">
        <pc:chgData name="Christine Tchimakadzé" userId="a12463e7d1e8a246" providerId="LiveId" clId="{42454D77-BBFF-4824-AD4A-4FE314E5D222}" dt="2024-01-19T16:39:57.184" v="0" actId="47"/>
        <pc:sldMkLst>
          <pc:docMk/>
          <pc:sldMk cId="999506219" sldId="261"/>
        </pc:sldMkLst>
      </pc:sldChg>
      <pc:sldChg chg="del">
        <pc:chgData name="Christine Tchimakadzé" userId="a12463e7d1e8a246" providerId="LiveId" clId="{42454D77-BBFF-4824-AD4A-4FE314E5D222}" dt="2024-01-19T16:39:58.721" v="6" actId="47"/>
        <pc:sldMkLst>
          <pc:docMk/>
          <pc:sldMk cId="3245029986" sldId="263"/>
        </pc:sldMkLst>
      </pc:sldChg>
      <pc:sldChg chg="del">
        <pc:chgData name="Christine Tchimakadzé" userId="a12463e7d1e8a246" providerId="LiveId" clId="{42454D77-BBFF-4824-AD4A-4FE314E5D222}" dt="2024-01-19T16:39:57.931" v="2" actId="47"/>
        <pc:sldMkLst>
          <pc:docMk/>
          <pc:sldMk cId="4189264019" sldId="264"/>
        </pc:sldMkLst>
      </pc:sldChg>
      <pc:sldChg chg="del">
        <pc:chgData name="Christine Tchimakadzé" userId="a12463e7d1e8a246" providerId="LiveId" clId="{42454D77-BBFF-4824-AD4A-4FE314E5D222}" dt="2024-01-19T16:39:57.618" v="1" actId="47"/>
        <pc:sldMkLst>
          <pc:docMk/>
          <pc:sldMk cId="1557125605" sldId="265"/>
        </pc:sldMkLst>
      </pc:sldChg>
      <pc:sldChg chg="del">
        <pc:chgData name="Christine Tchimakadzé" userId="a12463e7d1e8a246" providerId="LiveId" clId="{42454D77-BBFF-4824-AD4A-4FE314E5D222}" dt="2024-01-19T16:39:58.089" v="3" actId="47"/>
        <pc:sldMkLst>
          <pc:docMk/>
          <pc:sldMk cId="4271320882" sldId="266"/>
        </pc:sldMkLst>
      </pc:sldChg>
      <pc:sldChg chg="del">
        <pc:chgData name="Christine Tchimakadzé" userId="a12463e7d1e8a246" providerId="LiveId" clId="{42454D77-BBFF-4824-AD4A-4FE314E5D222}" dt="2024-01-19T16:39:58.929" v="7" actId="47"/>
        <pc:sldMkLst>
          <pc:docMk/>
          <pc:sldMk cId="1853386352" sldId="267"/>
        </pc:sldMkLst>
      </pc:sldChg>
      <pc:sldChg chg="del">
        <pc:chgData name="Christine Tchimakadzé" userId="a12463e7d1e8a246" providerId="LiveId" clId="{42454D77-BBFF-4824-AD4A-4FE314E5D222}" dt="2024-01-19T16:39:59.168" v="8" actId="47"/>
        <pc:sldMkLst>
          <pc:docMk/>
          <pc:sldMk cId="8462068" sldId="268"/>
        </pc:sldMkLst>
      </pc:sldChg>
      <pc:sldChg chg="del">
        <pc:chgData name="Christine Tchimakadzé" userId="a12463e7d1e8a246" providerId="LiveId" clId="{42454D77-BBFF-4824-AD4A-4FE314E5D222}" dt="2024-01-19T16:39:58.496" v="5" actId="47"/>
        <pc:sldMkLst>
          <pc:docMk/>
          <pc:sldMk cId="4009496019" sldId="269"/>
        </pc:sldMkLst>
      </pc:sldChg>
      <pc:sldChg chg="del">
        <pc:chgData name="Christine Tchimakadzé" userId="a12463e7d1e8a246" providerId="LiveId" clId="{42454D77-BBFF-4824-AD4A-4FE314E5D222}" dt="2024-01-19T16:39:59.689" v="10" actId="47"/>
        <pc:sldMkLst>
          <pc:docMk/>
          <pc:sldMk cId="2204948659" sldId="270"/>
        </pc:sldMkLst>
      </pc:sldChg>
      <pc:sldChg chg="del">
        <pc:chgData name="Christine Tchimakadzé" userId="a12463e7d1e8a246" providerId="LiveId" clId="{42454D77-BBFF-4824-AD4A-4FE314E5D222}" dt="2024-01-19T16:40:00.200" v="12" actId="47"/>
        <pc:sldMkLst>
          <pc:docMk/>
          <pc:sldMk cId="389362663" sldId="271"/>
        </pc:sldMkLst>
      </pc:sldChg>
      <pc:sldChg chg="del">
        <pc:chgData name="Christine Tchimakadzé" userId="a12463e7d1e8a246" providerId="LiveId" clId="{42454D77-BBFF-4824-AD4A-4FE314E5D222}" dt="2024-01-19T16:39:59.923" v="11" actId="47"/>
        <pc:sldMkLst>
          <pc:docMk/>
          <pc:sldMk cId="1250243061" sldId="272"/>
        </pc:sldMkLst>
      </pc:sldChg>
      <pc:sldChg chg="del">
        <pc:chgData name="Christine Tchimakadzé" userId="a12463e7d1e8a246" providerId="LiveId" clId="{42454D77-BBFF-4824-AD4A-4FE314E5D222}" dt="2024-01-19T16:40:00.466" v="13" actId="47"/>
        <pc:sldMkLst>
          <pc:docMk/>
          <pc:sldMk cId="2138738778" sldId="273"/>
        </pc:sldMkLst>
      </pc:sldChg>
      <pc:sldChg chg="del">
        <pc:chgData name="Christine Tchimakadzé" userId="a12463e7d1e8a246" providerId="LiveId" clId="{42454D77-BBFF-4824-AD4A-4FE314E5D222}" dt="2024-01-19T16:40:00.817" v="14" actId="47"/>
        <pc:sldMkLst>
          <pc:docMk/>
          <pc:sldMk cId="1501654439" sldId="274"/>
        </pc:sldMkLst>
      </pc:sldChg>
      <pc:sldChg chg="del">
        <pc:chgData name="Christine Tchimakadzé" userId="a12463e7d1e8a246" providerId="LiveId" clId="{42454D77-BBFF-4824-AD4A-4FE314E5D222}" dt="2024-01-19T16:39:59.404" v="9" actId="47"/>
        <pc:sldMkLst>
          <pc:docMk/>
          <pc:sldMk cId="2720896199" sldId="275"/>
        </pc:sldMkLst>
      </pc:sldChg>
      <pc:sldChg chg="del">
        <pc:chgData name="Christine Tchimakadzé" userId="a12463e7d1e8a246" providerId="LiveId" clId="{42454D77-BBFF-4824-AD4A-4FE314E5D222}" dt="2024-01-19T16:40:00.919" v="15" actId="47"/>
        <pc:sldMkLst>
          <pc:docMk/>
          <pc:sldMk cId="1407477360" sldId="276"/>
        </pc:sldMkLst>
      </pc:sldChg>
      <pc:sldChg chg="del">
        <pc:chgData name="Christine Tchimakadzé" userId="a12463e7d1e8a246" providerId="LiveId" clId="{42454D77-BBFF-4824-AD4A-4FE314E5D222}" dt="2024-01-19T16:40:01.144" v="16" actId="47"/>
        <pc:sldMkLst>
          <pc:docMk/>
          <pc:sldMk cId="1616571063" sldId="277"/>
        </pc:sldMkLst>
      </pc:sldChg>
      <pc:sldChg chg="del">
        <pc:chgData name="Christine Tchimakadzé" userId="a12463e7d1e8a246" providerId="LiveId" clId="{42454D77-BBFF-4824-AD4A-4FE314E5D222}" dt="2024-01-19T16:40:01.387" v="17" actId="47"/>
        <pc:sldMkLst>
          <pc:docMk/>
          <pc:sldMk cId="2091778016" sldId="278"/>
        </pc:sldMkLst>
      </pc:sldChg>
      <pc:sldChg chg="del">
        <pc:chgData name="Christine Tchimakadzé" userId="a12463e7d1e8a246" providerId="LiveId" clId="{42454D77-BBFF-4824-AD4A-4FE314E5D222}" dt="2024-01-19T16:40:01.806" v="18" actId="47"/>
        <pc:sldMkLst>
          <pc:docMk/>
          <pc:sldMk cId="1621345143" sldId="279"/>
        </pc:sldMkLst>
      </pc:sldChg>
      <pc:sldChg chg="del">
        <pc:chgData name="Christine Tchimakadzé" userId="a12463e7d1e8a246" providerId="LiveId" clId="{42454D77-BBFF-4824-AD4A-4FE314E5D222}" dt="2024-01-19T16:40:02.116" v="19" actId="47"/>
        <pc:sldMkLst>
          <pc:docMk/>
          <pc:sldMk cId="2862483078" sldId="280"/>
        </pc:sldMkLst>
      </pc:sldChg>
      <pc:sldChg chg="del">
        <pc:chgData name="Christine Tchimakadzé" userId="a12463e7d1e8a246" providerId="LiveId" clId="{42454D77-BBFF-4824-AD4A-4FE314E5D222}" dt="2024-01-19T16:40:02.413" v="20" actId="47"/>
        <pc:sldMkLst>
          <pc:docMk/>
          <pc:sldMk cId="3293343330" sldId="281"/>
        </pc:sldMkLst>
      </pc:sldChg>
      <pc:sldChg chg="del">
        <pc:chgData name="Christine Tchimakadzé" userId="a12463e7d1e8a246" providerId="LiveId" clId="{42454D77-BBFF-4824-AD4A-4FE314E5D222}" dt="2024-01-19T16:40:02.649" v="21" actId="47"/>
        <pc:sldMkLst>
          <pc:docMk/>
          <pc:sldMk cId="3862535430" sldId="282"/>
        </pc:sldMkLst>
      </pc:sldChg>
      <pc:sldChg chg="del">
        <pc:chgData name="Christine Tchimakadzé" userId="a12463e7d1e8a246" providerId="LiveId" clId="{42454D77-BBFF-4824-AD4A-4FE314E5D222}" dt="2024-01-19T16:40:02.912" v="22" actId="47"/>
        <pc:sldMkLst>
          <pc:docMk/>
          <pc:sldMk cId="2775441782" sldId="283"/>
        </pc:sldMkLst>
      </pc:sldChg>
      <pc:sldChg chg="del">
        <pc:chgData name="Christine Tchimakadzé" userId="a12463e7d1e8a246" providerId="LiveId" clId="{42454D77-BBFF-4824-AD4A-4FE314E5D222}" dt="2024-01-19T16:40:03.705" v="24" actId="47"/>
        <pc:sldMkLst>
          <pc:docMk/>
          <pc:sldMk cId="363243026" sldId="284"/>
        </pc:sldMkLst>
      </pc:sldChg>
      <pc:sldChg chg="del">
        <pc:chgData name="Christine Tchimakadzé" userId="a12463e7d1e8a246" providerId="LiveId" clId="{42454D77-BBFF-4824-AD4A-4FE314E5D222}" dt="2024-01-19T16:40:04.059" v="25" actId="47"/>
        <pc:sldMkLst>
          <pc:docMk/>
          <pc:sldMk cId="1937322629" sldId="285"/>
        </pc:sldMkLst>
      </pc:sldChg>
      <pc:sldChg chg="del">
        <pc:chgData name="Christine Tchimakadzé" userId="a12463e7d1e8a246" providerId="LiveId" clId="{42454D77-BBFF-4824-AD4A-4FE314E5D222}" dt="2024-01-19T16:40:04.662" v="26" actId="47"/>
        <pc:sldMkLst>
          <pc:docMk/>
          <pc:sldMk cId="2888171496" sldId="286"/>
        </pc:sldMkLst>
      </pc:sldChg>
      <pc:sldChg chg="del">
        <pc:chgData name="Christine Tchimakadzé" userId="a12463e7d1e8a246" providerId="LiveId" clId="{42454D77-BBFF-4824-AD4A-4FE314E5D222}" dt="2024-01-19T16:40:23.613" v="27" actId="47"/>
        <pc:sldMkLst>
          <pc:docMk/>
          <pc:sldMk cId="2259610827" sldId="311"/>
        </pc:sldMkLst>
      </pc:sldChg>
      <pc:sldChg chg="del">
        <pc:chgData name="Christine Tchimakadzé" userId="a12463e7d1e8a246" providerId="LiveId" clId="{42454D77-BBFF-4824-AD4A-4FE314E5D222}" dt="2024-01-19T16:40:24.115" v="28" actId="47"/>
        <pc:sldMkLst>
          <pc:docMk/>
          <pc:sldMk cId="3426624014" sldId="312"/>
        </pc:sldMkLst>
      </pc:sldChg>
      <pc:sldChg chg="del">
        <pc:chgData name="Christine Tchimakadzé" userId="a12463e7d1e8a246" providerId="LiveId" clId="{42454D77-BBFF-4824-AD4A-4FE314E5D222}" dt="2024-01-19T16:40:24.485" v="29" actId="47"/>
        <pc:sldMkLst>
          <pc:docMk/>
          <pc:sldMk cId="3577613585" sldId="313"/>
        </pc:sldMkLst>
      </pc:sldChg>
      <pc:sldChg chg="del">
        <pc:chgData name="Christine Tchimakadzé" userId="a12463e7d1e8a246" providerId="LiveId" clId="{42454D77-BBFF-4824-AD4A-4FE314E5D222}" dt="2024-01-19T16:40:24.804" v="30" actId="47"/>
        <pc:sldMkLst>
          <pc:docMk/>
          <pc:sldMk cId="97006918" sldId="314"/>
        </pc:sldMkLst>
      </pc:sldChg>
      <pc:sldChg chg="del">
        <pc:chgData name="Christine Tchimakadzé" userId="a12463e7d1e8a246" providerId="LiveId" clId="{42454D77-BBFF-4824-AD4A-4FE314E5D222}" dt="2024-01-19T16:40:25.315" v="31" actId="47"/>
        <pc:sldMkLst>
          <pc:docMk/>
          <pc:sldMk cId="4253348781" sldId="315"/>
        </pc:sldMkLst>
      </pc:sldChg>
      <pc:sldChg chg="del">
        <pc:chgData name="Christine Tchimakadzé" userId="a12463e7d1e8a246" providerId="LiveId" clId="{42454D77-BBFF-4824-AD4A-4FE314E5D222}" dt="2024-01-19T16:40:25.934" v="32" actId="47"/>
        <pc:sldMkLst>
          <pc:docMk/>
          <pc:sldMk cId="2910807503" sldId="31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C4E6C5-8F96-8D6F-30B8-282289DDF3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D47C9D7-BF32-F29B-984F-90BAAF1557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7182E79-1759-57DD-BE10-0A50915F3EE1}"/>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5" name="Espace réservé du pied de page 4">
            <a:extLst>
              <a:ext uri="{FF2B5EF4-FFF2-40B4-BE49-F238E27FC236}">
                <a16:creationId xmlns:a16="http://schemas.microsoft.com/office/drawing/2014/main" id="{B68B637F-7D7A-4E43-4896-D014988958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36EB07-60C7-9648-084D-FC822FE0D5AB}"/>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17163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9B654-956A-B7E0-2496-2523A8E57D2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B2FCCFD-70ED-B7B5-FC4B-C426294F863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4B4147A-568C-4CD6-35E0-509ED102094E}"/>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5" name="Espace réservé du pied de page 4">
            <a:extLst>
              <a:ext uri="{FF2B5EF4-FFF2-40B4-BE49-F238E27FC236}">
                <a16:creationId xmlns:a16="http://schemas.microsoft.com/office/drawing/2014/main" id="{58D9ED19-E22D-FAAE-206C-7FA5E271E8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F342E6-B82E-05E4-473C-C409812D5445}"/>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0538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30EB67F-4483-CD79-071E-87B8CD9496A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E5E8A3E-C8CA-19BC-D69D-8D2D3BDCF4B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A725F8-EEB8-7F1E-F0A5-50DA5BAD95D9}"/>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5" name="Espace réservé du pied de page 4">
            <a:extLst>
              <a:ext uri="{FF2B5EF4-FFF2-40B4-BE49-F238E27FC236}">
                <a16:creationId xmlns:a16="http://schemas.microsoft.com/office/drawing/2014/main" id="{3126022A-C0BD-3BC5-7932-180BD8D5F8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F1C7FD-AD9B-6005-4CDB-ED43E81DABB6}"/>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209017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C3AE06-7A8A-E72C-B801-44C5801ABC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BB4699E-CF7A-8B6E-823B-829DF380312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A741F7-044C-8151-10A0-21CEDDA57D21}"/>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5" name="Espace réservé du pied de page 4">
            <a:extLst>
              <a:ext uri="{FF2B5EF4-FFF2-40B4-BE49-F238E27FC236}">
                <a16:creationId xmlns:a16="http://schemas.microsoft.com/office/drawing/2014/main" id="{86B92194-3D5D-9A4D-0852-268A9C8CB2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7AB9B9-60F4-3245-E209-2FE8E4816950}"/>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20475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870E95-BFD4-FA36-89A1-67E95E6351D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9CF9421-4F74-B349-D7BC-976FA6D45DD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15EE240-BEFB-3742-DABD-5D4D0AC6D4EA}"/>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5" name="Espace réservé du pied de page 4">
            <a:extLst>
              <a:ext uri="{FF2B5EF4-FFF2-40B4-BE49-F238E27FC236}">
                <a16:creationId xmlns:a16="http://schemas.microsoft.com/office/drawing/2014/main" id="{CB84869F-8176-337D-CAFF-D2021755DB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004296-829A-7A47-4B86-E493539D9C41}"/>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2325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2D4769-19A4-95F3-34AB-D9739255B15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7A2DB8E-8517-180F-7DAC-92573B0CD67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15B511D-AD19-D376-BD09-C58B5541647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4D22767-EBA0-7C4D-0E3D-BF192630EEFD}"/>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6" name="Espace réservé du pied de page 5">
            <a:extLst>
              <a:ext uri="{FF2B5EF4-FFF2-40B4-BE49-F238E27FC236}">
                <a16:creationId xmlns:a16="http://schemas.microsoft.com/office/drawing/2014/main" id="{BFF80185-6160-9C88-84AC-630491E0AAA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FE1E64-B7B6-97DC-302F-8CF60CCD6975}"/>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85988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B574E0-931A-BF1B-E3D2-1DE8118A4B1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B756FBC-BD58-F57F-8930-7ECBE82F1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556FD2C-FEA3-9FA8-D0C6-A085BA4C304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F64FC6D-ADEF-ABEC-8793-3C2069FA9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D73733B-FCF6-72B7-23D2-96BE22E6664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2EE21D0-1485-DE97-B77D-C0E80CA6282D}"/>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8" name="Espace réservé du pied de page 7">
            <a:extLst>
              <a:ext uri="{FF2B5EF4-FFF2-40B4-BE49-F238E27FC236}">
                <a16:creationId xmlns:a16="http://schemas.microsoft.com/office/drawing/2014/main" id="{11D3B264-2864-9D5C-BBC3-92EAE2B77D2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2D37D7B-2B70-CB4D-F900-FFCCD6ACBDC6}"/>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401045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2779CD-2538-4ED8-F012-B73F1EED9B6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DB7C1E-49B4-83A2-A623-CC3C8929BFFF}"/>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4" name="Espace réservé du pied de page 3">
            <a:extLst>
              <a:ext uri="{FF2B5EF4-FFF2-40B4-BE49-F238E27FC236}">
                <a16:creationId xmlns:a16="http://schemas.microsoft.com/office/drawing/2014/main" id="{F56747D7-7643-429D-E796-9A99DE29B9A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D529406-EB29-D71D-631A-86692726C504}"/>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323664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6C4E5B4-A1A0-CF61-3E10-58063858ECB9}"/>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3" name="Espace réservé du pied de page 2">
            <a:extLst>
              <a:ext uri="{FF2B5EF4-FFF2-40B4-BE49-F238E27FC236}">
                <a16:creationId xmlns:a16="http://schemas.microsoft.com/office/drawing/2014/main" id="{B42B2C14-A233-7B2B-8942-12DD7968412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89D01DB-5750-A5B0-5ACF-FF63C94777C4}"/>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388387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F5208A-41B9-6AFA-9EA0-536C5B88C5E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A790D02-0E35-C899-F122-5A4020843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85FB241-3E5E-6687-E469-A01B0B16B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07272F-8E8B-833D-9CD9-D67E1279CA4B}"/>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6" name="Espace réservé du pied de page 5">
            <a:extLst>
              <a:ext uri="{FF2B5EF4-FFF2-40B4-BE49-F238E27FC236}">
                <a16:creationId xmlns:a16="http://schemas.microsoft.com/office/drawing/2014/main" id="{06FF1821-15F7-ED94-BC44-9A0F186F16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DE85040-326E-3A13-2160-41AC10E9F095}"/>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301142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7BD885-32A2-63C8-C9CF-D930C5FC34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10B7DC1-7AAA-E6FF-4FAD-D64E7D22B4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8528FFA-154C-C63A-D463-F9F390EB1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EC28AD6-FD9D-835D-E0A1-D79B1D479071}"/>
              </a:ext>
            </a:extLst>
          </p:cNvPr>
          <p:cNvSpPr>
            <a:spLocks noGrp="1"/>
          </p:cNvSpPr>
          <p:nvPr>
            <p:ph type="dt" sz="half" idx="10"/>
          </p:nvPr>
        </p:nvSpPr>
        <p:spPr/>
        <p:txBody>
          <a:bodyPr/>
          <a:lstStyle/>
          <a:p>
            <a:fld id="{AAA70830-5580-4880-8CAF-0D981F4A3632}" type="datetimeFigureOut">
              <a:rPr lang="fr-FR" smtClean="0"/>
              <a:t>19/01/2024</a:t>
            </a:fld>
            <a:endParaRPr lang="fr-FR"/>
          </a:p>
        </p:txBody>
      </p:sp>
      <p:sp>
        <p:nvSpPr>
          <p:cNvPr id="6" name="Espace réservé du pied de page 5">
            <a:extLst>
              <a:ext uri="{FF2B5EF4-FFF2-40B4-BE49-F238E27FC236}">
                <a16:creationId xmlns:a16="http://schemas.microsoft.com/office/drawing/2014/main" id="{D7E10958-C3F3-4287-E5AC-A7676E6903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85E4B8E-5E10-6C02-9CC7-3612A9B0CEB7}"/>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88549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D71043F-4C4A-0175-A2CF-9DD1C8EB0B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59E1150-39E8-32D4-1645-71B1863A2A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5D40C3-2194-4A10-87C7-395CA64B33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A70830-5580-4880-8CAF-0D981F4A3632}" type="datetimeFigureOut">
              <a:rPr lang="fr-FR" smtClean="0"/>
              <a:t>19/01/2024</a:t>
            </a:fld>
            <a:endParaRPr lang="fr-FR"/>
          </a:p>
        </p:txBody>
      </p:sp>
      <p:sp>
        <p:nvSpPr>
          <p:cNvPr id="5" name="Espace réservé du pied de page 4">
            <a:extLst>
              <a:ext uri="{FF2B5EF4-FFF2-40B4-BE49-F238E27FC236}">
                <a16:creationId xmlns:a16="http://schemas.microsoft.com/office/drawing/2014/main" id="{6EF1D073-64D2-3289-2B3F-C0099D5487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52BFA5D-6CA9-765B-D632-25E9041A3D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D5E222-0606-4D27-9E71-A5F25146FC07}" type="slidenum">
              <a:rPr lang="fr-FR" smtClean="0"/>
              <a:t>‹N°›</a:t>
            </a:fld>
            <a:endParaRPr lang="fr-FR"/>
          </a:p>
        </p:txBody>
      </p:sp>
    </p:spTree>
    <p:extLst>
      <p:ext uri="{BB962C8B-B14F-4D97-AF65-F5344CB8AC3E}">
        <p14:creationId xmlns:p14="http://schemas.microsoft.com/office/powerpoint/2010/main" val="84319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ravail-emploi.gouv.fr/formation-professionnelle/evoluer-professionnellement/va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ciformationpro.fr/recherche?theme%5B0%5D=12&amp;pertinence=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EXERCICE</a:t>
            </a:r>
            <a:endParaRPr lang="fr-FR" dirty="0">
              <a:solidFill>
                <a:schemeClr val="accent4">
                  <a:lumMod val="75000"/>
                </a:schemeClr>
              </a:solidFill>
              <a:latin typeface="Arial Black" panose="020B0A04020102020204" pitchFamily="34" charset="0"/>
            </a:endParaRPr>
          </a:p>
        </p:txBody>
      </p:sp>
      <p:sp>
        <p:nvSpPr>
          <p:cNvPr id="9" name="ZoneTexte 8">
            <a:extLst>
              <a:ext uri="{FF2B5EF4-FFF2-40B4-BE49-F238E27FC236}">
                <a16:creationId xmlns:a16="http://schemas.microsoft.com/office/drawing/2014/main" id="{0D45CD70-82BD-7D0E-A447-C66D729CF65B}"/>
              </a:ext>
            </a:extLst>
          </p:cNvPr>
          <p:cNvSpPr txBox="1"/>
          <p:nvPr/>
        </p:nvSpPr>
        <p:spPr>
          <a:xfrm>
            <a:off x="824418" y="2403853"/>
            <a:ext cx="10815537" cy="4098301"/>
          </a:xfrm>
          <a:prstGeom prst="rect">
            <a:avLst/>
          </a:prstGeom>
          <a:noFill/>
        </p:spPr>
        <p:txBody>
          <a:bodyPr wrap="square">
            <a:spAutoFit/>
          </a:bodyPr>
          <a:lstStyle/>
          <a:p>
            <a:pPr lvl="0">
              <a:lnSpc>
                <a:spcPct val="107000"/>
              </a:lnSpc>
              <a:spcAft>
                <a:spcPts val="800"/>
              </a:spcAft>
              <a:buSzPts val="1000"/>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Rechercher une formation pour chacun des thèmes suivants :</a:t>
            </a: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1/ En Gestion des Ressources Humaines </a:t>
            </a: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2/ En Gestion Comptable et Financière</a:t>
            </a: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3/ En Management / Entreprenariat / Commerce</a:t>
            </a:r>
          </a:p>
          <a:p>
            <a:pPr lvl="0">
              <a:lnSpc>
                <a:spcPct val="107000"/>
              </a:lnSpc>
              <a:spcAft>
                <a:spcPts val="800"/>
              </a:spcAft>
              <a:buSzPts val="1000"/>
              <a:tabLst>
                <a:tab pos="457200" algn="l"/>
              </a:tabLst>
            </a:pPr>
            <a:endParaRPr lang="fr-FR" sz="1600" kern="0" dirty="0">
              <a:solidFill>
                <a:srgbClr val="111111"/>
              </a:solidFill>
              <a:latin typeface="Roboto" panose="02000000000000000000" pitchFamily="2" charset="0"/>
              <a:ea typeface="Aptos" panose="020B0004020202020204" pitchFamily="34" charset="0"/>
              <a:cs typeface="Times New Roman" panose="02020603050405020304" pitchFamily="18" charset="0"/>
            </a:endParaRP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Pour chacune des formations, vous indiquerez le nom de la formation et de l’organisme de formation, le nombre d’heures, le coût de la formation, le lieu de la formation, le mode de formation (distanciel, présentiel, mixte), les dates de formation.</a:t>
            </a:r>
          </a:p>
          <a:p>
            <a:pPr lvl="0">
              <a:lnSpc>
                <a:spcPct val="107000"/>
              </a:lnSpc>
              <a:spcAft>
                <a:spcPts val="800"/>
              </a:spcAft>
              <a:buSzPts val="1000"/>
              <a:tabLst>
                <a:tab pos="457200" algn="l"/>
              </a:tabLst>
            </a:pPr>
            <a:endParaRPr lang="fr-FR" kern="0" dirty="0">
              <a:solidFill>
                <a:srgbClr val="111111"/>
              </a:solidFill>
              <a:latin typeface="Roboto" panose="02000000000000000000" pitchFamily="2" charset="0"/>
              <a:cs typeface="Times New Roman" panose="02020603050405020304" pitchFamily="18" charset="0"/>
            </a:endParaRPr>
          </a:p>
          <a:p>
            <a:pPr lvl="0">
              <a:lnSpc>
                <a:spcPct val="107000"/>
              </a:lnSpc>
              <a:spcAft>
                <a:spcPts val="800"/>
              </a:spcAft>
              <a:buSzPts val="1000"/>
              <a:tabLst>
                <a:tab pos="457200" algn="l"/>
              </a:tabLst>
            </a:pPr>
            <a:r>
              <a:rPr lang="fr-FR" kern="0" dirty="0">
                <a:solidFill>
                  <a:srgbClr val="C00000"/>
                </a:solidFill>
                <a:latin typeface="Roboto" panose="02000000000000000000" pitchFamily="2" charset="0"/>
                <a:cs typeface="Times New Roman" panose="02020603050405020304" pitchFamily="18" charset="0"/>
              </a:rPr>
              <a:t>=&gt; Présentation des réponses trouvées</a:t>
            </a:r>
          </a:p>
          <a:p>
            <a:pPr lvl="0">
              <a:lnSpc>
                <a:spcPct val="107000"/>
              </a:lnSpc>
              <a:spcAft>
                <a:spcPts val="800"/>
              </a:spcAft>
              <a:buSzPts val="1000"/>
              <a:tabLst>
                <a:tab pos="457200" algn="l"/>
              </a:tabLst>
            </a:pPr>
            <a:endParaRPr lang="fr-FR" sz="16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376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78860" y="0"/>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STATUT DU SALARIÉ PENDANT LA FORMATION</a:t>
            </a:r>
          </a:p>
        </p:txBody>
      </p:sp>
      <p:sp>
        <p:nvSpPr>
          <p:cNvPr id="4" name="ZoneTexte 3">
            <a:extLst>
              <a:ext uri="{FF2B5EF4-FFF2-40B4-BE49-F238E27FC236}">
                <a16:creationId xmlns:a16="http://schemas.microsoft.com/office/drawing/2014/main" id="{AD485716-908F-3B1D-40ED-F6FDA7049307}"/>
              </a:ext>
            </a:extLst>
          </p:cNvPr>
          <p:cNvSpPr txBox="1"/>
          <p:nvPr/>
        </p:nvSpPr>
        <p:spPr>
          <a:xfrm>
            <a:off x="963037" y="1325563"/>
            <a:ext cx="10674485" cy="5909310"/>
          </a:xfrm>
          <a:prstGeom prst="rect">
            <a:avLst/>
          </a:prstGeom>
          <a:noFill/>
        </p:spPr>
        <p:txBody>
          <a:bodyPr wrap="square">
            <a:spAutoFit/>
          </a:bodyPr>
          <a:lstStyle/>
          <a:p>
            <a:pPr algn="l"/>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Quel est le statut du salarié en formation dans le cadre du plan de développement des compétences ?</a:t>
            </a:r>
          </a:p>
          <a:p>
            <a:pPr algn="l"/>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pPr algn="l"/>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Être en formation dans le cadre du plan de développement des compétences est assimilé à l’exécution normale du contrat de travail : le salarié doit donc suivre avec assiduité la formation et ne peut s’opposer à la décision éventuelle de l’employeur de le réintégrer à son poste de travail avant la fin de la formation.</a:t>
            </a:r>
          </a:p>
          <a:p>
            <a:pPr algn="l"/>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pPr algn="l"/>
            <a:r>
              <a:rPr lang="fr-FR" b="1" i="0" dirty="0">
                <a:effectLst/>
                <a:latin typeface="Roboto" panose="02000000000000000000" pitchFamily="2" charset="0"/>
                <a:ea typeface="Roboto" panose="02000000000000000000" pitchFamily="2" charset="0"/>
                <a:cs typeface="Roboto" panose="02000000000000000000" pitchFamily="2" charset="0"/>
              </a:rPr>
              <a:t>Maintien de la rémunération</a:t>
            </a:r>
            <a:b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b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Durant la formation, le salarié continue à être rémunéré et conserve sa protection sociale habituelle. Si un accident survient au cours de la formation, il s’agira d’un accident du travail.</a:t>
            </a:r>
          </a:p>
          <a:p>
            <a:pPr algn="l"/>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pPr algn="l"/>
            <a:r>
              <a:rPr lang="fr-FR" b="1" i="0" dirty="0">
                <a:effectLst/>
                <a:latin typeface="Roboto" panose="02000000000000000000" pitchFamily="2" charset="0"/>
                <a:ea typeface="Roboto" panose="02000000000000000000" pitchFamily="2" charset="0"/>
                <a:cs typeface="Roboto" panose="02000000000000000000" pitchFamily="2" charset="0"/>
              </a:rPr>
              <a:t>Coût de la formation à la charge de l’entreprise</a:t>
            </a:r>
            <a:b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b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Le coût de la formation reste à la charge de l’entreprise. Les frais de restauration et d’hébergement occasionnés par la formation sont remboursés ou pris en charge directement par l’employeur selon les règles habituellement appliquées dans l’entreprise pour les missions professionnelles.</a:t>
            </a:r>
          </a:p>
          <a:p>
            <a:pPr algn="l"/>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pPr algn="l"/>
            <a:r>
              <a:rPr lang="fr-FR" b="1" i="0" dirty="0">
                <a:effectLst/>
                <a:latin typeface="Roboto" panose="02000000000000000000" pitchFamily="2" charset="0"/>
                <a:ea typeface="Roboto" panose="02000000000000000000" pitchFamily="2" charset="0"/>
                <a:cs typeface="Roboto" panose="02000000000000000000" pitchFamily="2" charset="0"/>
              </a:rPr>
              <a:t>Formation pendant le temps de travail</a:t>
            </a:r>
            <a:b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b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La formation mise en œuvre dans le cadre du plan de développement des compétences a lieu en principe durant le temps de travail.</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153951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78859" y="223736"/>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LE PLAN DE DÉVELOPPEMENT DES COMPÉTENCES : INFORMATION ET CONSULTATION  DU COMITÉ SOCIAL ET ÉCONOMIQUE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826851" y="1724397"/>
            <a:ext cx="10674485" cy="5909310"/>
          </a:xfrm>
          <a:prstGeom prst="rect">
            <a:avLst/>
          </a:prstGeom>
          <a:noFill/>
        </p:spPr>
        <p:txBody>
          <a:bodyPr wrap="square">
            <a:spAutoFit/>
          </a:bodyPr>
          <a:lstStyle/>
          <a:p>
            <a:pPr marL="285750" indent="-285750" algn="l">
              <a:buFont typeface="Arial" panose="020B0604020202020204" pitchFamily="34" charset="0"/>
              <a:buChar char="•"/>
            </a:pPr>
            <a:r>
              <a:rPr lang="fr-FR" b="1" i="0" dirty="0">
                <a:solidFill>
                  <a:srgbClr val="333333"/>
                </a:solidFill>
                <a:effectLst/>
                <a:latin typeface="opensans-regular"/>
              </a:rPr>
              <a:t>Dans les entreprises d’au moins 50 salariés :</a:t>
            </a:r>
          </a:p>
          <a:p>
            <a:pPr marL="285750" indent="-285750" algn="l">
              <a:buFont typeface="Arial" panose="020B0604020202020204" pitchFamily="34" charset="0"/>
              <a:buChar char="•"/>
            </a:pPr>
            <a:endParaRPr lang="fr-FR" b="1" i="0" dirty="0">
              <a:solidFill>
                <a:srgbClr val="333333"/>
              </a:solidFill>
              <a:effectLst/>
              <a:latin typeface="opensans-regular"/>
            </a:endParaRPr>
          </a:p>
          <a:p>
            <a:pPr algn="l"/>
            <a:r>
              <a:rPr lang="fr-FR" b="0" i="0" dirty="0">
                <a:solidFill>
                  <a:srgbClr val="333333"/>
                </a:solidFill>
                <a:effectLst/>
                <a:latin typeface="opensans-regular"/>
              </a:rPr>
              <a:t> le comité social et économique (CSE) est consulté sur les orientations stratégiques de l’entreprise, notamment en matière de formation professionnelle. Cette consultation porte chaque année sur les orientations de la formation professionnelle dans l’entreprise et sur le plan de développement des compétences (article L 2312-24 du code du travail).</a:t>
            </a:r>
          </a:p>
          <a:p>
            <a:pPr algn="l"/>
            <a:endParaRPr lang="fr-FR" b="0" i="0" dirty="0">
              <a:solidFill>
                <a:srgbClr val="333333"/>
              </a:solidFill>
              <a:effectLst/>
              <a:latin typeface="opensans-regular"/>
            </a:endParaRPr>
          </a:p>
          <a:p>
            <a:pPr algn="l"/>
            <a:r>
              <a:rPr lang="fr-FR" b="0" i="0" dirty="0">
                <a:solidFill>
                  <a:srgbClr val="333333"/>
                </a:solidFill>
                <a:effectLst/>
                <a:latin typeface="opensans-regular"/>
              </a:rPr>
              <a:t>Les informations suivantes (cf. articles R 2312-8 et R 2312-9 du code du travail) sont requises dans la base de données économiques et sociales, à la rubrique dédiée à la formation professionnelle (investissements en formation, publics concernés) :</a:t>
            </a:r>
          </a:p>
          <a:p>
            <a:pPr algn="l"/>
            <a:endParaRPr lang="fr-FR" b="0" i="0" dirty="0">
              <a:solidFill>
                <a:srgbClr val="333333"/>
              </a:solidFill>
              <a:effectLst/>
              <a:latin typeface="opensans-regular"/>
            </a:endParaRPr>
          </a:p>
          <a:p>
            <a:pPr algn="l">
              <a:buFont typeface="Arial" panose="020B0604020202020204" pitchFamily="34" charset="0"/>
              <a:buChar char="•"/>
            </a:pPr>
            <a:r>
              <a:rPr lang="fr-FR" b="0" i="0" dirty="0">
                <a:solidFill>
                  <a:srgbClr val="333333"/>
                </a:solidFill>
                <a:effectLst/>
                <a:latin typeface="opensans-regular"/>
              </a:rPr>
              <a:t> les orientations de la formation professionnelle dans l’entreprise telles qu’elles résultent de la consultation prévue à l’article L. 2312-24 ;</a:t>
            </a:r>
          </a:p>
          <a:p>
            <a:pPr algn="l">
              <a:buFont typeface="Arial" panose="020B0604020202020204" pitchFamily="34" charset="0"/>
              <a:buChar char="•"/>
            </a:pPr>
            <a:r>
              <a:rPr lang="fr-FR" b="0" i="0" dirty="0">
                <a:solidFill>
                  <a:srgbClr val="333333"/>
                </a:solidFill>
                <a:effectLst/>
                <a:latin typeface="opensans-regular"/>
              </a:rPr>
              <a:t> le résultat éventuel des négociations prévues à l’article L. 2241-6 ;</a:t>
            </a:r>
          </a:p>
          <a:p>
            <a:pPr algn="l">
              <a:buFont typeface="Arial" panose="020B0604020202020204" pitchFamily="34" charset="0"/>
              <a:buChar char="•"/>
            </a:pPr>
            <a:r>
              <a:rPr lang="fr-FR" b="0" i="0" dirty="0">
                <a:solidFill>
                  <a:srgbClr val="333333"/>
                </a:solidFill>
                <a:effectLst/>
                <a:latin typeface="opensans-regular"/>
              </a:rPr>
              <a:t> le bilan des actions comprises dans le plan de formation de l’entreprise pour l’année antérieure et pour l’année en cours comportant la liste des actions de formation, des bilans de compétences et des validations des acquis de l’expérience réalisés, rapportés aux effectifs concernés répartis par catégorie socioprofessionnelle et par sexe ;</a:t>
            </a:r>
          </a:p>
          <a:p>
            <a:pPr algn="l"/>
            <a:endParaRPr lang="fr-FR" b="0" i="0" dirty="0">
              <a:solidFill>
                <a:srgbClr val="333333"/>
              </a:solidFill>
              <a:effectLst/>
              <a:latin typeface="opensans-regular"/>
            </a:endParaRP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211044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5" y="350195"/>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LE PLAN DE DÉVELOPPEMENT DES COMPÉTENCES : INFORMATION ET CONSULTATION  DU COMITÉ SOCIAL ET ÉCONOMIQUE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758757" y="2142686"/>
            <a:ext cx="10674485" cy="5078313"/>
          </a:xfrm>
          <a:prstGeom prst="rect">
            <a:avLst/>
          </a:prstGeom>
          <a:noFill/>
        </p:spPr>
        <p:txBody>
          <a:bodyPr wrap="square">
            <a:spAutoFit/>
          </a:bodyPr>
          <a:lstStyle/>
          <a:p>
            <a:pPr algn="l">
              <a:buFont typeface="Arial" panose="020B0604020202020204" pitchFamily="34" charset="0"/>
              <a:buChar char="•"/>
            </a:pPr>
            <a:r>
              <a:rPr lang="fr-FR" b="0" i="0" dirty="0">
                <a:solidFill>
                  <a:srgbClr val="333333"/>
                </a:solidFill>
                <a:effectLst/>
                <a:latin typeface="opensans-regular"/>
              </a:rPr>
              <a:t>les informations, pour l’année antérieure et l’année en cours, relatives aux congés individuels de formation, aux congés de bilan de compétences, aux congés de validation des acquis de l’expérience et aux congés pour enseignement accordés ; notamment leur objet, leur durée et leur coût, aux conditions dans lesquelles ces congés ont été accordés ou reportés ainsi qu’aux résultats obtenus ;</a:t>
            </a:r>
          </a:p>
          <a:p>
            <a:pPr algn="l">
              <a:buFont typeface="Arial" panose="020B0604020202020204" pitchFamily="34" charset="0"/>
              <a:buChar char="•"/>
            </a:pPr>
            <a:endParaRPr lang="fr-FR" b="0" i="0" dirty="0">
              <a:solidFill>
                <a:srgbClr val="333333"/>
              </a:solidFill>
              <a:effectLst/>
              <a:latin typeface="opensans-regular"/>
            </a:endParaRPr>
          </a:p>
          <a:p>
            <a:pPr algn="l">
              <a:buFont typeface="Arial" panose="020B0604020202020204" pitchFamily="34" charset="0"/>
              <a:buChar char="•"/>
            </a:pPr>
            <a:r>
              <a:rPr lang="fr-FR" b="0" i="0" dirty="0">
                <a:solidFill>
                  <a:srgbClr val="333333"/>
                </a:solidFill>
                <a:effectLst/>
                <a:latin typeface="opensans-regular"/>
              </a:rPr>
              <a:t>le nombre des salariés bénéficiaires de l’abondement mentionné au dernier alinéa du II de l’article L. 6315-1 ainsi que les sommes versées à ce titre ;</a:t>
            </a:r>
          </a:p>
          <a:p>
            <a:pPr algn="l">
              <a:buFont typeface="Arial" panose="020B0604020202020204" pitchFamily="34" charset="0"/>
              <a:buChar char="•"/>
            </a:pPr>
            <a:endParaRPr lang="fr-FR" b="0" i="0" dirty="0">
              <a:solidFill>
                <a:srgbClr val="333333"/>
              </a:solidFill>
              <a:effectLst/>
              <a:latin typeface="opensans-regular"/>
            </a:endParaRPr>
          </a:p>
          <a:p>
            <a:pPr algn="l">
              <a:buFont typeface="Arial" panose="020B0604020202020204" pitchFamily="34" charset="0"/>
              <a:buChar char="•"/>
            </a:pPr>
            <a:r>
              <a:rPr lang="fr-FR" b="0" i="0" dirty="0">
                <a:solidFill>
                  <a:srgbClr val="333333"/>
                </a:solidFill>
                <a:effectLst/>
                <a:latin typeface="opensans-regular"/>
              </a:rPr>
              <a:t>le nombre des salariés bénéficiaires de l’entretien professionnel mentionné au I de l’article L. 6315-1.</a:t>
            </a:r>
          </a:p>
          <a:p>
            <a:pPr algn="l">
              <a:buFont typeface="Arial" panose="020B0604020202020204" pitchFamily="34" charset="0"/>
              <a:buChar char="•"/>
            </a:pPr>
            <a:endParaRPr lang="fr-FR" b="0" i="0" dirty="0">
              <a:solidFill>
                <a:srgbClr val="333333"/>
              </a:solidFill>
              <a:effectLst/>
              <a:latin typeface="opensans-regular"/>
            </a:endParaRPr>
          </a:p>
          <a:p>
            <a:pPr algn="l">
              <a:buFont typeface="Arial" panose="020B0604020202020204" pitchFamily="34" charset="0"/>
              <a:buChar char="•"/>
            </a:pPr>
            <a:r>
              <a:rPr lang="fr-FR" b="0" i="0" dirty="0">
                <a:solidFill>
                  <a:srgbClr val="333333"/>
                </a:solidFill>
                <a:effectLst/>
                <a:latin typeface="opensans-regular"/>
              </a:rPr>
              <a:t>Le bilan, pour l’année antérieure et l’année en cours, des conditions de mise en œuvre des contrats d’alternance : les emplois occupés pendant et à l’issue de leur action ou de leur période de professionnalisation ; les effectifs intéressés par âge, sexe et niveau initial de formation ; les résultats obtenus en fin d’action ou de période de professionnalisation ainsi que les conditions d’appréciation et de validation.</a:t>
            </a:r>
          </a:p>
          <a:p>
            <a:pPr algn="l">
              <a:buFont typeface="Arial" panose="020B0604020202020204" pitchFamily="34" charset="0"/>
              <a:buChar char="•"/>
            </a:pPr>
            <a:endParaRPr lang="fr-FR" b="0" i="0" dirty="0">
              <a:solidFill>
                <a:srgbClr val="333333"/>
              </a:solidFill>
              <a:effectLst/>
              <a:latin typeface="opensans-regular"/>
            </a:endParaRPr>
          </a:p>
          <a:p>
            <a:pPr algn="l">
              <a:buFont typeface="Arial" panose="020B0604020202020204" pitchFamily="34" charset="0"/>
              <a:buChar char="•"/>
            </a:pPr>
            <a:r>
              <a:rPr lang="fr-FR" b="0" i="0" dirty="0">
                <a:solidFill>
                  <a:srgbClr val="333333"/>
                </a:solidFill>
                <a:effectLst/>
                <a:latin typeface="opensans-regular"/>
              </a:rPr>
              <a:t>Le bilan de la mise en œuvre du compte personnel de formation.</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385470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anim calcmode="lin" valueType="num">
                                      <p:cBhvr>
                                        <p:cTn id="2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1000"/>
                                        <p:tgtEl>
                                          <p:spTgt spid="4">
                                            <p:txEl>
                                              <p:pRg st="8" end="8"/>
                                            </p:txEl>
                                          </p:spTgt>
                                        </p:tgtEl>
                                      </p:cBhvr>
                                    </p:animEffect>
                                    <p:anim calcmode="lin" valueType="num">
                                      <p:cBhvr>
                                        <p:cTn id="3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5" y="350195"/>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LE PLAN DE DÉVELOPPEMENT DES COMPÉTENCES : INFORMATION ET CONSULTATION  DU COMITÉ SOCIAL ET ÉCONOMIQUE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758757" y="2142686"/>
            <a:ext cx="10674485" cy="5355312"/>
          </a:xfrm>
          <a:prstGeom prst="rect">
            <a:avLst/>
          </a:prstGeom>
          <a:noFill/>
        </p:spPr>
        <p:txBody>
          <a:bodyPr wrap="square">
            <a:spAutoFit/>
          </a:bodyPr>
          <a:lstStyle/>
          <a:p>
            <a:pPr algn="l"/>
            <a:r>
              <a:rPr lang="fr-FR" b="1" i="0" dirty="0">
                <a:solidFill>
                  <a:srgbClr val="333333"/>
                </a:solidFill>
                <a:effectLst/>
                <a:latin typeface="opensans-regular"/>
              </a:rPr>
              <a:t>Pour les entreprises de plus de 300 salariés : </a:t>
            </a:r>
            <a:r>
              <a:rPr lang="fr-FR" b="0" i="0" dirty="0">
                <a:solidFill>
                  <a:srgbClr val="333333"/>
                </a:solidFill>
                <a:effectLst/>
                <a:latin typeface="opensans-regular"/>
              </a:rPr>
              <a:t>des informations complémentaires sont à renseigner dans la base de données économiques et sociales :</a:t>
            </a:r>
          </a:p>
          <a:p>
            <a:pPr algn="l">
              <a:buFont typeface="Arial" panose="020B0604020202020204" pitchFamily="34" charset="0"/>
              <a:buChar char="•"/>
            </a:pPr>
            <a:r>
              <a:rPr lang="fr-FR" b="0" i="0" dirty="0">
                <a:solidFill>
                  <a:srgbClr val="333333"/>
                </a:solidFill>
                <a:effectLst/>
                <a:latin typeface="opensans-regular"/>
              </a:rPr>
              <a:t>pourcentage de la masse salariale afférent à la formation continue, montant consacré à celle-ci et versement aux OPCO, fonds d’assurance formation ou Trésor ;</a:t>
            </a:r>
          </a:p>
          <a:p>
            <a:pPr algn="l">
              <a:buFont typeface="Arial" panose="020B0604020202020204" pitchFamily="34" charset="0"/>
              <a:buChar char="•"/>
            </a:pPr>
            <a:r>
              <a:rPr lang="fr-FR" b="0" i="0" dirty="0">
                <a:solidFill>
                  <a:srgbClr val="333333"/>
                </a:solidFill>
                <a:effectLst/>
                <a:latin typeface="opensans-regular"/>
              </a:rPr>
              <a:t>nombre de stagiaires, heures de stage, types de stage ;</a:t>
            </a:r>
          </a:p>
          <a:p>
            <a:pPr algn="l">
              <a:buFont typeface="Arial" panose="020B0604020202020204" pitchFamily="34" charset="0"/>
              <a:buChar char="•"/>
            </a:pPr>
            <a:r>
              <a:rPr lang="fr-FR" b="0" i="0" dirty="0">
                <a:solidFill>
                  <a:srgbClr val="333333"/>
                </a:solidFill>
                <a:effectLst/>
                <a:latin typeface="opensans-regular"/>
              </a:rPr>
              <a:t>nombre de salariés ayant bénéficié d’un congé formation et nombre de refus de congé formation ;</a:t>
            </a:r>
          </a:p>
          <a:p>
            <a:pPr algn="l">
              <a:buFont typeface="Arial" panose="020B0604020202020204" pitchFamily="34" charset="0"/>
              <a:buChar char="•"/>
            </a:pPr>
            <a:r>
              <a:rPr lang="fr-FR" b="0" i="0" dirty="0">
                <a:solidFill>
                  <a:srgbClr val="333333"/>
                </a:solidFill>
                <a:effectLst/>
                <a:latin typeface="opensans-regular"/>
              </a:rPr>
              <a:t>nombre de contrats d’apprentissage conclus dans l’année.</a:t>
            </a:r>
          </a:p>
          <a:p>
            <a:pPr algn="l">
              <a:buFont typeface="Arial" panose="020B0604020202020204" pitchFamily="34" charset="0"/>
              <a:buChar char="•"/>
            </a:pPr>
            <a:endParaRPr lang="fr-FR" b="0" i="0" dirty="0">
              <a:solidFill>
                <a:srgbClr val="333333"/>
              </a:solidFill>
              <a:effectLst/>
              <a:latin typeface="opensans-regular"/>
            </a:endParaRPr>
          </a:p>
          <a:p>
            <a:pPr algn="l"/>
            <a:r>
              <a:rPr lang="fr-FR" b="0" i="0" dirty="0">
                <a:solidFill>
                  <a:srgbClr val="333333"/>
                </a:solidFill>
                <a:effectLst/>
                <a:latin typeface="opensans-regular"/>
              </a:rPr>
              <a:t>En l’absence d’accord prévu à l’article L. 2312-21, les informations figurant dans la base de données portent sur l’année en cours, sur les deux années précédentes et, telles qu’elles peuvent être envisagées, sur les trois années suivantes.</a:t>
            </a:r>
          </a:p>
          <a:p>
            <a:pPr algn="l"/>
            <a:endParaRPr lang="fr-FR" b="0" i="0" dirty="0">
              <a:solidFill>
                <a:srgbClr val="333333"/>
              </a:solidFill>
              <a:effectLst/>
              <a:latin typeface="opensans-regular"/>
            </a:endParaRPr>
          </a:p>
          <a:p>
            <a:pPr algn="l"/>
            <a:r>
              <a:rPr lang="fr-FR" b="0" i="0" dirty="0">
                <a:solidFill>
                  <a:srgbClr val="333333"/>
                </a:solidFill>
                <a:effectLst/>
                <a:latin typeface="opensans-regular"/>
              </a:rPr>
              <a:t>Ces informations sont présentées sous forme de données chiffrées ou, à défaut, pour les années suivantes, sous forme de grandes tendances. L’employeur indique, pour ces années, les informations qui, eu égard à leur nature ou aux circonstances, ne peuvent pas faire l’objet de données chiffrées ou de grandes tendances, pour les raisons qu’il précise.</a:t>
            </a:r>
          </a:p>
          <a:p>
            <a:br>
              <a:rPr lang="fr-FR" dirty="0"/>
            </a:b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347985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5" y="350195"/>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LE PLAN DE DÉVELOPPEMENT DES COMPÉTENCES : INFORMATION ET CONSULTATION  DU COMITÉ SOCIAL ET ÉCONOMIQUE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758757" y="2142686"/>
            <a:ext cx="10674485" cy="4801314"/>
          </a:xfrm>
          <a:prstGeom prst="rect">
            <a:avLst/>
          </a:prstGeom>
          <a:noFill/>
        </p:spPr>
        <p:txBody>
          <a:bodyPr wrap="square">
            <a:spAutoFit/>
          </a:bodyPr>
          <a:lstStyle/>
          <a:p>
            <a:pPr algn="l"/>
            <a:r>
              <a:rPr lang="fr-FR" b="0" i="0" dirty="0">
                <a:solidFill>
                  <a:srgbClr val="333333"/>
                </a:solidFill>
                <a:effectLst/>
                <a:latin typeface="opensans-regular"/>
              </a:rPr>
              <a:t>Ces données doivent être régulièrement mises à jour et tenues à disposition des membres du CSE (sur support informatique pour les plus de 300 salariés, et au choix, par informatique ou document papier pour les autres). Réf : Articles L 2312-26 – R 2312-11 à R 2312-14 du code du travail.</a:t>
            </a:r>
          </a:p>
          <a:p>
            <a:pPr algn="l"/>
            <a:endParaRPr lang="fr-FR" b="0" i="0" dirty="0">
              <a:solidFill>
                <a:srgbClr val="333333"/>
              </a:solidFill>
              <a:effectLst/>
              <a:latin typeface="opensans-regular"/>
            </a:endParaRPr>
          </a:p>
          <a:p>
            <a:pPr algn="l"/>
            <a:r>
              <a:rPr lang="fr-FR" b="0" i="0" dirty="0">
                <a:solidFill>
                  <a:srgbClr val="333333"/>
                </a:solidFill>
                <a:effectLst/>
                <a:latin typeface="opensans-regular"/>
              </a:rPr>
              <a:t>Enfin, la commission de formation est obligatoire dans les entreprises de plus de 300 salariés (article L 2315-49 code du travail) ; elle peut cependant être constituée par accord d’entreprise lorsqu’elle n’est pas obligatoire.</a:t>
            </a:r>
          </a:p>
          <a:p>
            <a:pPr algn="l"/>
            <a:r>
              <a:rPr lang="fr-FR" b="0" i="0" dirty="0">
                <a:solidFill>
                  <a:srgbClr val="333333"/>
                </a:solidFill>
                <a:effectLst/>
                <a:latin typeface="opensans-regular"/>
              </a:rPr>
              <a:t>Cette commission est chargée de préparer les délibérations relatives aux orientations stratégiques et à la politique sociale, d’étudier les moyens permettant de favoriser l’expression des salariés en matière de formation et de participer à leur information dans ce domaine, ainsi que d’étudier les problèmes spécifiques concernant l’emploi et le travail des jeunes et des travailleurs handicapés.</a:t>
            </a:r>
          </a:p>
          <a:p>
            <a:pPr algn="l"/>
            <a:endParaRPr lang="fr-FR" b="0" i="0" dirty="0">
              <a:solidFill>
                <a:srgbClr val="333333"/>
              </a:solidFill>
              <a:effectLst/>
              <a:latin typeface="opensans-regular"/>
            </a:endParaRPr>
          </a:p>
          <a:p>
            <a:pPr algn="l"/>
            <a:r>
              <a:rPr lang="fr-FR" b="0" i="0" dirty="0">
                <a:solidFill>
                  <a:srgbClr val="333333"/>
                </a:solidFill>
                <a:effectLst/>
                <a:latin typeface="opensans-regular"/>
              </a:rPr>
              <a:t>Le CSE et la commission de formation sont consultés sur les problèmes généraux relatifs à la mise en œuvre des dispositifs de la formation continue (dont le plan de développement des compétences) et de la validation des acquis de l’expérience.</a:t>
            </a:r>
          </a:p>
          <a:p>
            <a:br>
              <a:rPr lang="fr-FR" dirty="0"/>
            </a:b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301832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CHE PRATIQUE Présenter le plan et le bilan formation au CE">
            <a:extLst>
              <a:ext uri="{FF2B5EF4-FFF2-40B4-BE49-F238E27FC236}">
                <a16:creationId xmlns:a16="http://schemas.microsoft.com/office/drawing/2014/main" id="{3987E703-5EB5-A065-36F7-F93C620ABA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877" y="111868"/>
            <a:ext cx="11794246" cy="6634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4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5" y="350195"/>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LE PLAN DE DÉVELOPPEMENT DES </a:t>
            </a:r>
            <a:br>
              <a:rPr lang="fr-FR" sz="3200" dirty="0">
                <a:solidFill>
                  <a:schemeClr val="accent4">
                    <a:lumMod val="75000"/>
                  </a:schemeClr>
                </a:solidFill>
                <a:latin typeface="Arial Black" panose="020B0A04020102020204" pitchFamily="34" charset="0"/>
              </a:rPr>
            </a:br>
            <a:r>
              <a:rPr lang="fr-FR" sz="3200" dirty="0">
                <a:solidFill>
                  <a:schemeClr val="accent4">
                    <a:lumMod val="75000"/>
                  </a:schemeClr>
                </a:solidFill>
                <a:latin typeface="Arial Black" panose="020B0A04020102020204" pitchFamily="34" charset="0"/>
              </a:rPr>
              <a:t>COMPÉTENCES : POSSIBILITÉS DE REFUS DU SALARIÉ</a:t>
            </a:r>
          </a:p>
        </p:txBody>
      </p:sp>
      <p:sp>
        <p:nvSpPr>
          <p:cNvPr id="4" name="ZoneTexte 3">
            <a:extLst>
              <a:ext uri="{FF2B5EF4-FFF2-40B4-BE49-F238E27FC236}">
                <a16:creationId xmlns:a16="http://schemas.microsoft.com/office/drawing/2014/main" id="{AD485716-908F-3B1D-40ED-F6FDA7049307}"/>
              </a:ext>
            </a:extLst>
          </p:cNvPr>
          <p:cNvSpPr txBox="1"/>
          <p:nvPr/>
        </p:nvSpPr>
        <p:spPr>
          <a:xfrm>
            <a:off x="632298" y="1675758"/>
            <a:ext cx="11089532" cy="5909310"/>
          </a:xfrm>
          <a:prstGeom prst="rect">
            <a:avLst/>
          </a:prstGeom>
          <a:noFill/>
        </p:spPr>
        <p:txBody>
          <a:bodyPr wrap="square">
            <a:spAutoFit/>
          </a:bodyPr>
          <a:lstStyle/>
          <a:p>
            <a:pPr algn="l"/>
            <a:br>
              <a:rPr lang="fr-FR" b="0" i="0" dirty="0">
                <a:solidFill>
                  <a:srgbClr val="333333"/>
                </a:solidFill>
                <a:effectLst/>
                <a:latin typeface="opensans-regular"/>
              </a:rPr>
            </a:b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Une formation prévue par le plan de développement des compétences s’impose au salarié. </a:t>
            </a:r>
          </a:p>
          <a:p>
            <a:pPr algn="l"/>
            <a:endParaRPr lang="fr-FR" dirty="0">
              <a:solidFill>
                <a:srgbClr val="333333"/>
              </a:solidFill>
              <a:latin typeface="Roboto" panose="02000000000000000000" pitchFamily="2" charset="0"/>
              <a:ea typeface="Roboto" panose="02000000000000000000" pitchFamily="2" charset="0"/>
              <a:cs typeface="Roboto" panose="02000000000000000000" pitchFamily="2" charset="0"/>
            </a:endParaRPr>
          </a:p>
          <a:p>
            <a:pPr algn="l"/>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Il peut toutefois s’y opposer dans les cas suivants :</a:t>
            </a:r>
          </a:p>
          <a:p>
            <a:pPr algn="l"/>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pPr algn="l">
              <a:buFont typeface="Arial" panose="020B0604020202020204" pitchFamily="34" charset="0"/>
              <a:buChar char="•"/>
            </a:pPr>
            <a:r>
              <a:rPr lang="fr-FR" b="1" i="0" dirty="0">
                <a:solidFill>
                  <a:srgbClr val="333333"/>
                </a:solidFill>
                <a:effectLst/>
                <a:latin typeface="Roboto" panose="02000000000000000000" pitchFamily="2" charset="0"/>
                <a:ea typeface="Roboto" panose="02000000000000000000" pitchFamily="2" charset="0"/>
                <a:cs typeface="Roboto" panose="02000000000000000000" pitchFamily="2" charset="0"/>
              </a:rPr>
              <a:t>Réalisation d’un bilan de compétences :</a:t>
            </a: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 l’employeur ne peut contraindre un salarié à suivre un bilan de compétences. Le refus de ce dernier ne peut constituer, selon le Code du travail, « ni une faute, ni un motif de licenciement » ;</a:t>
            </a:r>
          </a:p>
          <a:p>
            <a:pPr algn="l">
              <a:buFont typeface="Arial" panose="020B0604020202020204" pitchFamily="34" charset="0"/>
              <a:buChar char="•"/>
            </a:pPr>
            <a:r>
              <a:rPr lang="fr-FR" b="1" i="0" dirty="0">
                <a:solidFill>
                  <a:srgbClr val="333333"/>
                </a:solidFill>
                <a:effectLst/>
                <a:latin typeface="Roboto" panose="02000000000000000000" pitchFamily="2" charset="0"/>
                <a:ea typeface="Roboto" panose="02000000000000000000" pitchFamily="2" charset="0"/>
                <a:cs typeface="Roboto" panose="02000000000000000000" pitchFamily="2" charset="0"/>
              </a:rPr>
              <a:t>Conditions de départ en formation </a:t>
            </a: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susceptibles d’être assimilées à une modification du contrat de travail (formation particulièrement longue, très éloignée, demande de départ précipité) ou révélatrice d’une volonté manifeste d’entraver l’exécution du mandat d’un représentant du personnel. Par essence litigieuses, les conséquences de refus du salarié seront tranchées au cas par cas, éventuellement, par le conseil de prud’hommes ;</a:t>
            </a:r>
          </a:p>
          <a:p>
            <a:pPr algn="l">
              <a:buFont typeface="Arial" panose="020B0604020202020204" pitchFamily="34" charset="0"/>
              <a:buChar char="•"/>
            </a:pPr>
            <a:r>
              <a:rPr lang="fr-FR" b="1" i="0" dirty="0">
                <a:solidFill>
                  <a:srgbClr val="333333"/>
                </a:solidFill>
                <a:effectLst/>
                <a:latin typeface="Roboto" panose="02000000000000000000" pitchFamily="2" charset="0"/>
                <a:ea typeface="Roboto" panose="02000000000000000000" pitchFamily="2" charset="0"/>
                <a:cs typeface="Roboto" panose="02000000000000000000" pitchFamily="2" charset="0"/>
              </a:rPr>
              <a:t>Formation se déroulant en tout ou partie en dehors du temps de travail.</a:t>
            </a: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 Le refus du salarié ne peut être considéré ni comme une faute, ni comme un motif de licenciement ;</a:t>
            </a:r>
          </a:p>
          <a:p>
            <a:pPr algn="l">
              <a:buFont typeface="Arial" panose="020B0604020202020204" pitchFamily="34" charset="0"/>
              <a:buChar char="•"/>
            </a:pPr>
            <a:r>
              <a:rPr lang="fr-FR" b="1" dirty="0">
                <a:solidFill>
                  <a:srgbClr val="333333"/>
                </a:solidFill>
                <a:latin typeface="Roboto" panose="02000000000000000000" pitchFamily="2" charset="0"/>
                <a:ea typeface="Roboto" panose="02000000000000000000" pitchFamily="2" charset="0"/>
                <a:cs typeface="Roboto" panose="02000000000000000000" pitchFamily="2" charset="0"/>
                <a:hlinkClick r:id="rId2">
                  <a:extLst>
                    <a:ext uri="{A12FA001-AC4F-418D-AE19-62706E023703}">
                      <ahyp:hlinkClr xmlns:ahyp="http://schemas.microsoft.com/office/drawing/2018/hyperlinkcolor" val="tx"/>
                    </a:ext>
                  </a:extLst>
                </a:hlinkClick>
              </a:rPr>
              <a:t>Validation des acquis de l’expérience (VAE)</a:t>
            </a:r>
            <a:r>
              <a:rPr lang="fr-FR" b="1" dirty="0">
                <a:solidFill>
                  <a:srgbClr val="333333"/>
                </a:solidFill>
                <a:latin typeface="Roboto" panose="02000000000000000000" pitchFamily="2" charset="0"/>
                <a:ea typeface="Roboto" panose="02000000000000000000" pitchFamily="2" charset="0"/>
                <a:cs typeface="Roboto" panose="02000000000000000000" pitchFamily="2" charset="0"/>
              </a:rPr>
              <a:t> </a:t>
            </a:r>
            <a:r>
              <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devant un jury en vue d’obtenir tout ou partie d’un diplôme ou d’un titre professionnel. L’employeur ne peut imposer une telle validation : elle suppose le consentement du salarié et son refus ne constitue ni une faute, ni un motif de licenciement.</a:t>
            </a:r>
          </a:p>
          <a:p>
            <a:br>
              <a:rPr lang="fr-FR" dirty="0"/>
            </a:b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221546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anim calcmode="lin" valueType="num">
                                      <p:cBhvr>
                                        <p:cTn id="2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anim calcmode="lin" valueType="num">
                                      <p:cBhvr>
                                        <p:cTn id="3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anim calcmode="lin" valueType="num">
                                      <p:cBhvr>
                                        <p:cTn id="3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301557"/>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EVALUATION DES FORMATIONS EFFECTUÉES DANS LE PLAN DE DÉVELOPPEMENT DES </a:t>
            </a:r>
            <a:br>
              <a:rPr lang="fr-FR" sz="3200" dirty="0">
                <a:solidFill>
                  <a:schemeClr val="accent4">
                    <a:lumMod val="75000"/>
                  </a:schemeClr>
                </a:solidFill>
                <a:latin typeface="Arial Black" panose="020B0A04020102020204" pitchFamily="34" charset="0"/>
              </a:rPr>
            </a:br>
            <a:r>
              <a:rPr lang="fr-FR" sz="3200" dirty="0">
                <a:solidFill>
                  <a:schemeClr val="accent4">
                    <a:lumMod val="75000"/>
                  </a:schemeClr>
                </a:solidFill>
                <a:latin typeface="Arial Black" panose="020B0A04020102020204" pitchFamily="34" charset="0"/>
              </a:rPr>
              <a:t>COMPÉTENCES</a:t>
            </a:r>
          </a:p>
        </p:txBody>
      </p:sp>
      <p:sp>
        <p:nvSpPr>
          <p:cNvPr id="4" name="ZoneTexte 3">
            <a:extLst>
              <a:ext uri="{FF2B5EF4-FFF2-40B4-BE49-F238E27FC236}">
                <a16:creationId xmlns:a16="http://schemas.microsoft.com/office/drawing/2014/main" id="{AD485716-908F-3B1D-40ED-F6FDA7049307}"/>
              </a:ext>
            </a:extLst>
          </p:cNvPr>
          <p:cNvSpPr txBox="1"/>
          <p:nvPr/>
        </p:nvSpPr>
        <p:spPr>
          <a:xfrm>
            <a:off x="356680" y="1882302"/>
            <a:ext cx="11089532" cy="4524315"/>
          </a:xfrm>
          <a:prstGeom prst="rect">
            <a:avLst/>
          </a:prstGeom>
          <a:noFill/>
        </p:spPr>
        <p:txBody>
          <a:bodyPr wrap="square">
            <a:spAutoFit/>
          </a:bodyPr>
          <a:lstStyle/>
          <a:p>
            <a:pPr algn="l"/>
            <a:br>
              <a:rPr lang="fr-FR" b="0" i="0" dirty="0">
                <a:solidFill>
                  <a:srgbClr val="333333"/>
                </a:solidFill>
                <a:effectLst/>
                <a:latin typeface="opensans-regular"/>
              </a:rPr>
            </a:br>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br>
              <a:rPr lang="fr-FR" dirty="0"/>
            </a:b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Evaluer les formations effectuées dans le cadre du plan de développement des compétences, c’est mesurer l’écart entre les objectifs assignés à la formation et les résultats obtenus. L’évaluation se fait en deux temps, à chaud tout d’abord puis à froid un peu plus tard.</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L’évaluation à chaud, bien qu’indispensable ne permet que de vérifier que le contenu de la formation a été dispensé en totalité et dans de bonnes conditions pédagogiques. Seule l’évaluation à froid permet d’apprécier les résultats  opérationnels attendus de la formation</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L’évaluation à froid a lieu plusieurs mois après la formation (2 à 6 mois en </a:t>
            </a:r>
            <a:r>
              <a:rPr lang="fr-FR" dirty="0" err="1">
                <a:solidFill>
                  <a:srgbClr val="111111"/>
                </a:solidFill>
                <a:latin typeface="Roboto" panose="02000000000000000000" pitchFamily="2" charset="0"/>
                <a:ea typeface="Roboto" panose="02000000000000000000" pitchFamily="2" charset="0"/>
                <a:cs typeface="Roboto" panose="02000000000000000000" pitchFamily="2" charset="0"/>
              </a:rPr>
              <a:t>myenne</a:t>
            </a: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et permet de vérifier si les nouvelles compétences acquises ont eu un effet sur l’efficacité du </a:t>
            </a:r>
            <a:r>
              <a:rPr lang="fr-FR" dirty="0" err="1">
                <a:solidFill>
                  <a:srgbClr val="111111"/>
                </a:solidFill>
                <a:latin typeface="Roboto" panose="02000000000000000000" pitchFamily="2" charset="0"/>
                <a:ea typeface="Roboto" panose="02000000000000000000" pitchFamily="2" charset="0"/>
                <a:cs typeface="Roboto" panose="02000000000000000000" pitchFamily="2" charset="0"/>
              </a:rPr>
              <a:t>salrié</a:t>
            </a: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formé et de son équipe, et sur l’évolution de son organisation? Cette évaluation se fait via des questionnaires destinés aux salariés formés et à leurs managers dans lesquels on tente d’objectiver les résultats constatés</a:t>
            </a:r>
          </a:p>
        </p:txBody>
      </p:sp>
      <p:sp>
        <p:nvSpPr>
          <p:cNvPr id="3" name="ZoneTexte 2">
            <a:extLst>
              <a:ext uri="{FF2B5EF4-FFF2-40B4-BE49-F238E27FC236}">
                <a16:creationId xmlns:a16="http://schemas.microsoft.com/office/drawing/2014/main" id="{1BD6E68B-DAF6-653F-0797-8B42D1B60539}"/>
              </a:ext>
            </a:extLst>
          </p:cNvPr>
          <p:cNvSpPr txBox="1"/>
          <p:nvPr/>
        </p:nvSpPr>
        <p:spPr>
          <a:xfrm>
            <a:off x="1215958" y="1969852"/>
            <a:ext cx="10379413" cy="461665"/>
          </a:xfrm>
          <a:prstGeom prst="rect">
            <a:avLst/>
          </a:prstGeom>
          <a:noFill/>
        </p:spPr>
        <p:txBody>
          <a:bodyPr wrap="square" rtlCol="0">
            <a:spAutoFit/>
          </a:bodyPr>
          <a:lstStyle/>
          <a:p>
            <a:r>
              <a:rPr lang="fr-FR" sz="2400" b="1"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=&gt; A QUOI SERT L’ÉVALUATION DE LA FORMATION ?</a:t>
            </a:r>
          </a:p>
        </p:txBody>
      </p:sp>
    </p:spTree>
    <p:extLst>
      <p:ext uri="{BB962C8B-B14F-4D97-AF65-F5344CB8AC3E}">
        <p14:creationId xmlns:p14="http://schemas.microsoft.com/office/powerpoint/2010/main" val="47264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down)">
                                      <p:cBhvr>
                                        <p:cTn id="20" dur="500"/>
                                        <p:tgtEl>
                                          <p:spTgt spid="4">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wipe(down)">
                                      <p:cBhvr>
                                        <p:cTn id="2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301557"/>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LA FORMATION EN APPRENTISSAGE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356680" y="1882302"/>
            <a:ext cx="11089532" cy="1200329"/>
          </a:xfrm>
          <a:prstGeom prst="rect">
            <a:avLst/>
          </a:prstGeom>
          <a:noFill/>
        </p:spPr>
        <p:txBody>
          <a:bodyPr wrap="square">
            <a:spAutoFit/>
          </a:bodyPr>
          <a:lstStyle/>
          <a:p>
            <a:pPr algn="l"/>
            <a:br>
              <a:rPr lang="fr-FR" b="0" i="0" dirty="0">
                <a:solidFill>
                  <a:srgbClr val="333333"/>
                </a:solidFill>
                <a:effectLst/>
                <a:latin typeface="opensans-regular"/>
              </a:rPr>
            </a:br>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br>
              <a:rPr lang="fr-FR" dirty="0"/>
            </a:b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p:txBody>
      </p:sp>
      <p:sp>
        <p:nvSpPr>
          <p:cNvPr id="3" name="ZoneTexte 2">
            <a:extLst>
              <a:ext uri="{FF2B5EF4-FFF2-40B4-BE49-F238E27FC236}">
                <a16:creationId xmlns:a16="http://schemas.microsoft.com/office/drawing/2014/main" id="{1BD6E68B-DAF6-653F-0797-8B42D1B60539}"/>
              </a:ext>
            </a:extLst>
          </p:cNvPr>
          <p:cNvSpPr txBox="1"/>
          <p:nvPr/>
        </p:nvSpPr>
        <p:spPr>
          <a:xfrm>
            <a:off x="1812587" y="1165455"/>
            <a:ext cx="10379413" cy="461665"/>
          </a:xfrm>
          <a:prstGeom prst="rect">
            <a:avLst/>
          </a:prstGeom>
          <a:noFill/>
        </p:spPr>
        <p:txBody>
          <a:bodyPr wrap="square" rtlCol="0">
            <a:spAutoFit/>
          </a:bodyPr>
          <a:lstStyle/>
          <a:p>
            <a:r>
              <a:rPr lang="fr-FR" sz="2400" b="1"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=&gt; C’EST QUOI ?</a:t>
            </a:r>
          </a:p>
        </p:txBody>
      </p:sp>
      <p:sp>
        <p:nvSpPr>
          <p:cNvPr id="6" name="ZoneTexte 5">
            <a:extLst>
              <a:ext uri="{FF2B5EF4-FFF2-40B4-BE49-F238E27FC236}">
                <a16:creationId xmlns:a16="http://schemas.microsoft.com/office/drawing/2014/main" id="{DE0A4B92-D193-04CA-3840-E957343F3C16}"/>
              </a:ext>
            </a:extLst>
          </p:cNvPr>
          <p:cNvSpPr txBox="1"/>
          <p:nvPr/>
        </p:nvSpPr>
        <p:spPr>
          <a:xfrm>
            <a:off x="356680" y="1641711"/>
            <a:ext cx="11835320" cy="5816977"/>
          </a:xfrm>
          <a:prstGeom prst="rect">
            <a:avLst/>
          </a:prstGeom>
          <a:noFill/>
        </p:spPr>
        <p:txBody>
          <a:bodyPr wrap="square">
            <a:spAutoFit/>
          </a:bodyPr>
          <a:lstStyle/>
          <a:p>
            <a:pPr algn="l"/>
            <a:r>
              <a:rPr lang="fr-FR" sz="1600"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L</a:t>
            </a:r>
            <a:r>
              <a:rPr lang="fr-FR" sz="1600" dirty="0">
                <a:solidFill>
                  <a:srgbClr val="111111"/>
                </a:solidFill>
                <a:latin typeface="Roboto" panose="02000000000000000000" pitchFamily="2" charset="0"/>
                <a:ea typeface="Roboto" panose="02000000000000000000" pitchFamily="2" charset="0"/>
                <a:cs typeface="Roboto" panose="02000000000000000000" pitchFamily="2" charset="0"/>
              </a:rPr>
              <a:t>’</a:t>
            </a:r>
            <a:r>
              <a:rPr lang="fr-FR" sz="1600"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apprentissage est une forme d’éducation alternée qui permet à un jeune de suivre une formation générale, théorique et pratique assurée en entreprise et en centre de formation des apprentis (CFA) ou en unité de formation par apprentissage en vue d’obtenir une qualification professionnelle sanctionnée par un diplôme ou un titre à finalité professionnelle. </a:t>
            </a:r>
          </a:p>
          <a:p>
            <a:pPr algn="l"/>
            <a:endParaRPr lang="fr-FR" sz="1600"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sz="1600" b="1" i="0" dirty="0">
                <a:solidFill>
                  <a:srgbClr val="164092"/>
                </a:solidFill>
                <a:effectLst/>
                <a:latin typeface="Roboto" panose="02000000000000000000" pitchFamily="2" charset="0"/>
                <a:ea typeface="Roboto" panose="02000000000000000000" pitchFamily="2" charset="0"/>
                <a:cs typeface="Roboto" panose="02000000000000000000" pitchFamily="2" charset="0"/>
              </a:rPr>
              <a:t>Qui peut devenir apprenti ?</a:t>
            </a:r>
          </a:p>
          <a:p>
            <a:pPr algn="l"/>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Pour devenir apprenti, il faut être </a:t>
            </a:r>
            <a:r>
              <a:rPr lang="fr-FR" sz="1600" b="1" i="0" dirty="0">
                <a:solidFill>
                  <a:srgbClr val="000000"/>
                </a:solidFill>
                <a:effectLst/>
                <a:latin typeface="Roboto" panose="02000000000000000000" pitchFamily="2" charset="0"/>
                <a:ea typeface="Roboto" panose="02000000000000000000" pitchFamily="2" charset="0"/>
                <a:cs typeface="Roboto" panose="02000000000000000000" pitchFamily="2" charset="0"/>
              </a:rPr>
              <a:t>âgé de 16 ans au moins</a:t>
            </a:r>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Cela concerne les personnes entrant dans leur 16e année (15 ans et un jour) qui ont terminé leur cycle du collège (brevet obtenu ou pas) et de moins de 30 ans (29 ans révolus) à la date de conclusion du contrat.</a:t>
            </a:r>
          </a:p>
          <a:p>
            <a:pPr algn="l"/>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Les jeunes qui atteignent l’âge de 15 ans avant le terme de l’année civile peuvent s'inscrire, sous statut scolaire, dans un lycée professionnel ou dans un CFA conventionné avec un lycée ou un collège.</a:t>
            </a:r>
          </a:p>
          <a:p>
            <a:pPr algn="l"/>
            <a:endPar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gn="l"/>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Dans certains cas définis par le législateur, l’entrée en apprentissage au-delà de 29 ans révolus est possible pour  : </a:t>
            </a:r>
          </a:p>
          <a:p>
            <a:pPr algn="l">
              <a:buFont typeface="Arial" panose="020B0604020202020204" pitchFamily="34" charset="0"/>
              <a:buChar char="•"/>
            </a:pPr>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les apprentis préparant un diplôme ou titre supérieur à celui obtenu dans le cadre de contrats d’apprentissage successifs : </a:t>
            </a:r>
          </a:p>
          <a:p>
            <a:pPr algn="l">
              <a:buFont typeface="Arial" panose="020B0604020202020204" pitchFamily="34" charset="0"/>
              <a:buChar char="•"/>
            </a:pPr>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les apprentis qui ont échoué à l'obtention du diplôme ou du titre professionnel visé et qui ont conclu un nouveau contrat avec un autre employeur afin de se présenter de nouveau à l’examen ;</a:t>
            </a:r>
          </a:p>
          <a:p>
            <a:pPr algn="l">
              <a:buFont typeface="Arial" panose="020B0604020202020204" pitchFamily="34" charset="0"/>
              <a:buChar char="•"/>
            </a:pPr>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les travailleurs handicapés ;</a:t>
            </a:r>
          </a:p>
          <a:p>
            <a:pPr algn="l">
              <a:buFont typeface="Arial" panose="020B0604020202020204" pitchFamily="34" charset="0"/>
              <a:buChar char="•"/>
            </a:pPr>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les sportifs de haut niveau ; </a:t>
            </a:r>
          </a:p>
          <a:p>
            <a:pPr algn="l">
              <a:buFont typeface="Arial" panose="020B0604020202020204" pitchFamily="34" charset="0"/>
              <a:buChar char="•"/>
            </a:pPr>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les personnes ayant un projet de création ou de reprise d’entreprise, projet réalisable via l'obtention du titre ou diplôme préparé en apprentissage ; </a:t>
            </a:r>
          </a:p>
          <a:p>
            <a:pPr algn="l">
              <a:buFont typeface="Arial" panose="020B0604020202020204" pitchFamily="34" charset="0"/>
              <a:buChar char="•"/>
            </a:pPr>
            <a:r>
              <a:rPr lang="fr-FR"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les apprentis qui ont eu leur contrat d’apprentissage rompu de manière anticipée pour une cause indépendante de leur volonté ou pour leur inaptitude médicale.</a:t>
            </a:r>
          </a:p>
          <a:p>
            <a:pPr algn="l"/>
            <a:endParaRPr lang="fr-FR" dirty="0">
              <a:solidFill>
                <a:srgbClr val="111111"/>
              </a:solidFill>
              <a:latin typeface="-apple-system"/>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101442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down)">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fade">
                                      <p:cBhvr>
                                        <p:cTn id="30" dur="5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500"/>
                                        <p:tgtEl>
                                          <p:spTgt spid="6">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Effect transition="in" filter="fade">
                                      <p:cBhvr>
                                        <p:cTn id="38" dur="500"/>
                                        <p:tgtEl>
                                          <p:spTgt spid="6">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fade">
                                      <p:cBhvr>
                                        <p:cTn id="41" dur="500"/>
                                        <p:tgtEl>
                                          <p:spTgt spid="6">
                                            <p:txEl>
                                              <p:pRg st="8" end="8"/>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fade">
                                      <p:cBhvr>
                                        <p:cTn id="44" dur="500"/>
                                        <p:tgtEl>
                                          <p:spTgt spid="6">
                                            <p:txEl>
                                              <p:pRg st="9" end="9"/>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6">
                                            <p:txEl>
                                              <p:pRg st="11" end="11"/>
                                            </p:txEl>
                                          </p:spTgt>
                                        </p:tgtEl>
                                        <p:attrNameLst>
                                          <p:attrName>style.visibility</p:attrName>
                                        </p:attrNameLst>
                                      </p:cBhvr>
                                      <p:to>
                                        <p:strVal val="visible"/>
                                      </p:to>
                                    </p:set>
                                    <p:animEffect transition="in" filter="fade">
                                      <p:cBhvr>
                                        <p:cTn id="50" dur="500"/>
                                        <p:tgtEl>
                                          <p:spTgt spid="6">
                                            <p:txEl>
                                              <p:pRg st="11" end="1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6">
                                            <p:txEl>
                                              <p:pRg st="12" end="12"/>
                                            </p:txEl>
                                          </p:spTgt>
                                        </p:tgtEl>
                                        <p:attrNameLst>
                                          <p:attrName>style.visibility</p:attrName>
                                        </p:attrNameLst>
                                      </p:cBhvr>
                                      <p:to>
                                        <p:strVal val="visible"/>
                                      </p:to>
                                    </p:set>
                                    <p:animEffect transition="in" filter="fade">
                                      <p:cBhvr>
                                        <p:cTn id="53"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301557"/>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LA FORMATION EN APPRENTISSAGE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356680" y="1882302"/>
            <a:ext cx="11089532" cy="1200329"/>
          </a:xfrm>
          <a:prstGeom prst="rect">
            <a:avLst/>
          </a:prstGeom>
          <a:noFill/>
        </p:spPr>
        <p:txBody>
          <a:bodyPr wrap="square">
            <a:spAutoFit/>
          </a:bodyPr>
          <a:lstStyle/>
          <a:p>
            <a:pPr algn="l"/>
            <a:br>
              <a:rPr lang="fr-FR" b="0" i="0" dirty="0">
                <a:solidFill>
                  <a:srgbClr val="333333"/>
                </a:solidFill>
                <a:effectLst/>
                <a:latin typeface="opensans-regular"/>
              </a:rPr>
            </a:br>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br>
              <a:rPr lang="fr-FR" dirty="0"/>
            </a:b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p:txBody>
      </p:sp>
      <p:sp>
        <p:nvSpPr>
          <p:cNvPr id="3" name="ZoneTexte 2">
            <a:extLst>
              <a:ext uri="{FF2B5EF4-FFF2-40B4-BE49-F238E27FC236}">
                <a16:creationId xmlns:a16="http://schemas.microsoft.com/office/drawing/2014/main" id="{1BD6E68B-DAF6-653F-0797-8B42D1B60539}"/>
              </a:ext>
            </a:extLst>
          </p:cNvPr>
          <p:cNvSpPr txBox="1"/>
          <p:nvPr/>
        </p:nvSpPr>
        <p:spPr>
          <a:xfrm>
            <a:off x="711739" y="1454628"/>
            <a:ext cx="10379413" cy="461665"/>
          </a:xfrm>
          <a:prstGeom prst="rect">
            <a:avLst/>
          </a:prstGeom>
          <a:noFill/>
        </p:spPr>
        <p:txBody>
          <a:bodyPr wrap="square" rtlCol="0">
            <a:spAutoFit/>
          </a:bodyPr>
          <a:lstStyle/>
          <a:p>
            <a:r>
              <a:rPr lang="fr-FR" sz="2400" b="1"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Quels diplômes ?</a:t>
            </a:r>
          </a:p>
        </p:txBody>
      </p:sp>
      <p:sp>
        <p:nvSpPr>
          <p:cNvPr id="6" name="ZoneTexte 5">
            <a:extLst>
              <a:ext uri="{FF2B5EF4-FFF2-40B4-BE49-F238E27FC236}">
                <a16:creationId xmlns:a16="http://schemas.microsoft.com/office/drawing/2014/main" id="{DE0A4B92-D193-04CA-3840-E957343F3C16}"/>
              </a:ext>
            </a:extLst>
          </p:cNvPr>
          <p:cNvSpPr txBox="1"/>
          <p:nvPr/>
        </p:nvSpPr>
        <p:spPr>
          <a:xfrm>
            <a:off x="356680" y="1667180"/>
            <a:ext cx="11835320" cy="646331"/>
          </a:xfrm>
          <a:prstGeom prst="rect">
            <a:avLst/>
          </a:prstGeom>
          <a:noFill/>
        </p:spPr>
        <p:txBody>
          <a:bodyPr wrap="square">
            <a:spAutoFit/>
          </a:bodyPr>
          <a:lstStyle/>
          <a:p>
            <a:pPr algn="l"/>
            <a:endParaRPr lang="fr-FR" dirty="0">
              <a:solidFill>
                <a:srgbClr val="111111"/>
              </a:solidFill>
              <a:latin typeface="-apple-system"/>
            </a:endParaRPr>
          </a:p>
          <a:p>
            <a:pPr algn="l"/>
            <a:endParaRPr lang="fr-FR" dirty="0">
              <a:solidFill>
                <a:srgbClr val="111111"/>
              </a:solidFill>
              <a:latin typeface="-apple-system"/>
            </a:endParaRPr>
          </a:p>
        </p:txBody>
      </p:sp>
      <p:sp>
        <p:nvSpPr>
          <p:cNvPr id="8" name="ZoneTexte 7">
            <a:extLst>
              <a:ext uri="{FF2B5EF4-FFF2-40B4-BE49-F238E27FC236}">
                <a16:creationId xmlns:a16="http://schemas.microsoft.com/office/drawing/2014/main" id="{872F3202-766D-AE6F-91D9-9C0056994654}"/>
              </a:ext>
            </a:extLst>
          </p:cNvPr>
          <p:cNvSpPr txBox="1"/>
          <p:nvPr/>
        </p:nvSpPr>
        <p:spPr>
          <a:xfrm>
            <a:off x="711739" y="1990345"/>
            <a:ext cx="11397575" cy="3785652"/>
          </a:xfrm>
          <a:prstGeom prst="rect">
            <a:avLst/>
          </a:prstGeom>
          <a:noFill/>
        </p:spPr>
        <p:txBody>
          <a:bodyPr wrap="square">
            <a:spAutoFit/>
          </a:bodyPr>
          <a:lstStyle/>
          <a:p>
            <a:r>
              <a:rPr lang="fr-FR" dirty="0"/>
              <a:t>L'apprentissage permet de préparer :</a:t>
            </a:r>
          </a:p>
          <a:p>
            <a:endParaRPr lang="fr-FR" dirty="0"/>
          </a:p>
          <a:p>
            <a:pPr marL="285750" indent="-285750">
              <a:buFont typeface="Wingdings" panose="05000000000000000000" pitchFamily="2" charset="2"/>
              <a:buChar char="Ø"/>
            </a:pPr>
            <a:r>
              <a:rPr lang="fr-FR" dirty="0"/>
              <a:t>un diplôme professionnel de l'enseignement secondaire : certificat d'aptitude professionnelle (CAP), baccalauréat professionnel, brevet professionnel, mention complémentaire, brevet des métiers d’art</a:t>
            </a:r>
          </a:p>
          <a:p>
            <a:pPr marL="285750" indent="-285750">
              <a:buFont typeface="Wingdings" panose="05000000000000000000" pitchFamily="2" charset="2"/>
              <a:buChar char="Ø"/>
            </a:pPr>
            <a:endParaRPr lang="fr-FR" dirty="0"/>
          </a:p>
          <a:p>
            <a:pPr marL="285750" indent="-285750">
              <a:buFont typeface="Wingdings" panose="05000000000000000000" pitchFamily="2" charset="2"/>
              <a:buChar char="Ø"/>
            </a:pPr>
            <a:r>
              <a:rPr lang="fr-FR" dirty="0"/>
              <a:t>un diplôme de l'enseignement supérieur : brevet de technicien supérieur (BTS), </a:t>
            </a:r>
            <a:r>
              <a:rPr lang="fr-FR" dirty="0" err="1"/>
              <a:t>bachelor</a:t>
            </a:r>
            <a:r>
              <a:rPr lang="fr-FR" dirty="0"/>
              <a:t> universitaire de technologie ( BUT ), licences professionnelles, diplôme national d'art et de design (DNMAD), diplômes d'ingénieur, d'école supérieure de commerce, master, etc.</a:t>
            </a:r>
          </a:p>
          <a:p>
            <a:pPr marL="285750" indent="-285750">
              <a:buFont typeface="Wingdings" panose="05000000000000000000" pitchFamily="2" charset="2"/>
              <a:buChar char="Ø"/>
            </a:pPr>
            <a:endParaRPr lang="fr-FR" dirty="0"/>
          </a:p>
          <a:p>
            <a:r>
              <a:rPr lang="fr-FR" dirty="0"/>
              <a:t>L'apprentissage permet d'accéder à tous les niveaux de qualification professionnelle du second degré ou du supérieur. La durée d’un contrat d’apprentissage varie entre 6 mois et 3 ans.</a:t>
            </a:r>
          </a:p>
          <a:p>
            <a:endParaRPr lang="fr-FR" dirty="0"/>
          </a:p>
          <a:p>
            <a:endParaRPr lang="fr-FR" sz="2400" b="1"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0" name="ZoneTexte 9">
            <a:extLst>
              <a:ext uri="{FF2B5EF4-FFF2-40B4-BE49-F238E27FC236}">
                <a16:creationId xmlns:a16="http://schemas.microsoft.com/office/drawing/2014/main" id="{43F3886E-A29B-7276-F195-04EFFA4FE44E}"/>
              </a:ext>
            </a:extLst>
          </p:cNvPr>
          <p:cNvSpPr txBox="1"/>
          <p:nvPr/>
        </p:nvSpPr>
        <p:spPr>
          <a:xfrm>
            <a:off x="711739" y="5359255"/>
            <a:ext cx="8334984" cy="461665"/>
          </a:xfrm>
          <a:prstGeom prst="rect">
            <a:avLst/>
          </a:prstGeom>
          <a:noFill/>
        </p:spPr>
        <p:txBody>
          <a:bodyPr wrap="square">
            <a:spAutoFit/>
          </a:bodyPr>
          <a:lstStyle/>
          <a:p>
            <a:r>
              <a:rPr lang="fr-FR" sz="2400" b="1"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Dans quels secteurs professionnels ?</a:t>
            </a:r>
          </a:p>
        </p:txBody>
      </p:sp>
      <p:sp>
        <p:nvSpPr>
          <p:cNvPr id="12" name="ZoneTexte 11">
            <a:extLst>
              <a:ext uri="{FF2B5EF4-FFF2-40B4-BE49-F238E27FC236}">
                <a16:creationId xmlns:a16="http://schemas.microsoft.com/office/drawing/2014/main" id="{B0E21B7A-1B46-F159-5AE1-BE09FA3ED481}"/>
              </a:ext>
            </a:extLst>
          </p:cNvPr>
          <p:cNvSpPr txBox="1"/>
          <p:nvPr/>
        </p:nvSpPr>
        <p:spPr>
          <a:xfrm>
            <a:off x="711738" y="5899347"/>
            <a:ext cx="10379413" cy="369332"/>
          </a:xfrm>
          <a:prstGeom prst="rect">
            <a:avLst/>
          </a:prstGeom>
          <a:noFill/>
        </p:spPr>
        <p:txBody>
          <a:bodyPr wrap="square">
            <a:spAutoFit/>
          </a:bodyPr>
          <a:lstStyle/>
          <a:p>
            <a:r>
              <a:rPr lang="fr-FR" dirty="0"/>
              <a:t>Tous les champs professionnels sont éligibles à l’apprentissage.</a:t>
            </a:r>
          </a:p>
        </p:txBody>
      </p:sp>
    </p:spTree>
    <p:extLst>
      <p:ext uri="{BB962C8B-B14F-4D97-AF65-F5344CB8AC3E}">
        <p14:creationId xmlns:p14="http://schemas.microsoft.com/office/powerpoint/2010/main" val="244842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fade">
                                      <p:cBhvr>
                                        <p:cTn id="25" dur="500"/>
                                        <p:tgtEl>
                                          <p:spTgt spid="8">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500"/>
                                        <p:tgtEl>
                                          <p:spTgt spid="8">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500"/>
                                        <p:tgtEl>
                                          <p:spTgt spid="1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fade">
                                      <p:cBhvr>
                                        <p:cTn id="38"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496110"/>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LE PLAN DE DÉVELOPPEMENT DES COMPÉTENCES (ou PLAN DE FORMATION)</a:t>
            </a:r>
          </a:p>
        </p:txBody>
      </p:sp>
      <p:sp>
        <p:nvSpPr>
          <p:cNvPr id="4" name="ZoneTexte 3">
            <a:extLst>
              <a:ext uri="{FF2B5EF4-FFF2-40B4-BE49-F238E27FC236}">
                <a16:creationId xmlns:a16="http://schemas.microsoft.com/office/drawing/2014/main" id="{AD485716-908F-3B1D-40ED-F6FDA7049307}"/>
              </a:ext>
            </a:extLst>
          </p:cNvPr>
          <p:cNvSpPr txBox="1"/>
          <p:nvPr/>
        </p:nvSpPr>
        <p:spPr>
          <a:xfrm>
            <a:off x="210766" y="1779687"/>
            <a:ext cx="11209506" cy="5078313"/>
          </a:xfrm>
          <a:prstGeom prst="rect">
            <a:avLst/>
          </a:prstGeom>
          <a:noFill/>
        </p:spPr>
        <p:txBody>
          <a:bodyPr wrap="square">
            <a:spAutoFit/>
          </a:bodyPr>
          <a:lstStyle/>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A compter du 1</a:t>
            </a:r>
            <a:r>
              <a:rPr lang="fr-FR" baseline="30000" dirty="0">
                <a:solidFill>
                  <a:srgbClr val="111111"/>
                </a:solidFill>
                <a:latin typeface="Roboto" panose="02000000000000000000" pitchFamily="2" charset="0"/>
                <a:ea typeface="Roboto" panose="02000000000000000000" pitchFamily="2" charset="0"/>
                <a:cs typeface="Roboto" panose="02000000000000000000" pitchFamily="2" charset="0"/>
              </a:rPr>
              <a:t>er</a:t>
            </a: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janvier 2019, le plan de formation a été remplacé par le plan de développement des compétences.</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Le plan de développement des compétences peut être défini comme l’ensemble des formations décidées par l’employeur au profit de son personnel pour une année donnée.</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b="0" i="0" dirty="0">
                <a:solidFill>
                  <a:srgbClr val="170048"/>
                </a:solidFill>
                <a:effectLst/>
                <a:latin typeface="Roboto" panose="02000000000000000000" pitchFamily="2" charset="0"/>
                <a:ea typeface="Roboto" panose="02000000000000000000" pitchFamily="2" charset="0"/>
                <a:cs typeface="Roboto" panose="02000000000000000000" pitchFamily="2" charset="0"/>
              </a:rPr>
              <a:t>Le plan de développement des compétences est un document recommandé à l’article L. 6321-1 du Code du travail. Non obligatoire, il est pourtant adopté par beaucoup d’entreprises.</a:t>
            </a:r>
          </a:p>
          <a:p>
            <a:pPr algn="l"/>
            <a:endParaRPr lang="fr-FR" dirty="0">
              <a:solidFill>
                <a:srgbClr val="170048"/>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70048"/>
                </a:solidFill>
                <a:latin typeface="Roboto" panose="02000000000000000000" pitchFamily="2" charset="0"/>
                <a:ea typeface="Roboto" panose="02000000000000000000" pitchFamily="2" charset="0"/>
                <a:cs typeface="Roboto" panose="02000000000000000000" pitchFamily="2" charset="0"/>
              </a:rPr>
              <a:t>Le plan de développement des compétences va permettre à l’entreprise de :</a:t>
            </a:r>
          </a:p>
          <a:p>
            <a:pPr algn="l"/>
            <a:endParaRPr lang="fr-FR" dirty="0">
              <a:solidFill>
                <a:srgbClr val="170048"/>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70048"/>
                </a:solidFill>
                <a:latin typeface="Roboto" panose="02000000000000000000" pitchFamily="2" charset="0"/>
                <a:ea typeface="Roboto" panose="02000000000000000000" pitchFamily="2" charset="0"/>
                <a:cs typeface="Roboto" panose="02000000000000000000" pitchFamily="2" charset="0"/>
              </a:rPr>
              <a:t>- Développer les compétences des salariés afin de maintenir notamment leur employabilité</a:t>
            </a:r>
          </a:p>
          <a:p>
            <a:pPr algn="l"/>
            <a:r>
              <a:rPr lang="fr-FR" dirty="0">
                <a:solidFill>
                  <a:srgbClr val="170048"/>
                </a:solidFill>
                <a:latin typeface="Roboto" panose="02000000000000000000" pitchFamily="2" charset="0"/>
                <a:ea typeface="Roboto" panose="02000000000000000000" pitchFamily="2" charset="0"/>
                <a:cs typeface="Roboto" panose="02000000000000000000" pitchFamily="2" charset="0"/>
              </a:rPr>
              <a:t>- Faire des formations sur mesure qui sont adaptées aux besoins spécifiques des salariés</a:t>
            </a:r>
          </a:p>
          <a:p>
            <a:pPr algn="l"/>
            <a:r>
              <a:rPr lang="fr-FR" dirty="0">
                <a:solidFill>
                  <a:srgbClr val="170048"/>
                </a:solidFill>
                <a:latin typeface="Roboto" panose="02000000000000000000" pitchFamily="2" charset="0"/>
                <a:ea typeface="Roboto" panose="02000000000000000000" pitchFamily="2" charset="0"/>
                <a:cs typeface="Roboto" panose="02000000000000000000" pitchFamily="2" charset="0"/>
              </a:rPr>
              <a:t>- Fidéliser les salariés en leur permettant d’évoluer dans l’entreprise</a:t>
            </a:r>
          </a:p>
          <a:p>
            <a:pPr algn="l"/>
            <a:r>
              <a:rPr lang="fr-FR" dirty="0">
                <a:solidFill>
                  <a:srgbClr val="170048"/>
                </a:solidFill>
                <a:latin typeface="Roboto" panose="02000000000000000000" pitchFamily="2" charset="0"/>
                <a:ea typeface="Roboto" panose="02000000000000000000" pitchFamily="2" charset="0"/>
                <a:cs typeface="Roboto" panose="02000000000000000000" pitchFamily="2" charset="0"/>
              </a:rPr>
              <a:t>- Rester compétitive</a:t>
            </a: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21130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301557"/>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LA FORMATION EN APPRENTISSAGE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356680" y="1882302"/>
            <a:ext cx="11089532" cy="1200329"/>
          </a:xfrm>
          <a:prstGeom prst="rect">
            <a:avLst/>
          </a:prstGeom>
          <a:noFill/>
        </p:spPr>
        <p:txBody>
          <a:bodyPr wrap="square">
            <a:spAutoFit/>
          </a:bodyPr>
          <a:lstStyle/>
          <a:p>
            <a:pPr algn="l"/>
            <a:br>
              <a:rPr lang="fr-FR" b="0" i="0" dirty="0">
                <a:solidFill>
                  <a:srgbClr val="333333"/>
                </a:solidFill>
                <a:effectLst/>
                <a:latin typeface="opensans-regular"/>
              </a:rPr>
            </a:br>
            <a:endParaRPr lang="fr-FR" b="0" i="0" dirty="0">
              <a:solidFill>
                <a:srgbClr val="333333"/>
              </a:solidFill>
              <a:effectLst/>
              <a:latin typeface="Roboto" panose="02000000000000000000" pitchFamily="2" charset="0"/>
              <a:ea typeface="Roboto" panose="02000000000000000000" pitchFamily="2" charset="0"/>
              <a:cs typeface="Roboto" panose="02000000000000000000" pitchFamily="2" charset="0"/>
            </a:endParaRPr>
          </a:p>
          <a:p>
            <a:br>
              <a:rPr lang="fr-FR" dirty="0"/>
            </a:b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p:txBody>
      </p:sp>
      <p:sp>
        <p:nvSpPr>
          <p:cNvPr id="3" name="ZoneTexte 2">
            <a:extLst>
              <a:ext uri="{FF2B5EF4-FFF2-40B4-BE49-F238E27FC236}">
                <a16:creationId xmlns:a16="http://schemas.microsoft.com/office/drawing/2014/main" id="{1BD6E68B-DAF6-653F-0797-8B42D1B60539}"/>
              </a:ext>
            </a:extLst>
          </p:cNvPr>
          <p:cNvSpPr txBox="1"/>
          <p:nvPr/>
        </p:nvSpPr>
        <p:spPr>
          <a:xfrm>
            <a:off x="1994171" y="1318496"/>
            <a:ext cx="10379413" cy="461665"/>
          </a:xfrm>
          <a:prstGeom prst="rect">
            <a:avLst/>
          </a:prstGeom>
          <a:noFill/>
        </p:spPr>
        <p:txBody>
          <a:bodyPr wrap="square" rtlCol="0">
            <a:spAutoFit/>
          </a:bodyPr>
          <a:lstStyle/>
          <a:p>
            <a:r>
              <a:rPr lang="fr-FR" sz="2400" b="1"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=&gt; Comment ça se passe ?</a:t>
            </a:r>
          </a:p>
        </p:txBody>
      </p:sp>
      <p:sp>
        <p:nvSpPr>
          <p:cNvPr id="6" name="ZoneTexte 5">
            <a:extLst>
              <a:ext uri="{FF2B5EF4-FFF2-40B4-BE49-F238E27FC236}">
                <a16:creationId xmlns:a16="http://schemas.microsoft.com/office/drawing/2014/main" id="{DE0A4B92-D193-04CA-3840-E957343F3C16}"/>
              </a:ext>
            </a:extLst>
          </p:cNvPr>
          <p:cNvSpPr txBox="1"/>
          <p:nvPr/>
        </p:nvSpPr>
        <p:spPr>
          <a:xfrm>
            <a:off x="356680" y="1882302"/>
            <a:ext cx="11835320" cy="4801314"/>
          </a:xfrm>
          <a:prstGeom prst="rect">
            <a:avLst/>
          </a:prstGeom>
          <a:noFill/>
        </p:spPr>
        <p:txBody>
          <a:bodyPr wrap="square">
            <a:spAutoFit/>
          </a:bodyPr>
          <a:lstStyle/>
          <a:p>
            <a:pPr algn="l"/>
            <a:endParaRPr lang="fr-FR" dirty="0">
              <a:solidFill>
                <a:srgbClr val="111111"/>
              </a:solidFill>
              <a:latin typeface="-apple-system"/>
            </a:endParaRPr>
          </a:p>
          <a:p>
            <a:pPr algn="l"/>
            <a:r>
              <a:rPr lang="fr-FR" b="0" i="0" dirty="0">
                <a:solidFill>
                  <a:srgbClr val="111111"/>
                </a:solidFill>
                <a:effectLst/>
                <a:latin typeface="-apple-system"/>
              </a:rPr>
              <a:t>Le jeune signe un contrat de travail avec un employeur, qui lui assure une formation en entreprise et lui verse un salaire. Le jeune suit également des cours dans un centre de formation d’apprentis (CFA), où il bénéficie d’un accompagnement pédagogique.</a:t>
            </a:r>
          </a:p>
          <a:p>
            <a:pPr algn="l"/>
            <a:r>
              <a:rPr lang="fr-FR" b="0" i="0" dirty="0">
                <a:solidFill>
                  <a:srgbClr val="111111"/>
                </a:solidFill>
                <a:effectLst/>
                <a:latin typeface="-apple-system"/>
              </a:rPr>
              <a:t>Les obligations légales de la formation en apprentissage sont les suivantes :</a:t>
            </a:r>
          </a:p>
          <a:p>
            <a:pPr algn="l">
              <a:buFont typeface="Arial" panose="020B0604020202020204" pitchFamily="34" charset="0"/>
              <a:buChar char="•"/>
            </a:pPr>
            <a:r>
              <a:rPr lang="fr-FR" b="0" i="0" dirty="0">
                <a:solidFill>
                  <a:srgbClr val="111111"/>
                </a:solidFill>
                <a:effectLst/>
                <a:latin typeface="-apple-system"/>
              </a:rPr>
              <a:t>Le jeune doit avoir entre 16 et 29 ans révolus, sauf exceptions pour certains publics (travailleurs handicapés, créateurs d’entreprise, etc.).</a:t>
            </a:r>
          </a:p>
          <a:p>
            <a:pPr algn="l">
              <a:buFont typeface="Arial" panose="020B0604020202020204" pitchFamily="34" charset="0"/>
              <a:buChar char="•"/>
            </a:pPr>
            <a:r>
              <a:rPr lang="fr-FR" b="0" i="0" dirty="0">
                <a:solidFill>
                  <a:srgbClr val="111111"/>
                </a:solidFill>
                <a:effectLst/>
                <a:latin typeface="-apple-system"/>
              </a:rPr>
              <a:t>Le jeune doit entrer en formation dans les 3 mois qui suivent le début du contrat d’apprentissage.</a:t>
            </a:r>
          </a:p>
          <a:p>
            <a:pPr algn="l">
              <a:buFont typeface="Arial" panose="020B0604020202020204" pitchFamily="34" charset="0"/>
              <a:buChar char="•"/>
            </a:pPr>
            <a:r>
              <a:rPr lang="fr-FR" b="0" i="0" dirty="0">
                <a:solidFill>
                  <a:srgbClr val="111111"/>
                </a:solidFill>
                <a:effectLst/>
                <a:latin typeface="-apple-system"/>
              </a:rPr>
              <a:t>La formation de l’apprenti en CFA doit avoir une durée minimale correspondant à 25 % de la durée totale du contrat.</a:t>
            </a:r>
          </a:p>
          <a:p>
            <a:pPr algn="l">
              <a:buFont typeface="Arial" panose="020B0604020202020204" pitchFamily="34" charset="0"/>
              <a:buChar char="•"/>
            </a:pPr>
            <a:r>
              <a:rPr lang="fr-FR" b="0" i="0" dirty="0">
                <a:solidFill>
                  <a:srgbClr val="111111"/>
                </a:solidFill>
                <a:effectLst/>
                <a:latin typeface="-apple-system"/>
              </a:rPr>
              <a:t>L’employeur doit désigner un maître d’apprentissage, qui est responsable de la formation du jeune en entreprise et qui doit avoir les compétences professionnelles et pédagogiques requises.</a:t>
            </a:r>
          </a:p>
          <a:p>
            <a:pPr algn="l">
              <a:buFont typeface="Arial" panose="020B0604020202020204" pitchFamily="34" charset="0"/>
              <a:buChar char="•"/>
            </a:pPr>
            <a:r>
              <a:rPr lang="fr-FR" b="0" i="0" dirty="0">
                <a:solidFill>
                  <a:srgbClr val="111111"/>
                </a:solidFill>
                <a:effectLst/>
                <a:latin typeface="-apple-system"/>
              </a:rPr>
              <a:t>L’employeur doit respecter les conditions de travail, d’hygiène et de sécurité, ainsi que les équipements et les techniques utilisés dans l’entreprise, pour assurer une formation satisfaisante au jeune.</a:t>
            </a:r>
          </a:p>
          <a:p>
            <a:pPr algn="l">
              <a:buFont typeface="Arial" panose="020B0604020202020204" pitchFamily="34" charset="0"/>
              <a:buChar char="•"/>
            </a:pPr>
            <a:r>
              <a:rPr lang="fr-FR" b="0" i="0" dirty="0">
                <a:solidFill>
                  <a:srgbClr val="111111"/>
                </a:solidFill>
                <a:effectLst/>
                <a:latin typeface="-apple-system"/>
              </a:rPr>
              <a:t>L’employeur doit verser au jeune un salaire minimum, qui varie en fonction de son âge et de son année de formation.</a:t>
            </a:r>
          </a:p>
          <a:p>
            <a:pPr algn="l">
              <a:buFont typeface="Arial" panose="020B0604020202020204" pitchFamily="34" charset="0"/>
              <a:buChar char="•"/>
            </a:pPr>
            <a:r>
              <a:rPr lang="fr-FR" b="0" i="0" dirty="0">
                <a:solidFill>
                  <a:srgbClr val="111111"/>
                </a:solidFill>
                <a:effectLst/>
                <a:latin typeface="-apple-system"/>
              </a:rPr>
              <a:t>L’employeur et le jeune peuvent rompre le contrat d’apprentissage pendant la période d’essai, qui dure 45 jours, ou par accord mutuel après cette période. En cas de faute grave, de manquements répétés ou de force majeure, le contrat peut être rompu par l’une ou l’autre des parties.</a:t>
            </a:r>
          </a:p>
        </p:txBody>
      </p:sp>
    </p:spTree>
    <p:extLst>
      <p:ext uri="{BB962C8B-B14F-4D97-AF65-F5344CB8AC3E}">
        <p14:creationId xmlns:p14="http://schemas.microsoft.com/office/powerpoint/2010/main" val="365601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500"/>
                                        <p:tgtEl>
                                          <p:spTgt spid="6">
                                            <p:txEl>
                                              <p:pRg st="1" end="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500"/>
                                        <p:tgtEl>
                                          <p:spTgt spid="6">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500"/>
                                        <p:tgtEl>
                                          <p:spTgt spid="6">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500"/>
                                        <p:tgtEl>
                                          <p:spTgt spid="6">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500"/>
                                        <p:tgtEl>
                                          <p:spTgt spid="6">
                                            <p:txEl>
                                              <p:pRg st="6" end="6"/>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6">
                                            <p:txEl>
                                              <p:pRg st="8" end="8"/>
                                            </p:txEl>
                                          </p:spTgt>
                                        </p:tgtEl>
                                        <p:attrNameLst>
                                          <p:attrName>style.visibility</p:attrName>
                                        </p:attrNameLst>
                                      </p:cBhvr>
                                      <p:to>
                                        <p:strVal val="visible"/>
                                      </p:to>
                                    </p:set>
                                    <p:animEffect transition="in" filter="fade">
                                      <p:cBhvr>
                                        <p:cTn id="40" dur="500"/>
                                        <p:tgtEl>
                                          <p:spTgt spid="6">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Effect transition="in" filter="fade">
                                      <p:cBhvr>
                                        <p:cTn id="43"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301557"/>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LA FORMATION EN APPRENTISSAGE</a:t>
            </a:r>
          </a:p>
        </p:txBody>
      </p:sp>
      <p:sp>
        <p:nvSpPr>
          <p:cNvPr id="4" name="ZoneTexte 3">
            <a:extLst>
              <a:ext uri="{FF2B5EF4-FFF2-40B4-BE49-F238E27FC236}">
                <a16:creationId xmlns:a16="http://schemas.microsoft.com/office/drawing/2014/main" id="{AD485716-908F-3B1D-40ED-F6FDA7049307}"/>
              </a:ext>
            </a:extLst>
          </p:cNvPr>
          <p:cNvSpPr txBox="1"/>
          <p:nvPr/>
        </p:nvSpPr>
        <p:spPr>
          <a:xfrm>
            <a:off x="356680" y="1882302"/>
            <a:ext cx="11089532" cy="2862322"/>
          </a:xfrm>
          <a:prstGeom prst="rect">
            <a:avLst/>
          </a:prstGeom>
          <a:noFill/>
        </p:spPr>
        <p:txBody>
          <a:bodyPr wrap="square">
            <a:spAutoFit/>
          </a:bodyPr>
          <a:lstStyle/>
          <a:p>
            <a:pPr algn="l"/>
            <a:r>
              <a:rPr lang="fr-FR" b="0" i="0" dirty="0">
                <a:solidFill>
                  <a:srgbClr val="333333"/>
                </a:solidFill>
                <a:effectLst/>
                <a:latin typeface="opensans-regular"/>
              </a:rPr>
              <a:t>	</a:t>
            </a:r>
          </a:p>
          <a:p>
            <a:pPr algn="l"/>
            <a:r>
              <a:rPr lang="fr-FR" b="0" i="0" dirty="0">
                <a:solidFill>
                  <a:srgbClr val="333333"/>
                </a:solidFill>
                <a:effectLst/>
                <a:latin typeface="opensans-regular"/>
              </a:rPr>
              <a:t>Année exécution du contrat </a:t>
            </a:r>
            <a:r>
              <a:rPr lang="fr-FR" dirty="0">
                <a:solidFill>
                  <a:srgbClr val="333333"/>
                </a:solidFill>
                <a:latin typeface="opensans-regular"/>
              </a:rPr>
              <a:t>	</a:t>
            </a:r>
            <a:r>
              <a:rPr lang="fr-FR" b="0" i="0" dirty="0">
                <a:solidFill>
                  <a:srgbClr val="333333"/>
                </a:solidFill>
                <a:effectLst/>
                <a:latin typeface="opensans-regular"/>
              </a:rPr>
              <a:t>Moins de 18 ans	18-20 ans		21 -25 ans	26 ans et plus</a:t>
            </a:r>
          </a:p>
          <a:p>
            <a:pPr algn="l"/>
            <a:r>
              <a:rPr lang="fr-FR" b="0" i="0" dirty="0">
                <a:solidFill>
                  <a:srgbClr val="333333"/>
                </a:solidFill>
                <a:effectLst/>
                <a:latin typeface="opensans-regular"/>
              </a:rPr>
              <a:t>1ère année		27% du Smic	43% du Smic	53% du Smic	100% du Smic</a:t>
            </a:r>
          </a:p>
          <a:p>
            <a:pPr algn="l"/>
            <a:r>
              <a:rPr lang="fr-FR" b="0" i="0" dirty="0">
                <a:solidFill>
                  <a:srgbClr val="333333"/>
                </a:solidFill>
                <a:effectLst/>
                <a:latin typeface="opensans-regular"/>
              </a:rPr>
              <a:t>2ème année		39% du Smic	51% du Smic	61% du Smic	100% du Smic</a:t>
            </a:r>
          </a:p>
          <a:p>
            <a:pPr algn="l"/>
            <a:r>
              <a:rPr lang="fr-FR" b="0" i="0" dirty="0">
                <a:solidFill>
                  <a:srgbClr val="333333"/>
                </a:solidFill>
                <a:effectLst/>
                <a:latin typeface="opensans-regular"/>
              </a:rPr>
              <a:t>3ème année		55% du Smic	67% du Smic	78% du Smic	100% du Smic</a:t>
            </a:r>
          </a:p>
          <a:p>
            <a:pPr algn="l"/>
            <a:endParaRPr lang="fr-FR" dirty="0">
              <a:solidFill>
                <a:srgbClr val="333333"/>
              </a:solidFill>
              <a:latin typeface="opensans-regular"/>
            </a:endParaRPr>
          </a:p>
          <a:p>
            <a:pPr algn="l"/>
            <a:endParaRPr lang="fr-FR" b="0" i="0" dirty="0">
              <a:solidFill>
                <a:srgbClr val="333333"/>
              </a:solidFill>
              <a:effectLst/>
              <a:latin typeface="opensans-regular"/>
            </a:endParaRPr>
          </a:p>
          <a:p>
            <a:pPr algn="l"/>
            <a:endParaRPr lang="fr-FR" b="0" i="0" dirty="0">
              <a:solidFill>
                <a:srgbClr val="333333"/>
              </a:solidFill>
              <a:effectLst/>
              <a:latin typeface="opensans-regular"/>
            </a:endParaRPr>
          </a:p>
          <a:p>
            <a:pPr algn="l"/>
            <a:r>
              <a:rPr lang="fr-FR" b="0" i="0" dirty="0">
                <a:solidFill>
                  <a:srgbClr val="333333"/>
                </a:solidFill>
                <a:effectLst/>
                <a:latin typeface="opensans-regular"/>
              </a:rPr>
              <a:t>Le Smic en 2024 est de 1.766,92 € brut par mois. Par exemple, un apprenti de 19 ans en première année de contrat touchera 759,78 € brut par mois (43% du Smic).</a:t>
            </a: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p:txBody>
      </p:sp>
      <p:sp>
        <p:nvSpPr>
          <p:cNvPr id="3" name="ZoneTexte 2">
            <a:extLst>
              <a:ext uri="{FF2B5EF4-FFF2-40B4-BE49-F238E27FC236}">
                <a16:creationId xmlns:a16="http://schemas.microsoft.com/office/drawing/2014/main" id="{1BD6E68B-DAF6-653F-0797-8B42D1B60539}"/>
              </a:ext>
            </a:extLst>
          </p:cNvPr>
          <p:cNvSpPr txBox="1"/>
          <p:nvPr/>
        </p:nvSpPr>
        <p:spPr>
          <a:xfrm>
            <a:off x="2237362" y="1293046"/>
            <a:ext cx="10379413" cy="461665"/>
          </a:xfrm>
          <a:prstGeom prst="rect">
            <a:avLst/>
          </a:prstGeom>
          <a:noFill/>
        </p:spPr>
        <p:txBody>
          <a:bodyPr wrap="square" rtlCol="0">
            <a:spAutoFit/>
          </a:bodyPr>
          <a:lstStyle/>
          <a:p>
            <a:r>
              <a:rPr lang="fr-FR" sz="2400" b="1"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=&gt; Combien on touche en contrat d’apprentissage ?</a:t>
            </a:r>
          </a:p>
        </p:txBody>
      </p:sp>
    </p:spTree>
    <p:extLst>
      <p:ext uri="{BB962C8B-B14F-4D97-AF65-F5344CB8AC3E}">
        <p14:creationId xmlns:p14="http://schemas.microsoft.com/office/powerpoint/2010/main" val="323237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L’ENTRETIEN PROFESSIONNEL</a:t>
            </a:r>
            <a:br>
              <a:rPr lang="fr-FR" sz="4400" dirty="0">
                <a:solidFill>
                  <a:schemeClr val="accent4">
                    <a:lumMod val="75000"/>
                  </a:schemeClr>
                </a:solidFill>
                <a:latin typeface="Arial Black" panose="020B0A04020102020204" pitchFamily="34" charset="0"/>
              </a:rPr>
            </a:br>
            <a:r>
              <a:rPr lang="fr-FR" sz="2400" b="1" dirty="0"/>
              <a:t>Article L6315-1 du Code du Travail</a:t>
            </a:r>
            <a:endParaRPr lang="fr-FR" sz="2400" dirty="0">
              <a:solidFill>
                <a:schemeClr val="accent4">
                  <a:lumMod val="75000"/>
                </a:schemeClr>
              </a:solidFill>
              <a:latin typeface="Arial Black" panose="020B0A04020102020204" pitchFamily="34" charset="0"/>
            </a:endParaRPr>
          </a:p>
        </p:txBody>
      </p:sp>
      <p:sp>
        <p:nvSpPr>
          <p:cNvPr id="5" name="ZoneTexte 4">
            <a:extLst>
              <a:ext uri="{FF2B5EF4-FFF2-40B4-BE49-F238E27FC236}">
                <a16:creationId xmlns:a16="http://schemas.microsoft.com/office/drawing/2014/main" id="{1A61C12E-721A-5626-1771-5AF008102FA3}"/>
              </a:ext>
            </a:extLst>
          </p:cNvPr>
          <p:cNvSpPr txBox="1"/>
          <p:nvPr/>
        </p:nvSpPr>
        <p:spPr>
          <a:xfrm>
            <a:off x="515565" y="2168792"/>
            <a:ext cx="11128443" cy="7294305"/>
          </a:xfrm>
          <a:prstGeom prst="rect">
            <a:avLst/>
          </a:prstGeom>
          <a:noFill/>
        </p:spPr>
        <p:txBody>
          <a:bodyPr wrap="square">
            <a:spAutoFit/>
          </a:bodyPr>
          <a:lstStyle/>
          <a:p>
            <a:pPr algn="l"/>
            <a:r>
              <a:rPr lang="fr-FR" dirty="0">
                <a:solidFill>
                  <a:srgbClr val="111111"/>
                </a:solidFill>
                <a:latin typeface="-apple-system"/>
              </a:rPr>
              <a:t>L’entretien professionnel a été instauré par la loi du 5 mars 2014 relative à la formation professionnelle, à l’emploi et à la démocratie sociale</a:t>
            </a:r>
            <a:r>
              <a:rPr lang="fr-FR" b="0" i="0" dirty="0">
                <a:solidFill>
                  <a:srgbClr val="111111"/>
                </a:solidFill>
                <a:effectLst/>
                <a:latin typeface="-apple-system"/>
              </a:rPr>
              <a:t>.</a:t>
            </a:r>
          </a:p>
          <a:p>
            <a:pPr algn="l"/>
            <a:r>
              <a:rPr lang="fr-FR" b="0" i="0" dirty="0">
                <a:solidFill>
                  <a:srgbClr val="111111"/>
                </a:solidFill>
                <a:effectLst/>
                <a:latin typeface="-apple-system"/>
              </a:rPr>
              <a:t> </a:t>
            </a:r>
            <a:r>
              <a:rPr lang="fr-FR" dirty="0">
                <a:solidFill>
                  <a:srgbClr val="111111"/>
                </a:solidFill>
                <a:latin typeface="-apple-system"/>
              </a:rPr>
              <a:t>Il a pour objectif de favoriser l’évolution professionnelle des salariés, notamment en termes de qualifications et d’emploi, et de les informer sur leurs droits à la formation</a:t>
            </a:r>
            <a:r>
              <a:rPr lang="fr-FR" b="0" i="0" dirty="0">
                <a:solidFill>
                  <a:srgbClr val="111111"/>
                </a:solidFill>
                <a:effectLst/>
                <a:latin typeface="-apple-system"/>
              </a:rPr>
              <a:t>.</a:t>
            </a:r>
          </a:p>
          <a:p>
            <a:pPr algn="l"/>
            <a:endParaRPr lang="fr-FR" b="0" i="0" dirty="0">
              <a:solidFill>
                <a:srgbClr val="111111"/>
              </a:solidFill>
              <a:effectLst/>
              <a:latin typeface="-apple-system"/>
            </a:endParaRPr>
          </a:p>
          <a:p>
            <a:pPr algn="l"/>
            <a:r>
              <a:rPr lang="fr-FR" b="0" i="0" dirty="0">
                <a:solidFill>
                  <a:srgbClr val="111111"/>
                </a:solidFill>
                <a:effectLst/>
                <a:latin typeface="-apple-system"/>
              </a:rPr>
              <a:t>Les obligations de l’employeur sont les suivantes :</a:t>
            </a:r>
          </a:p>
          <a:p>
            <a:pPr algn="l"/>
            <a:endParaRPr lang="fr-FR" b="0" i="0" dirty="0">
              <a:solidFill>
                <a:srgbClr val="111111"/>
              </a:solidFill>
              <a:effectLst/>
              <a:latin typeface="-apple-system"/>
            </a:endParaRPr>
          </a:p>
          <a:p>
            <a:pPr algn="l">
              <a:buFont typeface="Arial" panose="020B0604020202020204" pitchFamily="34" charset="0"/>
              <a:buChar char="•"/>
            </a:pPr>
            <a:r>
              <a:rPr lang="fr-FR" dirty="0">
                <a:solidFill>
                  <a:srgbClr val="111111"/>
                </a:solidFill>
                <a:latin typeface="-apple-system"/>
              </a:rPr>
              <a:t> Réaliser un entretien professionnel tous les deux ans avec chaque salarié, ou selon une périodicité différente si un accord collectif le prévoit</a:t>
            </a:r>
            <a:r>
              <a:rPr lang="fr-FR" b="0" i="0" dirty="0">
                <a:solidFill>
                  <a:srgbClr val="111111"/>
                </a:solidFill>
                <a:effectLst/>
                <a:latin typeface="-apple-system"/>
              </a:rPr>
              <a:t>.</a:t>
            </a:r>
          </a:p>
          <a:p>
            <a:pPr algn="l">
              <a:buFont typeface="Arial" panose="020B0604020202020204" pitchFamily="34" charset="0"/>
              <a:buChar char="•"/>
            </a:pPr>
            <a:r>
              <a:rPr lang="fr-FR" dirty="0">
                <a:solidFill>
                  <a:srgbClr val="111111"/>
                </a:solidFill>
                <a:latin typeface="-apple-system"/>
              </a:rPr>
              <a:t> Faire un bilan récapitulatif tous les six ans pour vérifier que le salarié a bénéficié des entretiens professionnels, d’au moins une action de formation non obligatoire, et d’une progression salariale ou professionnelle</a:t>
            </a:r>
            <a:r>
              <a:rPr lang="fr-FR" b="0" i="0" dirty="0">
                <a:solidFill>
                  <a:srgbClr val="111111"/>
                </a:solidFill>
                <a:effectLst/>
                <a:latin typeface="-apple-system"/>
              </a:rPr>
              <a:t>.</a:t>
            </a:r>
          </a:p>
          <a:p>
            <a:pPr algn="l">
              <a:buFont typeface="Arial" panose="020B0604020202020204" pitchFamily="34" charset="0"/>
              <a:buChar char="•"/>
            </a:pPr>
            <a:r>
              <a:rPr lang="fr-FR" dirty="0">
                <a:solidFill>
                  <a:srgbClr val="111111"/>
                </a:solidFill>
                <a:latin typeface="-apple-system"/>
              </a:rPr>
              <a:t> Informer le salarié sur le compte personnel de formation (CPF) et les possibilités d’abondement de l’employeur</a:t>
            </a:r>
            <a:r>
              <a:rPr lang="fr-FR" b="0" i="0" dirty="0">
                <a:solidFill>
                  <a:srgbClr val="111111"/>
                </a:solidFill>
                <a:effectLst/>
                <a:latin typeface="-apple-system"/>
              </a:rPr>
              <a:t>.</a:t>
            </a:r>
          </a:p>
          <a:p>
            <a:pPr algn="l">
              <a:buFont typeface="Arial" panose="020B0604020202020204" pitchFamily="34" charset="0"/>
              <a:buChar char="•"/>
            </a:pPr>
            <a:r>
              <a:rPr lang="fr-FR" dirty="0">
                <a:solidFill>
                  <a:srgbClr val="111111"/>
                </a:solidFill>
                <a:latin typeface="-apple-system"/>
              </a:rPr>
              <a:t> Transmettre un compte rendu écrit de l’entretien professionnel au salarié</a:t>
            </a:r>
            <a:r>
              <a:rPr lang="fr-FR" b="0" i="0" dirty="0">
                <a:solidFill>
                  <a:srgbClr val="111111"/>
                </a:solidFill>
                <a:effectLst/>
                <a:latin typeface="-apple-system"/>
              </a:rPr>
              <a:t>.</a:t>
            </a:r>
          </a:p>
          <a:p>
            <a:pPr algn="l">
              <a:buFont typeface="Arial" panose="020B0604020202020204" pitchFamily="34" charset="0"/>
              <a:buChar char="•"/>
            </a:pPr>
            <a:r>
              <a:rPr lang="fr-FR" dirty="0">
                <a:solidFill>
                  <a:srgbClr val="111111"/>
                </a:solidFill>
                <a:latin typeface="-apple-system"/>
              </a:rPr>
              <a:t> Respecter les sanctions prévues par la loi en cas de non-respect de ces obligations </a:t>
            </a:r>
            <a:r>
              <a:rPr lang="fr-FR" b="0" i="0" dirty="0">
                <a:solidFill>
                  <a:srgbClr val="111111"/>
                </a:solidFill>
                <a:effectLst/>
                <a:latin typeface="-apple-system"/>
              </a:rPr>
              <a:t>.</a:t>
            </a: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endParaRPr lang="fr-FR" dirty="0">
              <a:solidFill>
                <a:srgbClr val="111111"/>
              </a:solidFill>
              <a:latin typeface="-apple-system"/>
            </a:endParaRP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endParaRPr lang="fr-FR" dirty="0">
              <a:solidFill>
                <a:srgbClr val="111111"/>
              </a:solidFill>
              <a:latin typeface="-apple-system"/>
            </a:endParaRP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r>
              <a:rPr lang="fr-FR" b="0" i="0" dirty="0">
                <a:solidFill>
                  <a:srgbClr val="111111"/>
                </a:solidFill>
                <a:effectLst/>
                <a:latin typeface="-apple-system"/>
              </a:rPr>
              <a:t>Le bilan à 6 ans et l’abondement correctif sont des dispositifs qui visent à vérifier que les salariés ont bénéficié d’un parcours de formation conforme aux exigences légales. Tous les 6 ans, l’employeur doit s’assurer que chaque salarié a suivi au moins une action de formation, a acquis des éléments de certification ou a bénéficié d’une progression salariale ou professionnelle. </a:t>
            </a:r>
            <a:r>
              <a:rPr lang="fr-FR" dirty="0">
                <a:solidFill>
                  <a:srgbClr val="111111"/>
                </a:solidFill>
                <a:latin typeface="-apple-system"/>
              </a:rPr>
              <a:t>Si ce n’est pas le cas, l’employeur doit abonder le compte personnel de formation (CPF) du salarié de 100 heures (pour un temps plein) ou de 130 heures (pour un temps partiel)</a:t>
            </a:r>
            <a:r>
              <a:rPr lang="fr-FR" baseline="30000" dirty="0">
                <a:solidFill>
                  <a:srgbClr val="111111"/>
                </a:solidFill>
                <a:latin typeface="-apple-system"/>
              </a:rPr>
              <a:t>.</a:t>
            </a:r>
            <a:endParaRPr lang="fr-FR" b="0" i="0" dirty="0">
              <a:solidFill>
                <a:srgbClr val="111111"/>
              </a:solidFill>
              <a:effectLst/>
              <a:latin typeface="-apple-system"/>
            </a:endParaRPr>
          </a:p>
        </p:txBody>
      </p:sp>
    </p:spTree>
    <p:extLst>
      <p:ext uri="{BB962C8B-B14F-4D97-AF65-F5344CB8AC3E}">
        <p14:creationId xmlns:p14="http://schemas.microsoft.com/office/powerpoint/2010/main" val="356766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circle(in)">
                                      <p:cBhvr>
                                        <p:cTn id="14" dur="2000"/>
                                        <p:tgtEl>
                                          <p:spTgt spid="5">
                                            <p:txEl>
                                              <p:pRg st="0" end="0"/>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L’ENTRETIEN PROFESSIONNEL</a:t>
            </a:r>
            <a:endParaRPr lang="fr-FR" dirty="0">
              <a:solidFill>
                <a:schemeClr val="accent4">
                  <a:lumMod val="75000"/>
                </a:schemeClr>
              </a:solidFill>
              <a:latin typeface="Arial Black" panose="020B0A04020102020204" pitchFamily="34" charset="0"/>
            </a:endParaRPr>
          </a:p>
        </p:txBody>
      </p:sp>
      <p:sp>
        <p:nvSpPr>
          <p:cNvPr id="5" name="ZoneTexte 4">
            <a:extLst>
              <a:ext uri="{FF2B5EF4-FFF2-40B4-BE49-F238E27FC236}">
                <a16:creationId xmlns:a16="http://schemas.microsoft.com/office/drawing/2014/main" id="{1A61C12E-721A-5626-1771-5AF008102FA3}"/>
              </a:ext>
            </a:extLst>
          </p:cNvPr>
          <p:cNvSpPr txBox="1"/>
          <p:nvPr/>
        </p:nvSpPr>
        <p:spPr>
          <a:xfrm>
            <a:off x="515565" y="2168792"/>
            <a:ext cx="11128443" cy="5355312"/>
          </a:xfrm>
          <a:prstGeom prst="rect">
            <a:avLst/>
          </a:prstGeom>
          <a:noFill/>
        </p:spPr>
        <p:txBody>
          <a:bodyPr wrap="square">
            <a:spAutoFit/>
          </a:bodyPr>
          <a:lstStyle/>
          <a:p>
            <a:pPr algn="l"/>
            <a:r>
              <a:rPr lang="fr-FR" b="1" i="0" dirty="0">
                <a:solidFill>
                  <a:srgbClr val="3A3A3A"/>
                </a:solidFill>
                <a:effectLst/>
                <a:latin typeface="Marianne"/>
              </a:rPr>
              <a:t>Attention  </a:t>
            </a:r>
          </a:p>
          <a:p>
            <a:pPr algn="l"/>
            <a:endParaRPr lang="fr-FR" b="1" i="0" dirty="0">
              <a:solidFill>
                <a:srgbClr val="3A3A3A"/>
              </a:solidFill>
              <a:effectLst/>
              <a:latin typeface="Marianne"/>
            </a:endParaRPr>
          </a:p>
          <a:p>
            <a:pPr algn="l"/>
            <a:r>
              <a:rPr lang="fr-FR" b="0" i="0" dirty="0">
                <a:solidFill>
                  <a:srgbClr val="3A3A3A"/>
                </a:solidFill>
                <a:effectLst/>
                <a:latin typeface="Marianne"/>
              </a:rPr>
              <a:t>L'entretien professionnel ne concerne pas l’évaluation du travail</a:t>
            </a:r>
            <a:r>
              <a:rPr lang="fr-FR" u="none" strike="noStrike" dirty="0">
                <a:solidFill>
                  <a:srgbClr val="3A3A3A"/>
                </a:solidFill>
                <a:latin typeface="Marianne"/>
              </a:rPr>
              <a:t> du sal</a:t>
            </a:r>
            <a:r>
              <a:rPr lang="fr-FR" dirty="0">
                <a:solidFill>
                  <a:srgbClr val="3A3A3A"/>
                </a:solidFill>
                <a:latin typeface="Marianne"/>
              </a:rPr>
              <a:t>arié</a:t>
            </a:r>
            <a:endParaRPr lang="fr-FR" b="0" i="0" dirty="0">
              <a:solidFill>
                <a:srgbClr val="3A3A3A"/>
              </a:solidFill>
              <a:effectLst/>
              <a:latin typeface="Marianne"/>
            </a:endParaRPr>
          </a:p>
          <a:p>
            <a:pPr algn="l"/>
            <a:r>
              <a:rPr lang="fr-FR" b="0" i="0" dirty="0">
                <a:solidFill>
                  <a:srgbClr val="3A3A3A"/>
                </a:solidFill>
                <a:effectLst/>
                <a:latin typeface="Marianne"/>
              </a:rPr>
              <a:t>Cette évaluation est effectuée dans le cadre de l’entretien annuel.</a:t>
            </a:r>
          </a:p>
          <a:p>
            <a:pPr algn="l"/>
            <a:r>
              <a:rPr lang="fr-FR" b="0" i="0" dirty="0">
                <a:solidFill>
                  <a:srgbClr val="3A3A3A"/>
                </a:solidFill>
                <a:effectLst/>
                <a:latin typeface="Marianne"/>
              </a:rPr>
              <a:t>Cependant, l'entretien professionnel peut se tenir à la même date que les entretiens d'évaluation. Pour autant, les questions d'évaluation ne doivent pas être abordées lors de l'entretien professionnel.</a:t>
            </a:r>
          </a:p>
          <a:p>
            <a:pPr algn="l">
              <a:buFont typeface="Arial" panose="020B0604020202020204" pitchFamily="34" charset="0"/>
              <a:buChar char="•"/>
            </a:pPr>
            <a:endParaRPr lang="fr-FR" b="0" i="0" dirty="0">
              <a:solidFill>
                <a:srgbClr val="111111"/>
              </a:solidFill>
              <a:effectLst/>
              <a:latin typeface="-apple-system"/>
            </a:endParaRPr>
          </a:p>
          <a:p>
            <a:pPr algn="l"/>
            <a:r>
              <a:rPr lang="fr-FR" b="0" i="0" dirty="0">
                <a:solidFill>
                  <a:srgbClr val="3A3A3A"/>
                </a:solidFill>
                <a:effectLst/>
                <a:latin typeface="Marianne"/>
              </a:rPr>
              <a:t>L'entretien professionnel doit avoir lieu tous les 2 ans :</a:t>
            </a:r>
          </a:p>
          <a:p>
            <a:pPr algn="l">
              <a:buFont typeface="Arial" panose="020B0604020202020204" pitchFamily="34" charset="0"/>
              <a:buChar char="•"/>
            </a:pPr>
            <a:r>
              <a:rPr lang="fr-FR" b="0" i="0" dirty="0">
                <a:solidFill>
                  <a:srgbClr val="3A3A3A"/>
                </a:solidFill>
                <a:effectLst/>
                <a:latin typeface="Marianne"/>
              </a:rPr>
              <a:t>À partir de l'entrée dans l'entreprise</a:t>
            </a:r>
          </a:p>
          <a:p>
            <a:pPr algn="l">
              <a:buFont typeface="Arial" panose="020B0604020202020204" pitchFamily="34" charset="0"/>
              <a:buChar char="•"/>
            </a:pPr>
            <a:r>
              <a:rPr lang="fr-FR" b="0" i="0" dirty="0">
                <a:solidFill>
                  <a:srgbClr val="3A3A3A"/>
                </a:solidFill>
                <a:effectLst/>
                <a:latin typeface="Marianne"/>
              </a:rPr>
              <a:t>Puis à partir de la date de l'entretien précédent.</a:t>
            </a: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endParaRPr lang="fr-FR" dirty="0">
              <a:solidFill>
                <a:srgbClr val="111111"/>
              </a:solidFill>
              <a:latin typeface="-apple-system"/>
            </a:endParaRPr>
          </a:p>
          <a:p>
            <a:pPr algn="l"/>
            <a:r>
              <a:rPr lang="fr-FR" b="0" i="0" dirty="0">
                <a:solidFill>
                  <a:srgbClr val="3A3A3A"/>
                </a:solidFill>
                <a:effectLst/>
                <a:latin typeface="Marianne"/>
              </a:rPr>
              <a:t>Tous les 6 ans, l'entretien professionnel doit faire un état des lieux récapitulatif de votre parcours professionnel.</a:t>
            </a:r>
          </a:p>
          <a:p>
            <a:pPr algn="l"/>
            <a:r>
              <a:rPr lang="fr-FR" b="0" i="0" dirty="0">
                <a:solidFill>
                  <a:srgbClr val="3A3A3A"/>
                </a:solidFill>
                <a:effectLst/>
                <a:latin typeface="Marianne"/>
              </a:rPr>
              <a:t>Cet état des lieux permet de vérifier que vous avez effectivement bénéficié des entretiens professionnels prévus au cours des 6 dernières années.</a:t>
            </a: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endParaRPr lang="fr-FR" dirty="0">
              <a:solidFill>
                <a:srgbClr val="111111"/>
              </a:solidFill>
              <a:latin typeface="-apple-system"/>
            </a:endParaRPr>
          </a:p>
          <a:p>
            <a:pPr algn="l">
              <a:buFont typeface="Arial" panose="020B0604020202020204" pitchFamily="34" charset="0"/>
              <a:buChar char="•"/>
            </a:pPr>
            <a:endParaRPr lang="fr-FR" b="0" i="0" dirty="0">
              <a:solidFill>
                <a:srgbClr val="111111"/>
              </a:solidFill>
              <a:effectLst/>
              <a:latin typeface="-apple-system"/>
            </a:endParaRPr>
          </a:p>
          <a:p>
            <a:pPr algn="l">
              <a:buFont typeface="Arial" panose="020B0604020202020204" pitchFamily="34" charset="0"/>
              <a:buChar char="•"/>
            </a:pPr>
            <a:endParaRPr lang="fr-FR" b="0" i="0" dirty="0">
              <a:solidFill>
                <a:srgbClr val="111111"/>
              </a:solidFill>
              <a:effectLst/>
              <a:latin typeface="-apple-system"/>
            </a:endParaRPr>
          </a:p>
        </p:txBody>
      </p:sp>
    </p:spTree>
    <p:extLst>
      <p:ext uri="{BB962C8B-B14F-4D97-AF65-F5344CB8AC3E}">
        <p14:creationId xmlns:p14="http://schemas.microsoft.com/office/powerpoint/2010/main" val="114260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fade">
                                      <p:cBhvr>
                                        <p:cTn id="30" dur="500"/>
                                        <p:tgtEl>
                                          <p:spTgt spid="5">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animEffect transition="in" filter="fade">
                                      <p:cBhvr>
                                        <p:cTn id="33" dur="500"/>
                                        <p:tgtEl>
                                          <p:spTgt spid="5">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2" end="12"/>
                                            </p:txEl>
                                          </p:spTgt>
                                        </p:tgtEl>
                                        <p:attrNameLst>
                                          <p:attrName>style.visibility</p:attrName>
                                        </p:attrNameLst>
                                      </p:cBhvr>
                                      <p:to>
                                        <p:strVal val="visible"/>
                                      </p:to>
                                    </p:set>
                                    <p:animEffect transition="in" filter="fade">
                                      <p:cBhvr>
                                        <p:cTn id="36"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L’ENTRETIEN PROFESSIONNEL</a:t>
            </a:r>
            <a:endParaRPr lang="fr-FR" dirty="0">
              <a:solidFill>
                <a:schemeClr val="accent4">
                  <a:lumMod val="75000"/>
                </a:schemeClr>
              </a:solidFill>
              <a:latin typeface="Arial Black" panose="020B0A04020102020204" pitchFamily="34" charset="0"/>
            </a:endParaRPr>
          </a:p>
        </p:txBody>
      </p:sp>
      <p:sp>
        <p:nvSpPr>
          <p:cNvPr id="5" name="ZoneTexte 4">
            <a:extLst>
              <a:ext uri="{FF2B5EF4-FFF2-40B4-BE49-F238E27FC236}">
                <a16:creationId xmlns:a16="http://schemas.microsoft.com/office/drawing/2014/main" id="{1A61C12E-721A-5626-1771-5AF008102FA3}"/>
              </a:ext>
            </a:extLst>
          </p:cNvPr>
          <p:cNvSpPr txBox="1"/>
          <p:nvPr/>
        </p:nvSpPr>
        <p:spPr>
          <a:xfrm>
            <a:off x="515565" y="2489805"/>
            <a:ext cx="11128443" cy="1200329"/>
          </a:xfrm>
          <a:prstGeom prst="rect">
            <a:avLst/>
          </a:prstGeom>
          <a:noFill/>
        </p:spPr>
        <p:txBody>
          <a:bodyPr wrap="square">
            <a:spAutoFit/>
          </a:bodyPr>
          <a:lstStyle/>
          <a:p>
            <a:pPr algn="l"/>
            <a:r>
              <a:rPr lang="fr-FR" b="0" i="0" dirty="0">
                <a:solidFill>
                  <a:srgbClr val="3A3A3A"/>
                </a:solidFill>
                <a:effectLst/>
                <a:latin typeface="Marianne"/>
              </a:rPr>
              <a:t>Cet état des lieux a aussi pour but de s'assurer que le salarié a :</a:t>
            </a:r>
          </a:p>
          <a:p>
            <a:pPr algn="l">
              <a:buFont typeface="Arial" panose="020B0604020202020204" pitchFamily="34" charset="0"/>
              <a:buChar char="•"/>
            </a:pPr>
            <a:r>
              <a:rPr lang="fr-FR" b="0" i="0" dirty="0">
                <a:solidFill>
                  <a:srgbClr val="3A3A3A"/>
                </a:solidFill>
                <a:effectLst/>
                <a:latin typeface="Marianne"/>
              </a:rPr>
              <a:t> Suivi au moins une action de formation</a:t>
            </a:r>
          </a:p>
          <a:p>
            <a:pPr algn="l">
              <a:buFont typeface="Arial" panose="020B0604020202020204" pitchFamily="34" charset="0"/>
              <a:buChar char="•"/>
            </a:pPr>
            <a:r>
              <a:rPr lang="fr-FR" b="0" i="0" dirty="0">
                <a:solidFill>
                  <a:srgbClr val="3A3A3A"/>
                </a:solidFill>
                <a:effectLst/>
                <a:latin typeface="Marianne"/>
              </a:rPr>
              <a:t> Acquis des éléments de certification par la formation ou par la validation des acquis de l'expérience</a:t>
            </a:r>
          </a:p>
          <a:p>
            <a:pPr algn="l">
              <a:buFont typeface="Arial" panose="020B0604020202020204" pitchFamily="34" charset="0"/>
              <a:buChar char="•"/>
            </a:pPr>
            <a:r>
              <a:rPr lang="fr-FR" b="0" i="0" dirty="0">
                <a:solidFill>
                  <a:srgbClr val="3A3A3A"/>
                </a:solidFill>
                <a:effectLst/>
                <a:latin typeface="Marianne"/>
              </a:rPr>
              <a:t> Bénéficié d'une progression salariale ou professionnelle.</a:t>
            </a:r>
          </a:p>
        </p:txBody>
      </p:sp>
      <p:sp>
        <p:nvSpPr>
          <p:cNvPr id="4" name="ZoneTexte 3">
            <a:extLst>
              <a:ext uri="{FF2B5EF4-FFF2-40B4-BE49-F238E27FC236}">
                <a16:creationId xmlns:a16="http://schemas.microsoft.com/office/drawing/2014/main" id="{2E59B5E9-642F-12C1-FCAC-875862C07726}"/>
              </a:ext>
            </a:extLst>
          </p:cNvPr>
          <p:cNvSpPr txBox="1"/>
          <p:nvPr/>
        </p:nvSpPr>
        <p:spPr>
          <a:xfrm>
            <a:off x="515565" y="4496890"/>
            <a:ext cx="10629901" cy="369332"/>
          </a:xfrm>
          <a:prstGeom prst="rect">
            <a:avLst/>
          </a:prstGeom>
          <a:noFill/>
        </p:spPr>
        <p:txBody>
          <a:bodyPr wrap="square">
            <a:spAutoFit/>
          </a:bodyPr>
          <a:lstStyle/>
          <a:p>
            <a:r>
              <a:rPr lang="fr-FR" b="0" i="0" dirty="0">
                <a:solidFill>
                  <a:srgbClr val="3A3A3A"/>
                </a:solidFill>
                <a:effectLst/>
                <a:latin typeface="Marianne"/>
              </a:rPr>
              <a:t>Un compte-rendu de l'état des lieux est rédigé durant cet entretien. Une copie est remise au salarié.</a:t>
            </a:r>
            <a:endParaRPr lang="fr-FR" dirty="0"/>
          </a:p>
        </p:txBody>
      </p:sp>
    </p:spTree>
    <p:extLst>
      <p:ext uri="{BB962C8B-B14F-4D97-AF65-F5344CB8AC3E}">
        <p14:creationId xmlns:p14="http://schemas.microsoft.com/office/powerpoint/2010/main" val="299692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anim calcmode="lin" valueType="num">
                                      <p:cBhvr>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anim calcmode="lin" valueType="num">
                                      <p:cBhvr>
                                        <p:cTn id="2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barn(inVertical)">
                                      <p:cBhvr>
                                        <p:cTn id="3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L’ENTRETIEN PROFESSIONNEL</a:t>
            </a:r>
            <a:endParaRPr lang="fr-FR" dirty="0">
              <a:solidFill>
                <a:schemeClr val="accent4">
                  <a:lumMod val="75000"/>
                </a:schemeClr>
              </a:solidFill>
              <a:latin typeface="Arial Black" panose="020B0A04020102020204" pitchFamily="34" charset="0"/>
            </a:endParaRPr>
          </a:p>
        </p:txBody>
      </p:sp>
      <p:sp>
        <p:nvSpPr>
          <p:cNvPr id="5" name="ZoneTexte 4">
            <a:extLst>
              <a:ext uri="{FF2B5EF4-FFF2-40B4-BE49-F238E27FC236}">
                <a16:creationId xmlns:a16="http://schemas.microsoft.com/office/drawing/2014/main" id="{1A61C12E-721A-5626-1771-5AF008102FA3}"/>
              </a:ext>
            </a:extLst>
          </p:cNvPr>
          <p:cNvSpPr txBox="1"/>
          <p:nvPr/>
        </p:nvSpPr>
        <p:spPr>
          <a:xfrm>
            <a:off x="531778" y="1789053"/>
            <a:ext cx="11128443" cy="369332"/>
          </a:xfrm>
          <a:prstGeom prst="rect">
            <a:avLst/>
          </a:prstGeom>
          <a:noFill/>
        </p:spPr>
        <p:txBody>
          <a:bodyPr wrap="square">
            <a:spAutoFit/>
          </a:bodyPr>
          <a:lstStyle/>
          <a:p>
            <a:pPr algn="l"/>
            <a:r>
              <a:rPr lang="fr-FR" b="1" i="0" dirty="0">
                <a:solidFill>
                  <a:srgbClr val="FF0000"/>
                </a:solidFill>
                <a:effectLst/>
                <a:latin typeface="Marianne"/>
              </a:rPr>
              <a:t>QUELLES SANTIONS POUR L’EMPLOYEUR EN CAS DE NON-RESPECT ?</a:t>
            </a:r>
          </a:p>
        </p:txBody>
      </p:sp>
      <p:sp>
        <p:nvSpPr>
          <p:cNvPr id="4" name="ZoneTexte 3">
            <a:extLst>
              <a:ext uri="{FF2B5EF4-FFF2-40B4-BE49-F238E27FC236}">
                <a16:creationId xmlns:a16="http://schemas.microsoft.com/office/drawing/2014/main" id="{2E59B5E9-642F-12C1-FCAC-875862C07726}"/>
              </a:ext>
            </a:extLst>
          </p:cNvPr>
          <p:cNvSpPr txBox="1"/>
          <p:nvPr/>
        </p:nvSpPr>
        <p:spPr>
          <a:xfrm>
            <a:off x="531778" y="2309486"/>
            <a:ext cx="10629901" cy="1477328"/>
          </a:xfrm>
          <a:prstGeom prst="rect">
            <a:avLst/>
          </a:prstGeom>
          <a:noFill/>
        </p:spPr>
        <p:txBody>
          <a:bodyPr wrap="square">
            <a:spAutoFit/>
          </a:bodyPr>
          <a:lstStyle/>
          <a:p>
            <a:r>
              <a:rPr lang="fr-FR" b="0" i="0" dirty="0">
                <a:solidFill>
                  <a:srgbClr val="3A3A3A"/>
                </a:solidFill>
                <a:effectLst/>
                <a:latin typeface="Marianne"/>
              </a:rPr>
              <a:t>Entreprise de 50 salariés et plus</a:t>
            </a:r>
          </a:p>
          <a:p>
            <a:endParaRPr lang="fr-FR" dirty="0">
              <a:solidFill>
                <a:srgbClr val="3A3A3A"/>
              </a:solidFill>
              <a:latin typeface="Marianne"/>
            </a:endParaRPr>
          </a:p>
          <a:p>
            <a:r>
              <a:rPr lang="fr-FR" b="0" i="0" dirty="0">
                <a:solidFill>
                  <a:srgbClr val="3A3A3A"/>
                </a:solidFill>
                <a:effectLst/>
                <a:latin typeface="Marianne"/>
              </a:rPr>
              <a:t>Si </a:t>
            </a:r>
            <a:r>
              <a:rPr lang="fr-FR" dirty="0">
                <a:solidFill>
                  <a:srgbClr val="3A3A3A"/>
                </a:solidFill>
                <a:latin typeface="Marianne"/>
              </a:rPr>
              <a:t>le salarié n’a </a:t>
            </a:r>
            <a:r>
              <a:rPr lang="fr-FR" b="0" i="0" dirty="0">
                <a:solidFill>
                  <a:srgbClr val="3A3A3A"/>
                </a:solidFill>
                <a:effectLst/>
                <a:latin typeface="Marianne"/>
              </a:rPr>
              <a:t>pas bénéficié les 6 dernières années des entretiens professionnels et d'au moins une action de formation non obligatoire, l'employeur doit abonder son compte personnel de formation (CPF). Son CPF sera alors crédité de 3000 €.</a:t>
            </a:r>
            <a:endParaRPr lang="fr-FR" dirty="0"/>
          </a:p>
        </p:txBody>
      </p:sp>
      <p:sp>
        <p:nvSpPr>
          <p:cNvPr id="8" name="ZoneTexte 7">
            <a:extLst>
              <a:ext uri="{FF2B5EF4-FFF2-40B4-BE49-F238E27FC236}">
                <a16:creationId xmlns:a16="http://schemas.microsoft.com/office/drawing/2014/main" id="{884C0011-25C0-BCAA-7525-A47BBEF0A3AB}"/>
              </a:ext>
            </a:extLst>
          </p:cNvPr>
          <p:cNvSpPr txBox="1"/>
          <p:nvPr/>
        </p:nvSpPr>
        <p:spPr>
          <a:xfrm>
            <a:off x="515564" y="4214914"/>
            <a:ext cx="11128443" cy="2031325"/>
          </a:xfrm>
          <a:prstGeom prst="rect">
            <a:avLst/>
          </a:prstGeom>
          <a:noFill/>
        </p:spPr>
        <p:txBody>
          <a:bodyPr wrap="square">
            <a:spAutoFit/>
          </a:bodyPr>
          <a:lstStyle/>
          <a:p>
            <a:r>
              <a:rPr lang="fr-FR" dirty="0"/>
              <a:t>Entreprise de moins de 50 salariés</a:t>
            </a:r>
          </a:p>
          <a:p>
            <a:endParaRPr lang="fr-FR" dirty="0"/>
          </a:p>
          <a:p>
            <a:r>
              <a:rPr lang="fr-FR" dirty="0"/>
              <a:t>L'entreprise est soumise à ses obligations en matière de formation : adaptation du salarié à son poste de travail et maintien de leur employabilité.</a:t>
            </a:r>
          </a:p>
          <a:p>
            <a:endParaRPr lang="fr-FR" dirty="0"/>
          </a:p>
          <a:p>
            <a:r>
              <a:rPr lang="fr-FR" dirty="0"/>
              <a:t>À ce titre, en cas de contentieux, elle pourrait être sanctionnée en cas de non-respect de ces obligations. Cette sanction peut se traduire par le versement au profit du salarié de dommages et intérêts.</a:t>
            </a:r>
          </a:p>
        </p:txBody>
      </p:sp>
    </p:spTree>
    <p:extLst>
      <p:ext uri="{BB962C8B-B14F-4D97-AF65-F5344CB8AC3E}">
        <p14:creationId xmlns:p14="http://schemas.microsoft.com/office/powerpoint/2010/main" val="2062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496110"/>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ELABORATION DU PLAN DE DÉVELOPPEMENT DES COMPÉTENCES (ou PLAN DE FORMATION)</a:t>
            </a:r>
          </a:p>
        </p:txBody>
      </p:sp>
      <p:sp>
        <p:nvSpPr>
          <p:cNvPr id="4" name="ZoneTexte 3">
            <a:extLst>
              <a:ext uri="{FF2B5EF4-FFF2-40B4-BE49-F238E27FC236}">
                <a16:creationId xmlns:a16="http://schemas.microsoft.com/office/drawing/2014/main" id="{AD485716-908F-3B1D-40ED-F6FDA7049307}"/>
              </a:ext>
            </a:extLst>
          </p:cNvPr>
          <p:cNvSpPr txBox="1"/>
          <p:nvPr/>
        </p:nvSpPr>
        <p:spPr>
          <a:xfrm>
            <a:off x="210766" y="1821673"/>
            <a:ext cx="11770468" cy="5078313"/>
          </a:xfrm>
          <a:prstGeom prst="rect">
            <a:avLst/>
          </a:prstGeom>
          <a:noFill/>
        </p:spPr>
        <p:txBody>
          <a:bodyPr wrap="square">
            <a:spAutoFit/>
          </a:bodyPr>
          <a:lstStyle/>
          <a:p>
            <a:pPr algn="l"/>
            <a:r>
              <a:rPr lang="fr-FR" dirty="0">
                <a:latin typeface="Roboto" panose="02000000000000000000" pitchFamily="2" charset="0"/>
                <a:ea typeface="Roboto" panose="02000000000000000000" pitchFamily="2" charset="0"/>
                <a:cs typeface="Roboto" panose="02000000000000000000" pitchFamily="2" charset="0"/>
              </a:rPr>
              <a:t>Pour élaborer le plan de développement des compétences, l’employeur va devoir déterminer les besoins en formation de ses salariés. </a:t>
            </a:r>
          </a:p>
          <a:p>
            <a:pPr algn="l"/>
            <a:endParaRPr lang="fr-FR" dirty="0">
              <a:latin typeface="Roboto" panose="02000000000000000000" pitchFamily="2" charset="0"/>
              <a:ea typeface="Roboto" panose="02000000000000000000" pitchFamily="2" charset="0"/>
              <a:cs typeface="Roboto" panose="02000000000000000000" pitchFamily="2" charset="0"/>
            </a:endParaRPr>
          </a:p>
          <a:p>
            <a:pPr algn="l"/>
            <a:r>
              <a:rPr lang="fr-FR" dirty="0">
                <a:latin typeface="Roboto" panose="02000000000000000000" pitchFamily="2" charset="0"/>
                <a:ea typeface="Roboto" panose="02000000000000000000" pitchFamily="2" charset="0"/>
                <a:cs typeface="Roboto" panose="02000000000000000000" pitchFamily="2" charset="0"/>
              </a:rPr>
              <a:t>Pour le faire, l’employeur peut utiliser divers outils :</a:t>
            </a:r>
          </a:p>
          <a:p>
            <a:pPr algn="l"/>
            <a:r>
              <a:rPr lang="fr-FR" dirty="0">
                <a:latin typeface="Roboto" panose="02000000000000000000" pitchFamily="2" charset="0"/>
                <a:ea typeface="Roboto" panose="02000000000000000000" pitchFamily="2" charset="0"/>
                <a:cs typeface="Roboto" panose="02000000000000000000" pitchFamily="2" charset="0"/>
              </a:rPr>
              <a:t>- Les entretiens annuels individuels fait par la hiérarchie pendant lesquels le sujet de la formation est traité,</a:t>
            </a:r>
          </a:p>
          <a:p>
            <a:pPr algn="l"/>
            <a:r>
              <a:rPr lang="fr-FR" dirty="0">
                <a:latin typeface="Roboto" panose="02000000000000000000" pitchFamily="2" charset="0"/>
                <a:ea typeface="Roboto" panose="02000000000000000000" pitchFamily="2" charset="0"/>
                <a:cs typeface="Roboto" panose="02000000000000000000" pitchFamily="2" charset="0"/>
              </a:rPr>
              <a:t>- Les entretiens professionnels obligatoires qui ont lieu tous les deux ans. Ces entretiens sont destinés à envisager les perspectives d'évolution professionnelle et les formations qui peuvent y contribuer.</a:t>
            </a:r>
          </a:p>
          <a:p>
            <a:pPr algn="l"/>
            <a:r>
              <a:rPr lang="fr-FR" dirty="0">
                <a:latin typeface="Roboto" panose="02000000000000000000" pitchFamily="2" charset="0"/>
                <a:ea typeface="Roboto" panose="02000000000000000000" pitchFamily="2" charset="0"/>
                <a:cs typeface="Roboto" panose="02000000000000000000" pitchFamily="2" charset="0"/>
              </a:rPr>
              <a:t>- Un document que les managers remettent au service RH sur lequel ils auront recensé les besoins en formation de leurs équipes,</a:t>
            </a:r>
          </a:p>
          <a:p>
            <a:pPr algn="l"/>
            <a:endParaRPr lang="fr-FR" b="0" i="0" dirty="0">
              <a:effectLst/>
              <a:latin typeface="Roboto" panose="02000000000000000000" pitchFamily="2" charset="0"/>
              <a:ea typeface="Roboto" panose="02000000000000000000" pitchFamily="2" charset="0"/>
              <a:cs typeface="Roboto" panose="02000000000000000000" pitchFamily="2" charset="0"/>
            </a:endParaRPr>
          </a:p>
          <a:p>
            <a:pPr algn="l"/>
            <a:r>
              <a:rPr lang="fr-FR" dirty="0">
                <a:latin typeface="Roboto" panose="02000000000000000000" pitchFamily="2" charset="0"/>
                <a:ea typeface="Roboto" panose="02000000000000000000" pitchFamily="2" charset="0"/>
                <a:cs typeface="Roboto" panose="02000000000000000000" pitchFamily="2" charset="0"/>
              </a:rPr>
              <a:t>Il doit également tenir compte :</a:t>
            </a:r>
          </a:p>
          <a:p>
            <a:pPr marL="285750" indent="-285750" algn="l">
              <a:buFont typeface="Wingdings" panose="05000000000000000000" pitchFamily="2" charset="2"/>
              <a:buChar char="ü"/>
            </a:pPr>
            <a:r>
              <a:rPr lang="fr-FR" dirty="0">
                <a:latin typeface="Roboto" panose="02000000000000000000" pitchFamily="2" charset="0"/>
                <a:ea typeface="Roboto" panose="02000000000000000000" pitchFamily="2" charset="0"/>
                <a:cs typeface="Roboto" panose="02000000000000000000" pitchFamily="2" charset="0"/>
              </a:rPr>
              <a:t>Des orientations et objectifs arrêtés en matière de formation lors de la négociation annuelle obligatoire d’entreprise</a:t>
            </a:r>
          </a:p>
          <a:p>
            <a:pPr marL="285750" indent="-285750" algn="l">
              <a:buFont typeface="Wingdings" panose="05000000000000000000" pitchFamily="2" charset="2"/>
              <a:buChar char="ü"/>
            </a:pPr>
            <a:r>
              <a:rPr lang="fr-FR" b="0" i="0" dirty="0">
                <a:effectLst/>
                <a:latin typeface="Roboto" panose="02000000000000000000" pitchFamily="2" charset="0"/>
                <a:ea typeface="Roboto" panose="02000000000000000000" pitchFamily="2" charset="0"/>
                <a:cs typeface="Roboto" panose="02000000000000000000" pitchFamily="2" charset="0"/>
              </a:rPr>
              <a:t>Des orientations générales de la formation entreprise présentées aux représentants du personnel dans le cadre de leur consultation</a:t>
            </a:r>
          </a:p>
          <a:p>
            <a:pPr marL="285750" indent="-285750" algn="l">
              <a:buFont typeface="Wingdings" panose="05000000000000000000" pitchFamily="2" charset="2"/>
              <a:buChar char="ü"/>
            </a:pPr>
            <a:r>
              <a:rPr lang="fr-FR" dirty="0">
                <a:latin typeface="Roboto" panose="02000000000000000000" pitchFamily="2" charset="0"/>
                <a:ea typeface="Roboto" panose="02000000000000000000" pitchFamily="2" charset="0"/>
                <a:cs typeface="Roboto" panose="02000000000000000000" pitchFamily="2" charset="0"/>
              </a:rPr>
              <a:t>Le cas échéant, du plan pour l’égalité professionnelle</a:t>
            </a:r>
            <a:endParaRPr lang="fr-FR" b="0" i="0" dirty="0">
              <a:effectLst/>
              <a:latin typeface="Roboto" panose="02000000000000000000" pitchFamily="2" charset="0"/>
              <a:ea typeface="Roboto" panose="02000000000000000000" pitchFamily="2" charset="0"/>
              <a:cs typeface="Roboto" panose="02000000000000000000" pitchFamily="2" charset="0"/>
            </a:endParaRPr>
          </a:p>
          <a:p>
            <a:pPr algn="l"/>
            <a:endParaRPr lang="fr-FR" dirty="0">
              <a:solidFill>
                <a:srgbClr val="111111"/>
              </a:solidFill>
              <a:latin typeface="-apple-system"/>
            </a:endParaRPr>
          </a:p>
          <a:p>
            <a:pPr algn="l"/>
            <a:endParaRPr lang="fr-FR" dirty="0">
              <a:solidFill>
                <a:srgbClr val="111111"/>
              </a:solidFill>
              <a:latin typeface="-apple-system"/>
            </a:endParaRPr>
          </a:p>
        </p:txBody>
      </p:sp>
    </p:spTree>
    <p:extLst>
      <p:ext uri="{BB962C8B-B14F-4D97-AF65-F5344CB8AC3E}">
        <p14:creationId xmlns:p14="http://schemas.microsoft.com/office/powerpoint/2010/main" val="310642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500"/>
                                        <p:tgtEl>
                                          <p:spTgt spid="4">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5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fade">
                                      <p:cBhvr>
                                        <p:cTn id="40" dur="500"/>
                                        <p:tgtEl>
                                          <p:spTgt spid="4">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fade">
                                      <p:cBhvr>
                                        <p:cTn id="4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496110"/>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HIÉRARCHISER LES ACTIONS DU PLAN DE DÉVELOPPEMENT DES COMPÉTENCES</a:t>
            </a:r>
          </a:p>
        </p:txBody>
      </p:sp>
      <p:sp>
        <p:nvSpPr>
          <p:cNvPr id="5" name="ZoneTexte 4">
            <a:extLst>
              <a:ext uri="{FF2B5EF4-FFF2-40B4-BE49-F238E27FC236}">
                <a16:creationId xmlns:a16="http://schemas.microsoft.com/office/drawing/2014/main" id="{D877E04A-1B87-D65D-C97C-45E079D53F3F}"/>
              </a:ext>
            </a:extLst>
          </p:cNvPr>
          <p:cNvSpPr txBox="1"/>
          <p:nvPr/>
        </p:nvSpPr>
        <p:spPr>
          <a:xfrm>
            <a:off x="700392" y="2629069"/>
            <a:ext cx="11060349" cy="3693319"/>
          </a:xfrm>
          <a:prstGeom prst="rect">
            <a:avLst/>
          </a:prstGeom>
          <a:noFill/>
        </p:spPr>
        <p:txBody>
          <a:bodyPr wrap="square">
            <a:spAutoFit/>
          </a:bodyPr>
          <a:lstStyle/>
          <a:p>
            <a:pPr algn="l"/>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Une fois les actions de développement des compétences des salariés connues, le responsable de formation doit les trier et les hiérarchiser. </a:t>
            </a: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r>
              <a:rPr lang="fr-FR" b="1" i="0" dirty="0">
                <a:solidFill>
                  <a:srgbClr val="111111"/>
                </a:solidFill>
                <a:effectLst/>
                <a:latin typeface="Roboto" panose="02000000000000000000" pitchFamily="2" charset="0"/>
                <a:ea typeface="Roboto" panose="02000000000000000000" pitchFamily="2" charset="0"/>
                <a:cs typeface="Roboto" panose="02000000000000000000" pitchFamily="2" charset="0"/>
              </a:rPr>
              <a:t>Cela permet de déterminer les actions prioritaires pour investir les efforts de formation là où ils sont le plus nécessaires, compte tenu des objectifs.</a:t>
            </a: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Pour ce faire, il devra identifier : </a:t>
            </a:r>
          </a:p>
          <a:p>
            <a:pPr marL="285750" indent="-285750" algn="l">
              <a:buFont typeface="Wingdings" panose="05000000000000000000" pitchFamily="2" charset="2"/>
              <a:buChar char="Ø"/>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 les priorités stratégiques</a:t>
            </a:r>
          </a:p>
          <a:p>
            <a:pPr marL="285750" indent="-285750" algn="l">
              <a:buFont typeface="Wingdings" panose="05000000000000000000" pitchFamily="2" charset="2"/>
              <a:buChar char="Ø"/>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les besoins en compétences les plus importants </a:t>
            </a:r>
          </a:p>
          <a:p>
            <a:pPr marL="285750" indent="-285750" algn="l">
              <a:buFont typeface="Wingdings" panose="05000000000000000000" pitchFamily="2" charset="2"/>
              <a:buChar char="Ø"/>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L</a:t>
            </a: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es employés qui ont le plus besoin de formation au sein de l’entreprise</a:t>
            </a: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285750" indent="-285750" algn="l">
              <a:buFont typeface="Wingdings" panose="05000000000000000000" pitchFamily="2" charset="2"/>
              <a:buChar char="Ø"/>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Les formations obligatoires (type sécurité)</a:t>
            </a: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3211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1000"/>
                                        <p:tgtEl>
                                          <p:spTgt spid="5">
                                            <p:txEl>
                                              <p:pRg st="5" end="5"/>
                                            </p:txEl>
                                          </p:spTgt>
                                        </p:tgtEl>
                                      </p:cBhvr>
                                    </p:animEffect>
                                    <p:anim calcmode="lin" valueType="num">
                                      <p:cBhvr>
                                        <p:cTn id="3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fade">
                                      <p:cBhvr>
                                        <p:cTn id="34" dur="1000"/>
                                        <p:tgtEl>
                                          <p:spTgt spid="5">
                                            <p:txEl>
                                              <p:pRg st="6" end="6"/>
                                            </p:txEl>
                                          </p:spTgt>
                                        </p:tgtEl>
                                      </p:cBhvr>
                                    </p:animEffect>
                                    <p:anim calcmode="lin" valueType="num">
                                      <p:cBhvr>
                                        <p:cTn id="3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fade">
                                      <p:cBhvr>
                                        <p:cTn id="39" dur="1000"/>
                                        <p:tgtEl>
                                          <p:spTgt spid="5">
                                            <p:txEl>
                                              <p:pRg st="7" end="7"/>
                                            </p:txEl>
                                          </p:spTgt>
                                        </p:tgtEl>
                                      </p:cBhvr>
                                    </p:animEffect>
                                    <p:anim calcmode="lin" valueType="num">
                                      <p:cBhvr>
                                        <p:cTn id="4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8" end="8"/>
                                            </p:txEl>
                                          </p:spTgt>
                                        </p:tgtEl>
                                        <p:attrNameLst>
                                          <p:attrName>style.visibility</p:attrName>
                                        </p:attrNameLst>
                                      </p:cBhvr>
                                      <p:to>
                                        <p:strVal val="visible"/>
                                      </p:to>
                                    </p:set>
                                    <p:animEffect transition="in" filter="fade">
                                      <p:cBhvr>
                                        <p:cTn id="44" dur="1000"/>
                                        <p:tgtEl>
                                          <p:spTgt spid="5">
                                            <p:txEl>
                                              <p:pRg st="8" end="8"/>
                                            </p:txEl>
                                          </p:spTgt>
                                        </p:tgtEl>
                                      </p:cBhvr>
                                    </p:animEffect>
                                    <p:anim calcmode="lin" valueType="num">
                                      <p:cBhvr>
                                        <p:cTn id="4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496110"/>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FORMATIONS OBLIGATOIRES DANS L’ENTREPRISE</a:t>
            </a:r>
          </a:p>
        </p:txBody>
      </p:sp>
      <p:sp>
        <p:nvSpPr>
          <p:cNvPr id="5" name="ZoneTexte 4">
            <a:extLst>
              <a:ext uri="{FF2B5EF4-FFF2-40B4-BE49-F238E27FC236}">
                <a16:creationId xmlns:a16="http://schemas.microsoft.com/office/drawing/2014/main" id="{D877E04A-1B87-D65D-C97C-45E079D53F3F}"/>
              </a:ext>
            </a:extLst>
          </p:cNvPr>
          <p:cNvSpPr txBox="1"/>
          <p:nvPr/>
        </p:nvSpPr>
        <p:spPr>
          <a:xfrm>
            <a:off x="920885" y="1821673"/>
            <a:ext cx="11060349" cy="4524315"/>
          </a:xfrm>
          <a:prstGeom prst="rect">
            <a:avLst/>
          </a:prstGeom>
          <a:noFill/>
        </p:spPr>
        <p:txBody>
          <a:bodyPr wrap="square">
            <a:spAutoFit/>
          </a:bodyPr>
          <a:lstStyle/>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r>
              <a:rPr lang="fr-FR"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Une formation obligatoire, c'est quoi ?</a:t>
            </a:r>
          </a:p>
          <a:p>
            <a:pPr algn="l"/>
            <a:endParaRPr lang="fr-FR" b="1" i="0" dirty="0">
              <a:solidFill>
                <a:srgbClr val="34353D"/>
              </a:solidFill>
              <a:effectLst/>
              <a:latin typeface="Roboto" panose="02000000000000000000" pitchFamily="2" charset="0"/>
              <a:ea typeface="Roboto" panose="02000000000000000000" pitchFamily="2" charset="0"/>
              <a:cs typeface="Roboto" panose="02000000000000000000" pitchFamily="2" charset="0"/>
            </a:endParaRPr>
          </a:p>
          <a:p>
            <a:pPr algn="just"/>
            <a:r>
              <a:rPr lang="fr-FR" b="1" i="0" dirty="0">
                <a:solidFill>
                  <a:srgbClr val="34353D"/>
                </a:solidFill>
                <a:effectLst/>
                <a:latin typeface="Roboto" panose="02000000000000000000" pitchFamily="2" charset="0"/>
                <a:ea typeface="Roboto" panose="02000000000000000000" pitchFamily="2" charset="0"/>
                <a:cs typeface="Roboto" panose="02000000000000000000" pitchFamily="2" charset="0"/>
              </a:rPr>
              <a:t>Une formation est dite obligatoire lorsqu’il est indispensable au salarié d’être formé pour effectuer certaines missions. </a:t>
            </a:r>
          </a:p>
          <a:p>
            <a:pPr algn="just"/>
            <a:endParaRPr lang="fr-FR" b="1" dirty="0">
              <a:solidFill>
                <a:srgbClr val="34353D"/>
              </a:solidFill>
              <a:latin typeface="Roboto" panose="02000000000000000000" pitchFamily="2" charset="0"/>
              <a:ea typeface="Roboto" panose="02000000000000000000" pitchFamily="2" charset="0"/>
              <a:cs typeface="Roboto" panose="02000000000000000000" pitchFamily="2" charset="0"/>
            </a:endParaRPr>
          </a:p>
          <a:p>
            <a:pPr algn="just"/>
            <a:r>
              <a:rPr lang="fr-FR" b="0" i="0" dirty="0">
                <a:solidFill>
                  <a:srgbClr val="34353D"/>
                </a:solidFill>
                <a:effectLst/>
                <a:latin typeface="Roboto" panose="02000000000000000000" pitchFamily="2" charset="0"/>
                <a:ea typeface="Roboto" panose="02000000000000000000" pitchFamily="2" charset="0"/>
                <a:cs typeface="Roboto" panose="02000000000000000000" pitchFamily="2" charset="0"/>
              </a:rPr>
              <a:t>Ces formations obligatoires peuvent être à caractère technique, réglementaire ou concerner les bonnes pratiques en matière de sécurité du poste de travail. </a:t>
            </a:r>
          </a:p>
          <a:p>
            <a:pPr algn="just"/>
            <a:endParaRPr lang="fr-FR" b="0" i="0" dirty="0">
              <a:solidFill>
                <a:srgbClr val="34353D"/>
              </a:solidFill>
              <a:effectLst/>
              <a:latin typeface="Roboto" panose="02000000000000000000" pitchFamily="2" charset="0"/>
              <a:ea typeface="Roboto" panose="02000000000000000000" pitchFamily="2" charset="0"/>
              <a:cs typeface="Roboto" panose="02000000000000000000" pitchFamily="2" charset="0"/>
            </a:endParaRPr>
          </a:p>
          <a:p>
            <a:pPr algn="just"/>
            <a:r>
              <a:rPr lang="fr-FR" b="0" i="0" dirty="0">
                <a:solidFill>
                  <a:srgbClr val="34353D"/>
                </a:solidFill>
                <a:effectLst/>
                <a:latin typeface="Roboto" panose="02000000000000000000" pitchFamily="2" charset="0"/>
                <a:ea typeface="Roboto" panose="02000000000000000000" pitchFamily="2" charset="0"/>
                <a:cs typeface="Roboto" panose="02000000000000000000" pitchFamily="2" charset="0"/>
              </a:rPr>
              <a:t>Le Code du Travail précise ce qu’est une formation obligatoire dans l’article L6321-2 : « Toute action de formation qui conditionne l’exercice d’une activité ou d’une fonction, en application d’une convention internationale ou de dispositions légales et réglementaires. »</a:t>
            </a:r>
          </a:p>
          <a:p>
            <a:pPr algn="just"/>
            <a:endParaRPr lang="fr-FR" b="0" i="0" dirty="0">
              <a:solidFill>
                <a:srgbClr val="34353D"/>
              </a:solidFill>
              <a:effectLst/>
              <a:latin typeface="Roboto" panose="02000000000000000000" pitchFamily="2" charset="0"/>
              <a:ea typeface="Roboto" panose="02000000000000000000" pitchFamily="2" charset="0"/>
              <a:cs typeface="Roboto" panose="02000000000000000000" pitchFamily="2" charset="0"/>
            </a:endParaRPr>
          </a:p>
          <a:p>
            <a:pPr algn="just"/>
            <a:r>
              <a:rPr lang="fr-FR" b="0" i="0" dirty="0">
                <a:solidFill>
                  <a:srgbClr val="34353D"/>
                </a:solidFill>
                <a:effectLst/>
                <a:latin typeface="Roboto" panose="02000000000000000000" pitchFamily="2" charset="0"/>
                <a:ea typeface="Roboto" panose="02000000000000000000" pitchFamily="2" charset="0"/>
                <a:cs typeface="Roboto" panose="02000000000000000000" pitchFamily="2" charset="0"/>
              </a:rPr>
              <a:t>Ces formations s’effectuent sur le </a:t>
            </a:r>
            <a:r>
              <a:rPr lang="fr-FR" b="1" i="0" dirty="0">
                <a:solidFill>
                  <a:srgbClr val="34353D"/>
                </a:solidFill>
                <a:effectLst/>
                <a:latin typeface="Roboto" panose="02000000000000000000" pitchFamily="2" charset="0"/>
                <a:ea typeface="Roboto" panose="02000000000000000000" pitchFamily="2" charset="0"/>
                <a:cs typeface="Roboto" panose="02000000000000000000" pitchFamily="2" charset="0"/>
              </a:rPr>
              <a:t>temps de travail du salarié et la rémunération de ce dernier est maintenue pendant toute la durée de la formation.</a:t>
            </a:r>
            <a:endParaRPr lang="fr-FR" b="0" i="0" dirty="0">
              <a:solidFill>
                <a:srgbClr val="34353D"/>
              </a:solidFill>
              <a:effectLst/>
              <a:latin typeface="Roboto" panose="02000000000000000000" pitchFamily="2" charset="0"/>
              <a:ea typeface="Roboto" panose="02000000000000000000" pitchFamily="2" charset="0"/>
              <a:cs typeface="Roboto" panose="02000000000000000000" pitchFamily="2" charset="0"/>
            </a:endParaRP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65295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wipe(down)">
                                      <p:cBhvr>
                                        <p:cTn id="19" dur="500"/>
                                        <p:tgtEl>
                                          <p:spTgt spid="5">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wipe(down)">
                                      <p:cBhvr>
                                        <p:cTn id="22" dur="500"/>
                                        <p:tgtEl>
                                          <p:spTgt spid="5">
                                            <p:txEl>
                                              <p:pRg st="7" end="7"/>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Effect transition="in" filter="wipe(down)">
                                      <p:cBhvr>
                                        <p:cTn id="25"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496110"/>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FORMATIONS OBLIGATOIRES DANS L’ENTREPRISE</a:t>
            </a:r>
            <a:br>
              <a:rPr lang="fr-FR" sz="3200" dirty="0">
                <a:solidFill>
                  <a:schemeClr val="accent4">
                    <a:lumMod val="75000"/>
                  </a:schemeClr>
                </a:solidFill>
                <a:latin typeface="Arial Black" panose="020B0A04020102020204" pitchFamily="34" charset="0"/>
              </a:rPr>
            </a:br>
            <a:br>
              <a:rPr lang="fr-FR" sz="3200" dirty="0">
                <a:solidFill>
                  <a:schemeClr val="accent4">
                    <a:lumMod val="75000"/>
                  </a:schemeClr>
                </a:solidFill>
                <a:latin typeface="Arial Black" panose="020B0A04020102020204" pitchFamily="34" charset="0"/>
              </a:rPr>
            </a:br>
            <a:r>
              <a:rPr lang="fr-FR" sz="3200" dirty="0">
                <a:solidFill>
                  <a:schemeClr val="accent4">
                    <a:lumMod val="75000"/>
                  </a:schemeClr>
                </a:solidFill>
                <a:latin typeface="Arial Black" panose="020B0A04020102020204" pitchFamily="34" charset="0"/>
              </a:rPr>
              <a:t>EXERCICE (15 minutes)</a:t>
            </a:r>
          </a:p>
        </p:txBody>
      </p:sp>
      <p:sp>
        <p:nvSpPr>
          <p:cNvPr id="5" name="ZoneTexte 4">
            <a:extLst>
              <a:ext uri="{FF2B5EF4-FFF2-40B4-BE49-F238E27FC236}">
                <a16:creationId xmlns:a16="http://schemas.microsoft.com/office/drawing/2014/main" id="{D877E04A-1B87-D65D-C97C-45E079D53F3F}"/>
              </a:ext>
            </a:extLst>
          </p:cNvPr>
          <p:cNvSpPr txBox="1"/>
          <p:nvPr/>
        </p:nvSpPr>
        <p:spPr>
          <a:xfrm>
            <a:off x="565824" y="1096357"/>
            <a:ext cx="11060349" cy="2308324"/>
          </a:xfrm>
          <a:prstGeom prst="rect">
            <a:avLst/>
          </a:prstGeom>
          <a:noFill/>
        </p:spPr>
        <p:txBody>
          <a:bodyPr wrap="square">
            <a:spAutoFit/>
          </a:bodyPr>
          <a:lstStyle/>
          <a:p>
            <a:pPr marL="742950" lvl="1" indent="-285750">
              <a:buFont typeface="Wingdings" panose="05000000000000000000" pitchFamily="2" charset="2"/>
              <a:buChar char="Ø"/>
            </a:pP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r>
              <a:rPr lang="fr-FR" b="1" dirty="0">
                <a:solidFill>
                  <a:srgbClr val="FF0000"/>
                </a:solidFill>
                <a:latin typeface="Roboto" panose="02000000000000000000" pitchFamily="2" charset="0"/>
                <a:ea typeface="Roboto" panose="02000000000000000000" pitchFamily="2" charset="0"/>
                <a:cs typeface="Roboto" panose="02000000000000000000" pitchFamily="2" charset="0"/>
              </a:rPr>
              <a:t>D’après vous, quelles sont les formations obligatoires dans une entreprise ?</a:t>
            </a:r>
            <a:endParaRPr lang="fr-FR" b="1" i="0" dirty="0">
              <a:solidFill>
                <a:srgbClr val="FF0000"/>
              </a:solidFill>
              <a:effectLst/>
              <a:latin typeface="Roboto" panose="02000000000000000000" pitchFamily="2" charset="0"/>
              <a:ea typeface="Roboto" panose="02000000000000000000" pitchFamily="2" charset="0"/>
              <a:cs typeface="Roboto" panose="02000000000000000000" pitchFamily="2" charset="0"/>
            </a:endParaRP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p:txBody>
      </p:sp>
      <p:sp>
        <p:nvSpPr>
          <p:cNvPr id="4" name="ZoneTexte 3">
            <a:extLst>
              <a:ext uri="{FF2B5EF4-FFF2-40B4-BE49-F238E27FC236}">
                <a16:creationId xmlns:a16="http://schemas.microsoft.com/office/drawing/2014/main" id="{E0839A27-1BED-E2BD-EACD-AAD0837FB66B}"/>
              </a:ext>
            </a:extLst>
          </p:cNvPr>
          <p:cNvSpPr txBox="1"/>
          <p:nvPr/>
        </p:nvSpPr>
        <p:spPr>
          <a:xfrm>
            <a:off x="964659" y="3995678"/>
            <a:ext cx="10262681" cy="2862322"/>
          </a:xfrm>
          <a:prstGeom prst="rect">
            <a:avLst/>
          </a:prstGeom>
          <a:noFill/>
        </p:spPr>
        <p:txBody>
          <a:bodyPr wrap="square">
            <a:spAutoFit/>
          </a:bodyPr>
          <a:lstStyle/>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Utilisation de machines, portatives ou non</a:t>
            </a:r>
          </a:p>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Manipulation ou utilisation de produits chimiques</a:t>
            </a:r>
          </a:p>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Opérations de manutention</a:t>
            </a:r>
          </a:p>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Travaux d’entretien des matériels et installations de l’établissement</a:t>
            </a:r>
          </a:p>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Conduite de véhicules, d’appareils de levage ou d’engins de toute nature</a:t>
            </a:r>
          </a:p>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Travaux mettant en contact avec des animaux dangereux</a:t>
            </a:r>
          </a:p>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Opérations portant sur le montage, le démontage ou la transformation des échafaudages</a:t>
            </a:r>
          </a:p>
          <a:p>
            <a:pPr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Utilisation des techniques d’accès et de positionnement au moyen de cordes.</a:t>
            </a:r>
          </a:p>
          <a:p>
            <a:pPr algn="l">
              <a:buFont typeface="Arial" panose="020B0604020202020204" pitchFamily="34" charset="0"/>
              <a:buChar char="•"/>
            </a:pP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a:t>
            </a:r>
          </a:p>
        </p:txBody>
      </p:sp>
    </p:spTree>
    <p:extLst>
      <p:ext uri="{BB962C8B-B14F-4D97-AF65-F5344CB8AC3E}">
        <p14:creationId xmlns:p14="http://schemas.microsoft.com/office/powerpoint/2010/main" val="377039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Effect transition="in" filter="fade">
                                      <p:cBhvr>
                                        <p:cTn id="14" dur="500"/>
                                        <p:tgtEl>
                                          <p:spTgt spid="5">
                                            <p:txEl>
                                              <p:pRg st="5" end="5"/>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496110"/>
            <a:ext cx="11770468" cy="1325563"/>
          </a:xfrm>
        </p:spPr>
        <p:txBody>
          <a:bodyPr>
            <a:normAutofit fontScale="90000"/>
          </a:bodyPr>
          <a:lstStyle/>
          <a:p>
            <a:pPr algn="ctr"/>
            <a:r>
              <a:rPr lang="fr-FR" sz="3200" dirty="0">
                <a:solidFill>
                  <a:schemeClr val="accent4">
                    <a:lumMod val="75000"/>
                  </a:schemeClr>
                </a:solidFill>
                <a:latin typeface="Arial Black" panose="020B0A04020102020204" pitchFamily="34" charset="0"/>
              </a:rPr>
              <a:t>FORMATIONS OBLIGATOIRES DANS L’ENTREPRISE</a:t>
            </a:r>
            <a:br>
              <a:rPr lang="fr-FR" sz="3200" dirty="0">
                <a:solidFill>
                  <a:schemeClr val="accent4">
                    <a:lumMod val="75000"/>
                  </a:schemeClr>
                </a:solidFill>
                <a:latin typeface="Arial Black" panose="020B0A04020102020204" pitchFamily="34" charset="0"/>
              </a:rPr>
            </a:br>
            <a:br>
              <a:rPr lang="fr-FR" sz="3200" dirty="0">
                <a:solidFill>
                  <a:schemeClr val="accent4">
                    <a:lumMod val="75000"/>
                  </a:schemeClr>
                </a:solidFill>
                <a:latin typeface="Arial Black" panose="020B0A04020102020204" pitchFamily="34" charset="0"/>
              </a:rPr>
            </a:br>
            <a:r>
              <a:rPr lang="fr-FR" sz="3200" dirty="0">
                <a:solidFill>
                  <a:schemeClr val="accent4">
                    <a:lumMod val="75000"/>
                  </a:schemeClr>
                </a:solidFill>
                <a:latin typeface="Arial Black" panose="020B0A04020102020204" pitchFamily="34" charset="0"/>
              </a:rPr>
              <a:t>EXERCICE (15 minutes)</a:t>
            </a:r>
          </a:p>
        </p:txBody>
      </p:sp>
      <p:sp>
        <p:nvSpPr>
          <p:cNvPr id="4" name="ZoneTexte 3">
            <a:extLst>
              <a:ext uri="{FF2B5EF4-FFF2-40B4-BE49-F238E27FC236}">
                <a16:creationId xmlns:a16="http://schemas.microsoft.com/office/drawing/2014/main" id="{E0839A27-1BED-E2BD-EACD-AAD0837FB66B}"/>
              </a:ext>
            </a:extLst>
          </p:cNvPr>
          <p:cNvSpPr txBox="1"/>
          <p:nvPr/>
        </p:nvSpPr>
        <p:spPr>
          <a:xfrm>
            <a:off x="1128408" y="2114573"/>
            <a:ext cx="10262681" cy="4247317"/>
          </a:xfrm>
          <a:prstGeom prst="rect">
            <a:avLst/>
          </a:prstGeom>
          <a:noFill/>
        </p:spPr>
        <p:txBody>
          <a:bodyPr wrap="square">
            <a:spAutoFit/>
          </a:bodyPr>
          <a:lstStyle/>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285750" indent="-285750"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Les titulaires CSE dans les entreprises d'au moins 50 salariés qui accèdent à leur nouvelle fonction pour la première fois, doivent suivre une formation économique et financière de 5 jours afin de comprendre la manière dont les comptes de l'entreprise sont tenus. </a:t>
            </a:r>
          </a:p>
          <a:p>
            <a:pPr marL="285750" indent="-285750"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Les élus et suppléants ont également d'autres formations obligatoires à suivre. Parmi elles, la formation SSCT - Santé et Sécurité et Conditions de Travail. Elle est indispensable et obligatoire pour tous les élus du CSE et peu importe la taille de l'entreprise.   </a:t>
            </a:r>
          </a:p>
          <a:p>
            <a:pPr algn="l">
              <a:buFont typeface="Arial" panose="020B0604020202020204" pitchFamily="34" charset="0"/>
              <a:buChar char="•"/>
            </a:pPr>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marL="285750" indent="-285750" algn="l">
              <a:buFont typeface="Arial" panose="020B0604020202020204" pitchFamily="34" charset="0"/>
              <a:buChar char="•"/>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Les autres habilitations et certifications réglementaires </a:t>
            </a:r>
          </a:p>
          <a:p>
            <a:pPr algn="just"/>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L'ensemble de ces </a:t>
            </a:r>
            <a:r>
              <a:rPr lang="fr-FR" dirty="0">
                <a:solidFill>
                  <a:srgbClr val="111111"/>
                </a:solidFill>
                <a:latin typeface="Roboto" panose="02000000000000000000" pitchFamily="2" charset="0"/>
                <a:ea typeface="Roboto" panose="02000000000000000000" pitchFamily="2" charset="0"/>
                <a:cs typeface="Roboto" panose="02000000000000000000" pitchFamily="2" charset="0"/>
                <a:hlinkClick r:id="rId2" tooltip="Les habilitations obligatoires">
                  <a:extLst>
                    <a:ext uri="{A12FA001-AC4F-418D-AE19-62706E023703}">
                      <ahyp:hlinkClr xmlns:ahyp="http://schemas.microsoft.com/office/drawing/2018/hyperlinkcolor" val="tx"/>
                    </a:ext>
                  </a:extLst>
                </a:hlinkClick>
              </a:rPr>
              <a:t>habilitations et certifications réglementaires</a:t>
            </a: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 varient d'un secteur d'activité à un autre ainsi qu'en fonction des outils et des matières premières utilisées, des normes de ces secteurs et de l'environnement de production. Elles évoluent rapidement et constamment en fonction des législations et des réformes. Une grande partie de ces habilitations ou certifications réglementaires n'offre pas de certification permanente et doit être renouvelée régulièrement. </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46803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496110"/>
            <a:ext cx="11770468" cy="1325563"/>
          </a:xfrm>
        </p:spPr>
        <p:txBody>
          <a:bodyPr>
            <a:normAutofit/>
          </a:bodyPr>
          <a:lstStyle/>
          <a:p>
            <a:pPr algn="ctr"/>
            <a:r>
              <a:rPr lang="fr-FR" sz="3200" dirty="0">
                <a:solidFill>
                  <a:schemeClr val="accent4">
                    <a:lumMod val="75000"/>
                  </a:schemeClr>
                </a:solidFill>
                <a:latin typeface="Arial Black" panose="020B0A04020102020204" pitchFamily="34" charset="0"/>
              </a:rPr>
              <a:t>LE PLAN DE DÉVELOPPEMENT DES COMPÉTENCES (ou PLAN DE FORMATION)</a:t>
            </a:r>
          </a:p>
        </p:txBody>
      </p:sp>
      <p:sp>
        <p:nvSpPr>
          <p:cNvPr id="5" name="ZoneTexte 4">
            <a:extLst>
              <a:ext uri="{FF2B5EF4-FFF2-40B4-BE49-F238E27FC236}">
                <a16:creationId xmlns:a16="http://schemas.microsoft.com/office/drawing/2014/main" id="{D877E04A-1B87-D65D-C97C-45E079D53F3F}"/>
              </a:ext>
            </a:extLst>
          </p:cNvPr>
          <p:cNvSpPr txBox="1"/>
          <p:nvPr/>
        </p:nvSpPr>
        <p:spPr>
          <a:xfrm>
            <a:off x="661480" y="1821673"/>
            <a:ext cx="11186809" cy="5632311"/>
          </a:xfrm>
          <a:prstGeom prst="rect">
            <a:avLst/>
          </a:prstGeom>
          <a:noFill/>
        </p:spPr>
        <p:txBody>
          <a:bodyPr wrap="square">
            <a:spAutoFit/>
          </a:bodyPr>
          <a:lstStyle/>
          <a:p>
            <a:pPr algn="l"/>
            <a:r>
              <a:rPr lang="fr-FR" b="1" i="0" dirty="0">
                <a:solidFill>
                  <a:srgbClr val="111111"/>
                </a:solidFill>
                <a:effectLst/>
                <a:latin typeface="Roboto" panose="02000000000000000000" pitchFamily="2" charset="0"/>
                <a:ea typeface="Roboto" panose="02000000000000000000" pitchFamily="2" charset="0"/>
                <a:cs typeface="Roboto" panose="02000000000000000000" pitchFamily="2" charset="0"/>
              </a:rPr>
              <a:t>L’arbitrage entre les besoins de développement des compétences en entreprise repose sur quatre grands points :</a:t>
            </a:r>
          </a:p>
          <a:p>
            <a:pPr algn="l">
              <a:buFont typeface="Arial" panose="020B0604020202020204" pitchFamily="34" charset="0"/>
              <a:buChar char="•"/>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 Les attentes de la direction</a:t>
            </a:r>
          </a:p>
          <a:p>
            <a:pPr algn="l">
              <a:buFont typeface="Arial" panose="020B0604020202020204" pitchFamily="34" charset="0"/>
              <a:buChar char="•"/>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 Les attentes des salariés</a:t>
            </a:r>
          </a:p>
          <a:p>
            <a:pPr algn="l">
              <a:buFont typeface="Arial" panose="020B0604020202020204" pitchFamily="34" charset="0"/>
              <a:buChar char="•"/>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 Le budget disponible</a:t>
            </a:r>
          </a:p>
          <a:p>
            <a:pPr algn="l">
              <a:buFont typeface="Arial" panose="020B0604020202020204" pitchFamily="34" charset="0"/>
              <a:buChar char="•"/>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 L’offre du marché.</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La budgétisation permet simplement d’estimer ce qui, du point de vue quantitatif, doit être reporté ou supprimé. </a:t>
            </a: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Les responsables de services jouent un rôle déterminant dans la hiérarchisation des actions de formation. Dans les plus petites entreprises, le responsable de formation est mieux placé pour éclairer techniquement les choix de la direction.</a:t>
            </a:r>
          </a:p>
          <a:p>
            <a:pPr algn="l"/>
            <a:endParaRPr lang="fr-FR" dirty="0">
              <a:solidFill>
                <a:srgbClr val="111111"/>
              </a:solidFill>
              <a:latin typeface="Roboto" panose="02000000000000000000" pitchFamily="2" charset="0"/>
              <a:ea typeface="Roboto" panose="02000000000000000000" pitchFamily="2" charset="0"/>
              <a:cs typeface="Roboto" panose="02000000000000000000" pitchFamily="2" charset="0"/>
            </a:endParaRPr>
          </a:p>
          <a:p>
            <a:pPr algn="l"/>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En règle générale, l</a:t>
            </a: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es dépenses en formation augmentent avec la taille de l’entreprise. Elles sont en moyenne :</a:t>
            </a:r>
          </a:p>
          <a:p>
            <a:pPr marL="285750" indent="-285750" algn="l">
              <a:buFont typeface="Wingdings" panose="05000000000000000000" pitchFamily="2" charset="2"/>
              <a:buChar char="Ø"/>
            </a:pPr>
            <a:r>
              <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rPr>
              <a:t>De 2% de la masse salariale pour les entreprises de 10 à 49 salariés (y compris obligation légale)</a:t>
            </a:r>
          </a:p>
          <a:p>
            <a:pPr marL="285750" indent="-285750" algn="l">
              <a:buFont typeface="Wingdings" panose="05000000000000000000" pitchFamily="2" charset="2"/>
              <a:buChar char="Ø"/>
            </a:pPr>
            <a:r>
              <a:rPr lang="fr-FR" dirty="0">
                <a:solidFill>
                  <a:srgbClr val="111111"/>
                </a:solidFill>
                <a:latin typeface="Roboto" panose="02000000000000000000" pitchFamily="2" charset="0"/>
                <a:ea typeface="Roboto" panose="02000000000000000000" pitchFamily="2" charset="0"/>
                <a:cs typeface="Roboto" panose="02000000000000000000" pitchFamily="2" charset="0"/>
              </a:rPr>
              <a:t>De 4% de la masse salariale pour les entreprises de plus de 2000 salariés (y compris obligation légale)</a:t>
            </a:r>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a:p>
            <a:pPr algn="l"/>
            <a:endParaRPr lang="fr-FR" b="0" i="0" dirty="0">
              <a:solidFill>
                <a:srgbClr val="111111"/>
              </a:solidFill>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63588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48BA08-EFDC-B7AA-C8A6-F96650F602E5}"/>
              </a:ext>
            </a:extLst>
          </p:cNvPr>
          <p:cNvSpPr>
            <a:spLocks noGrp="1"/>
          </p:cNvSpPr>
          <p:nvPr>
            <p:ph type="title"/>
          </p:nvPr>
        </p:nvSpPr>
        <p:spPr>
          <a:xfrm>
            <a:off x="1032753" y="481857"/>
            <a:ext cx="10515600" cy="1325563"/>
          </a:xfrm>
        </p:spPr>
        <p:txBody>
          <a:bodyPr>
            <a:normAutofit/>
          </a:bodyPr>
          <a:lstStyle/>
          <a:p>
            <a:r>
              <a:rPr lang="fr-FR" sz="4400" dirty="0">
                <a:solidFill>
                  <a:schemeClr val="accent4">
                    <a:lumMod val="75000"/>
                  </a:schemeClr>
                </a:solidFill>
                <a:latin typeface="Arial Black" panose="020B0A04020102020204" pitchFamily="34" charset="0"/>
              </a:rPr>
              <a:t>LE PLAN DE DÉVELOPPEMENT DES COMPÉTENCES : </a:t>
            </a:r>
            <a:r>
              <a:rPr lang="fr-FR" dirty="0">
                <a:solidFill>
                  <a:schemeClr val="accent4">
                    <a:lumMod val="75000"/>
                  </a:schemeClr>
                </a:solidFill>
                <a:latin typeface="Arial Black" panose="020B0A04020102020204" pitchFamily="34" charset="0"/>
              </a:rPr>
              <a:t>MODÈLE</a:t>
            </a:r>
          </a:p>
        </p:txBody>
      </p:sp>
      <p:graphicFrame>
        <p:nvGraphicFramePr>
          <p:cNvPr id="7" name="Espace réservé du contenu 6">
            <a:extLst>
              <a:ext uri="{FF2B5EF4-FFF2-40B4-BE49-F238E27FC236}">
                <a16:creationId xmlns:a16="http://schemas.microsoft.com/office/drawing/2014/main" id="{D79C6034-BF57-5827-3DCE-AED709B2D66D}"/>
              </a:ext>
            </a:extLst>
          </p:cNvPr>
          <p:cNvGraphicFramePr>
            <a:graphicFrameLocks noGrp="1"/>
          </p:cNvGraphicFramePr>
          <p:nvPr>
            <p:ph idx="1"/>
            <p:extLst>
              <p:ext uri="{D42A27DB-BD31-4B8C-83A1-F6EECF244321}">
                <p14:modId xmlns:p14="http://schemas.microsoft.com/office/powerpoint/2010/main" val="800869787"/>
              </p:ext>
            </p:extLst>
          </p:nvPr>
        </p:nvGraphicFramePr>
        <p:xfrm>
          <a:off x="838199" y="2436423"/>
          <a:ext cx="10515603" cy="3939720"/>
        </p:xfrm>
        <a:graphic>
          <a:graphicData uri="http://schemas.openxmlformats.org/drawingml/2006/table">
            <a:tbl>
              <a:tblPr/>
              <a:tblGrid>
                <a:gridCol w="1124652">
                  <a:extLst>
                    <a:ext uri="{9D8B030D-6E8A-4147-A177-3AD203B41FA5}">
                      <a16:colId xmlns:a16="http://schemas.microsoft.com/office/drawing/2014/main" val="2600209973"/>
                    </a:ext>
                  </a:extLst>
                </a:gridCol>
                <a:gridCol w="534053">
                  <a:extLst>
                    <a:ext uri="{9D8B030D-6E8A-4147-A177-3AD203B41FA5}">
                      <a16:colId xmlns:a16="http://schemas.microsoft.com/office/drawing/2014/main" val="2970559381"/>
                    </a:ext>
                  </a:extLst>
                </a:gridCol>
                <a:gridCol w="508921">
                  <a:extLst>
                    <a:ext uri="{9D8B030D-6E8A-4147-A177-3AD203B41FA5}">
                      <a16:colId xmlns:a16="http://schemas.microsoft.com/office/drawing/2014/main" val="269087290"/>
                    </a:ext>
                  </a:extLst>
                </a:gridCol>
                <a:gridCol w="1086954">
                  <a:extLst>
                    <a:ext uri="{9D8B030D-6E8A-4147-A177-3AD203B41FA5}">
                      <a16:colId xmlns:a16="http://schemas.microsoft.com/office/drawing/2014/main" val="4163619572"/>
                    </a:ext>
                  </a:extLst>
                </a:gridCol>
                <a:gridCol w="554996">
                  <a:extLst>
                    <a:ext uri="{9D8B030D-6E8A-4147-A177-3AD203B41FA5}">
                      <a16:colId xmlns:a16="http://schemas.microsoft.com/office/drawing/2014/main" val="982223289"/>
                    </a:ext>
                  </a:extLst>
                </a:gridCol>
                <a:gridCol w="554996">
                  <a:extLst>
                    <a:ext uri="{9D8B030D-6E8A-4147-A177-3AD203B41FA5}">
                      <a16:colId xmlns:a16="http://schemas.microsoft.com/office/drawing/2014/main" val="2961252242"/>
                    </a:ext>
                  </a:extLst>
                </a:gridCol>
                <a:gridCol w="464940">
                  <a:extLst>
                    <a:ext uri="{9D8B030D-6E8A-4147-A177-3AD203B41FA5}">
                      <a16:colId xmlns:a16="http://schemas.microsoft.com/office/drawing/2014/main" val="3796866543"/>
                    </a:ext>
                  </a:extLst>
                </a:gridCol>
                <a:gridCol w="816786">
                  <a:extLst>
                    <a:ext uri="{9D8B030D-6E8A-4147-A177-3AD203B41FA5}">
                      <a16:colId xmlns:a16="http://schemas.microsoft.com/office/drawing/2014/main" val="3207165816"/>
                    </a:ext>
                  </a:extLst>
                </a:gridCol>
                <a:gridCol w="508921">
                  <a:extLst>
                    <a:ext uri="{9D8B030D-6E8A-4147-A177-3AD203B41FA5}">
                      <a16:colId xmlns:a16="http://schemas.microsoft.com/office/drawing/2014/main" val="2658968049"/>
                    </a:ext>
                  </a:extLst>
                </a:gridCol>
                <a:gridCol w="527770">
                  <a:extLst>
                    <a:ext uri="{9D8B030D-6E8A-4147-A177-3AD203B41FA5}">
                      <a16:colId xmlns:a16="http://schemas.microsoft.com/office/drawing/2014/main" val="4174820045"/>
                    </a:ext>
                  </a:extLst>
                </a:gridCol>
                <a:gridCol w="638769">
                  <a:extLst>
                    <a:ext uri="{9D8B030D-6E8A-4147-A177-3AD203B41FA5}">
                      <a16:colId xmlns:a16="http://schemas.microsoft.com/office/drawing/2014/main" val="1067314622"/>
                    </a:ext>
                  </a:extLst>
                </a:gridCol>
                <a:gridCol w="638769">
                  <a:extLst>
                    <a:ext uri="{9D8B030D-6E8A-4147-A177-3AD203B41FA5}">
                      <a16:colId xmlns:a16="http://schemas.microsoft.com/office/drawing/2014/main" val="1443488871"/>
                    </a:ext>
                  </a:extLst>
                </a:gridCol>
                <a:gridCol w="638769">
                  <a:extLst>
                    <a:ext uri="{9D8B030D-6E8A-4147-A177-3AD203B41FA5}">
                      <a16:colId xmlns:a16="http://schemas.microsoft.com/office/drawing/2014/main" val="1309152485"/>
                    </a:ext>
                  </a:extLst>
                </a:gridCol>
                <a:gridCol w="638769">
                  <a:extLst>
                    <a:ext uri="{9D8B030D-6E8A-4147-A177-3AD203B41FA5}">
                      <a16:colId xmlns:a16="http://schemas.microsoft.com/office/drawing/2014/main" val="406698365"/>
                    </a:ext>
                  </a:extLst>
                </a:gridCol>
                <a:gridCol w="638769">
                  <a:extLst>
                    <a:ext uri="{9D8B030D-6E8A-4147-A177-3AD203B41FA5}">
                      <a16:colId xmlns:a16="http://schemas.microsoft.com/office/drawing/2014/main" val="3904784336"/>
                    </a:ext>
                  </a:extLst>
                </a:gridCol>
                <a:gridCol w="638769">
                  <a:extLst>
                    <a:ext uri="{9D8B030D-6E8A-4147-A177-3AD203B41FA5}">
                      <a16:colId xmlns:a16="http://schemas.microsoft.com/office/drawing/2014/main" val="3149931423"/>
                    </a:ext>
                  </a:extLst>
                </a:gridCol>
              </a:tblGrid>
              <a:tr h="195415">
                <a:tc gridSpan="3">
                  <a:txBody>
                    <a:bodyPr/>
                    <a:lstStyle/>
                    <a:p>
                      <a:pPr algn="ctr" fontAlgn="ctr"/>
                      <a:r>
                        <a:rPr lang="fr-FR" sz="900" b="1" i="0" u="none" strike="noStrike">
                          <a:solidFill>
                            <a:srgbClr val="000000"/>
                          </a:solidFill>
                          <a:effectLst/>
                          <a:latin typeface="Arial" panose="020B0604020202020204" pitchFamily="34" charset="0"/>
                        </a:rPr>
                        <a:t>Informations du salarié</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285F4"/>
                    </a:solidFill>
                  </a:tcPr>
                </a:tc>
                <a:tc hMerge="1">
                  <a:txBody>
                    <a:bodyPr/>
                    <a:lstStyle/>
                    <a:p>
                      <a:endParaRPr lang="fr-FR"/>
                    </a:p>
                  </a:txBody>
                  <a:tcPr/>
                </a:tc>
                <a:tc hMerge="1">
                  <a:txBody>
                    <a:bodyPr/>
                    <a:lstStyle/>
                    <a:p>
                      <a:endParaRPr lang="fr-FR"/>
                    </a:p>
                  </a:txBody>
                  <a:tcPr/>
                </a:tc>
                <a:tc gridSpan="7">
                  <a:txBody>
                    <a:bodyPr/>
                    <a:lstStyle/>
                    <a:p>
                      <a:pPr algn="ctr" fontAlgn="ctr"/>
                      <a:r>
                        <a:rPr lang="fr-FR" sz="900" b="1" i="0" u="none" strike="noStrike">
                          <a:solidFill>
                            <a:srgbClr val="000000"/>
                          </a:solidFill>
                          <a:effectLst/>
                          <a:latin typeface="Arial" panose="020B0604020202020204" pitchFamily="34" charset="0"/>
                        </a:rPr>
                        <a:t>Informations de la formation</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6">
                  <a:txBody>
                    <a:bodyPr/>
                    <a:lstStyle/>
                    <a:p>
                      <a:pPr algn="ctr" fontAlgn="ctr"/>
                      <a:r>
                        <a:rPr lang="fr-FR" sz="900" b="1" i="0" u="none" strike="noStrike">
                          <a:solidFill>
                            <a:srgbClr val="000000"/>
                          </a:solidFill>
                          <a:effectLst/>
                          <a:latin typeface="Arial" panose="020B0604020202020204" pitchFamily="34" charset="0"/>
                        </a:rPr>
                        <a:t>Coût de la formation</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A6E3B7"/>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32370945"/>
                  </a:ext>
                </a:extLst>
              </a:tr>
              <a:tr h="366403">
                <a:tc>
                  <a:txBody>
                    <a:bodyPr/>
                    <a:lstStyle/>
                    <a:p>
                      <a:pPr algn="ctr" fontAlgn="ctr"/>
                      <a:r>
                        <a:rPr lang="fr-FR" sz="800" b="1" i="0" u="none" strike="noStrike">
                          <a:solidFill>
                            <a:srgbClr val="000000"/>
                          </a:solidFill>
                          <a:effectLst/>
                          <a:latin typeface="Arial" panose="020B0604020202020204" pitchFamily="34" charset="0"/>
                        </a:rPr>
                        <a:t>Nom du salarié</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285F4"/>
                    </a:solidFill>
                  </a:tcPr>
                </a:tc>
                <a:tc>
                  <a:txBody>
                    <a:bodyPr/>
                    <a:lstStyle/>
                    <a:p>
                      <a:pPr algn="ctr" fontAlgn="ctr"/>
                      <a:r>
                        <a:rPr lang="fr-FR" sz="800" b="1" i="0" u="none" strike="noStrike">
                          <a:solidFill>
                            <a:srgbClr val="000000"/>
                          </a:solidFill>
                          <a:effectLst/>
                          <a:latin typeface="Arial" panose="020B0604020202020204" pitchFamily="34" charset="0"/>
                        </a:rPr>
                        <a:t>Service</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285F4"/>
                    </a:solidFill>
                  </a:tcPr>
                </a:tc>
                <a:tc>
                  <a:txBody>
                    <a:bodyPr/>
                    <a:lstStyle/>
                    <a:p>
                      <a:pPr algn="ctr" fontAlgn="ctr"/>
                      <a:r>
                        <a:rPr lang="fr-FR" sz="800" b="1" i="0" u="none" strike="noStrike">
                          <a:solidFill>
                            <a:srgbClr val="000000"/>
                          </a:solidFill>
                          <a:effectLst/>
                          <a:latin typeface="Arial" panose="020B0604020202020204" pitchFamily="34" charset="0"/>
                        </a:rPr>
                        <a:t>Catégorie</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285F4"/>
                    </a:solidFill>
                  </a:tcPr>
                </a:tc>
                <a:tc>
                  <a:txBody>
                    <a:bodyPr/>
                    <a:lstStyle/>
                    <a:p>
                      <a:pPr algn="ctr" fontAlgn="ctr"/>
                      <a:r>
                        <a:rPr lang="fr-FR" sz="800" b="1" i="0" u="none" strike="noStrike">
                          <a:solidFill>
                            <a:srgbClr val="000000"/>
                          </a:solidFill>
                          <a:effectLst/>
                          <a:latin typeface="Arial" panose="020B0604020202020204" pitchFamily="34" charset="0"/>
                        </a:rPr>
                        <a:t>Intitulé de la formation</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a:txBody>
                    <a:bodyPr/>
                    <a:lstStyle/>
                    <a:p>
                      <a:pPr algn="ctr" fontAlgn="ctr"/>
                      <a:r>
                        <a:rPr lang="fr-FR" sz="800" b="1" i="0" u="none" strike="noStrike">
                          <a:solidFill>
                            <a:srgbClr val="000000"/>
                          </a:solidFill>
                          <a:effectLst/>
                          <a:latin typeface="Arial" panose="020B0604020202020204" pitchFamily="34" charset="0"/>
                        </a:rPr>
                        <a:t>Date de début</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a:txBody>
                    <a:bodyPr/>
                    <a:lstStyle/>
                    <a:p>
                      <a:pPr algn="ctr" fontAlgn="ctr"/>
                      <a:r>
                        <a:rPr lang="fr-FR" sz="800" b="1" i="0" u="none" strike="noStrike">
                          <a:solidFill>
                            <a:srgbClr val="000000"/>
                          </a:solidFill>
                          <a:effectLst/>
                          <a:latin typeface="Arial" panose="020B0604020202020204" pitchFamily="34" charset="0"/>
                        </a:rPr>
                        <a:t>Date de fin</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a:txBody>
                    <a:bodyPr/>
                    <a:lstStyle/>
                    <a:p>
                      <a:pPr algn="ctr" fontAlgn="ctr"/>
                      <a:r>
                        <a:rPr lang="fr-FR" sz="800" b="1" i="0" u="none" strike="noStrike">
                          <a:solidFill>
                            <a:srgbClr val="000000"/>
                          </a:solidFill>
                          <a:effectLst/>
                          <a:latin typeface="Arial" panose="020B0604020202020204" pitchFamily="34" charset="0"/>
                        </a:rPr>
                        <a:t>Durée</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a:txBody>
                    <a:bodyPr/>
                    <a:lstStyle/>
                    <a:p>
                      <a:pPr algn="ctr" fontAlgn="ctr"/>
                      <a:r>
                        <a:rPr lang="fr-FR" sz="800" b="1" i="0" u="none" strike="noStrike">
                          <a:solidFill>
                            <a:srgbClr val="000000"/>
                          </a:solidFill>
                          <a:effectLst/>
                          <a:latin typeface="Arial" panose="020B0604020202020204" pitchFamily="34" charset="0"/>
                        </a:rPr>
                        <a:t>Organisme</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a:txBody>
                    <a:bodyPr/>
                    <a:lstStyle/>
                    <a:p>
                      <a:pPr algn="ctr" fontAlgn="ctr"/>
                      <a:r>
                        <a:rPr lang="fr-FR" sz="800" b="1" i="0" u="none" strike="noStrike">
                          <a:solidFill>
                            <a:srgbClr val="000000"/>
                          </a:solidFill>
                          <a:effectLst/>
                          <a:latin typeface="Arial" panose="020B0604020202020204" pitchFamily="34" charset="0"/>
                        </a:rPr>
                        <a:t>Lieu</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a:txBody>
                    <a:bodyPr/>
                    <a:lstStyle/>
                    <a:p>
                      <a:pPr algn="ctr" fontAlgn="ctr"/>
                      <a:r>
                        <a:rPr lang="fr-FR" sz="800" b="1" i="0" u="none" strike="noStrike">
                          <a:solidFill>
                            <a:srgbClr val="000000"/>
                          </a:solidFill>
                          <a:effectLst/>
                          <a:latin typeface="Arial" panose="020B0604020202020204" pitchFamily="34" charset="0"/>
                        </a:rPr>
                        <a:t>Méthode</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46BDC6"/>
                    </a:solidFill>
                  </a:tcPr>
                </a:tc>
                <a:tc>
                  <a:txBody>
                    <a:bodyPr/>
                    <a:lstStyle/>
                    <a:p>
                      <a:pPr algn="ctr" fontAlgn="ctr"/>
                      <a:r>
                        <a:rPr lang="fr-FR" sz="800" b="1" i="0" u="none" strike="noStrike">
                          <a:solidFill>
                            <a:srgbClr val="000000"/>
                          </a:solidFill>
                          <a:effectLst/>
                          <a:latin typeface="Arial" panose="020B0604020202020204" pitchFamily="34" charset="0"/>
                        </a:rPr>
                        <a:t>Coût</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A6E3B7"/>
                    </a:solidFill>
                  </a:tcPr>
                </a:tc>
                <a:tc>
                  <a:txBody>
                    <a:bodyPr/>
                    <a:lstStyle/>
                    <a:p>
                      <a:pPr algn="ctr" fontAlgn="ctr"/>
                      <a:r>
                        <a:rPr lang="fr-FR" sz="800" b="1" i="0" u="none" strike="noStrike">
                          <a:solidFill>
                            <a:srgbClr val="000000"/>
                          </a:solidFill>
                          <a:effectLst/>
                          <a:latin typeface="Arial" panose="020B0604020202020204" pitchFamily="34" charset="0"/>
                        </a:rPr>
                        <a:t>Salaire</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A6E3B7"/>
                    </a:solidFill>
                  </a:tcPr>
                </a:tc>
                <a:tc>
                  <a:txBody>
                    <a:bodyPr/>
                    <a:lstStyle/>
                    <a:p>
                      <a:pPr algn="ctr" fontAlgn="ctr"/>
                      <a:r>
                        <a:rPr lang="fr-FR" sz="800" b="1" i="0" u="none" strike="noStrike">
                          <a:solidFill>
                            <a:srgbClr val="000000"/>
                          </a:solidFill>
                          <a:effectLst/>
                          <a:latin typeface="Arial" panose="020B0604020202020204" pitchFamily="34" charset="0"/>
                        </a:rPr>
                        <a:t>Frais annexes</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A6E3B7"/>
                    </a:solidFill>
                  </a:tcPr>
                </a:tc>
                <a:tc>
                  <a:txBody>
                    <a:bodyPr/>
                    <a:lstStyle/>
                    <a:p>
                      <a:pPr algn="ctr" fontAlgn="ctr"/>
                      <a:r>
                        <a:rPr lang="fr-FR" sz="800" b="1" i="0" u="none" strike="noStrike">
                          <a:solidFill>
                            <a:srgbClr val="000000"/>
                          </a:solidFill>
                          <a:effectLst/>
                          <a:latin typeface="Arial" panose="020B0604020202020204" pitchFamily="34" charset="0"/>
                        </a:rPr>
                        <a:t>Coût total</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A6E3B7"/>
                    </a:solidFill>
                  </a:tcPr>
                </a:tc>
                <a:tc>
                  <a:txBody>
                    <a:bodyPr/>
                    <a:lstStyle/>
                    <a:p>
                      <a:pPr algn="ctr" fontAlgn="ctr"/>
                      <a:r>
                        <a:rPr lang="fr-FR" sz="800" b="1" i="0" u="none" strike="noStrike">
                          <a:solidFill>
                            <a:srgbClr val="000000"/>
                          </a:solidFill>
                          <a:effectLst/>
                          <a:latin typeface="Arial" panose="020B0604020202020204" pitchFamily="34" charset="0"/>
                        </a:rPr>
                        <a:t>Prise en charge</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A6E3B7"/>
                    </a:solidFill>
                  </a:tcPr>
                </a:tc>
                <a:tc>
                  <a:txBody>
                    <a:bodyPr/>
                    <a:lstStyle/>
                    <a:p>
                      <a:pPr algn="ctr" fontAlgn="ctr"/>
                      <a:r>
                        <a:rPr lang="fr-FR" sz="800" b="1" i="0" u="none" strike="noStrike">
                          <a:solidFill>
                            <a:srgbClr val="000000"/>
                          </a:solidFill>
                          <a:effectLst/>
                          <a:latin typeface="Arial" panose="020B0604020202020204" pitchFamily="34" charset="0"/>
                        </a:rPr>
                        <a:t>Coût restant</a:t>
                      </a:r>
                    </a:p>
                  </a:txBody>
                  <a:tcPr marL="5544" marR="5544" marT="5544" marB="0" anchor="ctr">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solidFill>
                      <a:srgbClr val="A6E3B7"/>
                    </a:solidFill>
                  </a:tcPr>
                </a:tc>
                <a:extLst>
                  <a:ext uri="{0D108BD9-81ED-4DB2-BD59-A6C34878D82A}">
                    <a16:rowId xmlns:a16="http://schemas.microsoft.com/office/drawing/2014/main" val="1668955136"/>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endParaRPr lang="fr-FR" sz="700" b="0" i="0" u="none" strike="noStrike" dirty="0">
                        <a:solidFill>
                          <a:srgbClr val="000000"/>
                        </a:solidFill>
                        <a:effectLst/>
                        <a:latin typeface="Arial" panose="020B0604020202020204" pitchFamily="34" charset="0"/>
                      </a:endParaRP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endParaRPr lang="fr-FR" sz="700" b="0" i="0" u="none" strike="noStrike" dirty="0">
                        <a:solidFill>
                          <a:srgbClr val="000000"/>
                        </a:solidFill>
                        <a:effectLst/>
                        <a:latin typeface="Arial" panose="020B0604020202020204" pitchFamily="34" charset="0"/>
                      </a:endParaRP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388107674"/>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256042009"/>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3470557213"/>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754938247"/>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dirty="0">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980612227"/>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3645629184"/>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241911619"/>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3951742719"/>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3009854943"/>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3060770783"/>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683950623"/>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725570832"/>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763427492"/>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509841636"/>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4251864843"/>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769223602"/>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381048704"/>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044282333"/>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873109267"/>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3147755479"/>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656571"/>
                  </a:ext>
                </a:extLst>
              </a:tr>
              <a:tr h="153541">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tc>
                  <a:txBody>
                    <a:bodyPr/>
                    <a:lstStyle/>
                    <a:p>
                      <a:pPr algn="ctr" fontAlgn="b"/>
                      <a:r>
                        <a:rPr lang="fr-FR" sz="700" b="0" i="0" u="none" strike="noStrike" dirty="0">
                          <a:solidFill>
                            <a:srgbClr val="000000"/>
                          </a:solidFill>
                          <a:effectLst/>
                          <a:latin typeface="Arial" panose="020B0604020202020204" pitchFamily="34" charset="0"/>
                        </a:rPr>
                        <a:t> </a:t>
                      </a:r>
                    </a:p>
                  </a:txBody>
                  <a:tcPr marL="5544" marR="5544" marT="5544" marB="0" anchor="b">
                    <a:lnL w="6350" cap="flat" cmpd="sng" algn="ctr">
                      <a:solidFill>
                        <a:srgbClr val="666666"/>
                      </a:solidFill>
                      <a:prstDash val="solid"/>
                      <a:round/>
                      <a:headEnd type="none" w="med" len="med"/>
                      <a:tailEnd type="none" w="med" len="med"/>
                    </a:lnL>
                    <a:lnR w="6350" cap="flat" cmpd="sng" algn="ctr">
                      <a:solidFill>
                        <a:srgbClr val="666666"/>
                      </a:solidFill>
                      <a:prstDash val="solid"/>
                      <a:round/>
                      <a:headEnd type="none" w="med" len="med"/>
                      <a:tailEnd type="none" w="med" len="med"/>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682014914"/>
                  </a:ext>
                </a:extLst>
              </a:tr>
            </a:tbl>
          </a:graphicData>
        </a:graphic>
      </p:graphicFrame>
    </p:spTree>
    <p:extLst>
      <p:ext uri="{BB962C8B-B14F-4D97-AF65-F5344CB8AC3E}">
        <p14:creationId xmlns:p14="http://schemas.microsoft.com/office/powerpoint/2010/main" val="23778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1181</TotalTime>
  <Words>4377</Words>
  <Application>Microsoft Office PowerPoint</Application>
  <PresentationFormat>Grand écran</PresentationFormat>
  <Paragraphs>639</Paragraphs>
  <Slides>25</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25</vt:i4>
      </vt:variant>
    </vt:vector>
  </HeadingPairs>
  <TitlesOfParts>
    <vt:vector size="35" baseType="lpstr">
      <vt:lpstr>-apple-system</vt:lpstr>
      <vt:lpstr>Aptos</vt:lpstr>
      <vt:lpstr>Aptos Display</vt:lpstr>
      <vt:lpstr>Arial</vt:lpstr>
      <vt:lpstr>Arial Black</vt:lpstr>
      <vt:lpstr>Marianne</vt:lpstr>
      <vt:lpstr>opensans-regular</vt:lpstr>
      <vt:lpstr>Roboto</vt:lpstr>
      <vt:lpstr>Wingdings</vt:lpstr>
      <vt:lpstr>Thème Office</vt:lpstr>
      <vt:lpstr>EXERCICE</vt:lpstr>
      <vt:lpstr>LE PLAN DE DÉVELOPPEMENT DES COMPÉTENCES (ou PLAN DE FORMATION)</vt:lpstr>
      <vt:lpstr>ELABORATION DU PLAN DE DÉVELOPPEMENT DES COMPÉTENCES (ou PLAN DE FORMATION)</vt:lpstr>
      <vt:lpstr>HIÉRARCHISER LES ACTIONS DU PLAN DE DÉVELOPPEMENT DES COMPÉTENCES</vt:lpstr>
      <vt:lpstr>FORMATIONS OBLIGATOIRES DANS L’ENTREPRISE</vt:lpstr>
      <vt:lpstr>FORMATIONS OBLIGATOIRES DANS L’ENTREPRISE  EXERCICE (15 minutes)</vt:lpstr>
      <vt:lpstr>FORMATIONS OBLIGATOIRES DANS L’ENTREPRISE  EXERCICE (15 minutes)</vt:lpstr>
      <vt:lpstr>LE PLAN DE DÉVELOPPEMENT DES COMPÉTENCES (ou PLAN DE FORMATION)</vt:lpstr>
      <vt:lpstr>LE PLAN DE DÉVELOPPEMENT DES COMPÉTENCES : MODÈLE</vt:lpstr>
      <vt:lpstr>STATUT DU SALARIÉ PENDANT LA FORMATION</vt:lpstr>
      <vt:lpstr>LE PLAN DE DÉVELOPPEMENT DES COMPÉTENCES : INFORMATION ET CONSULTATION  DU COMITÉ SOCIAL ET ÉCONOMIQUE</vt:lpstr>
      <vt:lpstr>LE PLAN DE DÉVELOPPEMENT DES COMPÉTENCES : INFORMATION ET CONSULTATION  DU COMITÉ SOCIAL ET ÉCONOMIQUE</vt:lpstr>
      <vt:lpstr>LE PLAN DE DÉVELOPPEMENT DES COMPÉTENCES : INFORMATION ET CONSULTATION  DU COMITÉ SOCIAL ET ÉCONOMIQUE</vt:lpstr>
      <vt:lpstr>LE PLAN DE DÉVELOPPEMENT DES COMPÉTENCES : INFORMATION ET CONSULTATION  DU COMITÉ SOCIAL ET ÉCONOMIQUE</vt:lpstr>
      <vt:lpstr>Présentation PowerPoint</vt:lpstr>
      <vt:lpstr>LE PLAN DE DÉVELOPPEMENT DES  COMPÉTENCES : POSSIBILITÉS DE REFUS DU SALARIÉ</vt:lpstr>
      <vt:lpstr>EVALUATION DES FORMATIONS EFFECTUÉES DANS LE PLAN DE DÉVELOPPEMENT DES  COMPÉTENCES</vt:lpstr>
      <vt:lpstr>LA FORMATION EN APPRENTISSAGE</vt:lpstr>
      <vt:lpstr>LA FORMATION EN APPRENTISSAGE</vt:lpstr>
      <vt:lpstr>LA FORMATION EN APPRENTISSAGE</vt:lpstr>
      <vt:lpstr>LA FORMATION EN APPRENTISSAGE</vt:lpstr>
      <vt:lpstr>L’ENTRETIEN PROFESSIONNEL Article L6315-1 du Code du Travail</vt:lpstr>
      <vt:lpstr>L’ENTRETIEN PROFESSIONNEL</vt:lpstr>
      <vt:lpstr>L’ENTRETIEN PROFESSIONNEL</vt:lpstr>
      <vt:lpstr>L’ENTRETIEN PROFESSIONNEL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communication corporate</dc:title>
  <dc:creator>Christine Tchimakadzé</dc:creator>
  <cp:lastModifiedBy>Christine Tchimakadzé</cp:lastModifiedBy>
  <cp:revision>4</cp:revision>
  <dcterms:created xsi:type="dcterms:W3CDTF">2023-12-27T10:35:37Z</dcterms:created>
  <dcterms:modified xsi:type="dcterms:W3CDTF">2024-01-19T16:40:32Z</dcterms:modified>
</cp:coreProperties>
</file>