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1.png" ContentType="image/png"/>
  <Override PartName="/ppt/media/image2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33A2FED-109D-49A7-97BF-0933E1EDF37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BCB877D-D0E7-4C71-887F-D580EE5E234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A11FFD4-942B-4CCD-A33E-064733EA762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06050D8-8526-4323-AD61-5C13A9D50AB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AEC0C01-7A2E-4E3F-98CE-2E549B5E155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C24BA49-6606-4ACE-807E-9037E5CF3C3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6FDB73B-2290-4345-ADA2-D6B91F07253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364C890-4CA9-48D5-AC77-C601FC7763A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AEFE2F2-EF40-4BFB-9D56-B699EBDD11C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DB8A06E-8E59-4E04-AAA8-CFE16C73C12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1AC0E23-78F6-47DD-951B-866350ADC44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C905485-0708-4E8B-98BB-2667E7DBAB8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A1C5D5D-02A7-49D3-AB62-BF2CAA79E07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0166886-2C8C-4630-9B40-BF90BBB7D2D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FBE79F48-17FD-4AA0-A87C-6FC2D9B2A02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1AE7FE6-1702-44D8-9C7C-1EA9A209AD3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4D8EF34-7F4E-4A55-82C9-22DDA7E1622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3EC310D-7E9E-4A6A-99BB-4567818B6B6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F90B88C-6CB5-4A9C-A701-B51A9062156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AA23BEA-B14D-4B89-AEC1-D6666CC3090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77110ED-7B76-427A-9AB2-800009EEF0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703977F-87FD-44B8-A239-483958B79B6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25EB292-1B2B-4DC9-8359-A4C96DD66B2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3A9F9F8-4821-4166-B029-9A3FD9A2F07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  <a:buNone/>
            </a:pPr>
            <a:r>
              <a:rPr b="0" lang="fr-FR" sz="6000" spc="-1" strike="noStrike">
                <a:solidFill>
                  <a:srgbClr val="000000"/>
                </a:solidFill>
                <a:latin typeface="Aptos Display"/>
              </a:rPr>
              <a:t>Modifiez le style du titre</a:t>
            </a:r>
            <a:endParaRPr b="0" lang="fr-FR" sz="6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fr-FR" sz="1200" spc="-1" strike="noStrike">
                <a:solidFill>
                  <a:srgbClr val="787878"/>
                </a:solidFill>
                <a:latin typeface="Apto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787878"/>
                </a:solidFill>
                <a:latin typeface="Aptos"/>
              </a:rPr>
              <a:t>&lt;date/heure&gt;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fr-FR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787878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D66D160-D4D9-47DC-BC1D-FA85CFC68339}" type="slidenum">
              <a:rPr b="0" lang="fr-FR" sz="1200" spc="-1" strike="noStrike">
                <a:solidFill>
                  <a:srgbClr val="787878"/>
                </a:solidFill>
                <a:latin typeface="Aptos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latin typeface="Aptos"/>
              </a:rPr>
              <a:t>Cliquez pour éditer le format du plan de texte</a:t>
            </a: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Aptos"/>
              </a:rPr>
              <a:t>Second niveau de plan</a:t>
            </a:r>
            <a:endParaRPr b="0" lang="fr-FR" sz="2000" spc="-1" strike="noStrike">
              <a:solidFill>
                <a:srgbClr val="000000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000000"/>
                </a:solidFill>
                <a:latin typeface="Aptos"/>
              </a:rPr>
              <a:t>Troisième niveau de plan</a:t>
            </a:r>
            <a:endParaRPr b="0" lang="fr-FR" sz="1800" spc="-1" strike="noStrike">
              <a:solidFill>
                <a:srgbClr val="000000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Aptos"/>
              </a:rPr>
              <a:t>Quatrième niveau de plan</a:t>
            </a:r>
            <a:endParaRPr b="0" lang="fr-FR" sz="1800" spc="-1" strike="noStrike">
              <a:solidFill>
                <a:srgbClr val="000000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ptos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ptos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ptos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rgbClr val="000000"/>
                </a:solidFill>
                <a:latin typeface="Aptos Display"/>
              </a:rPr>
              <a:t>Modifiez le style du titre</a:t>
            </a:r>
            <a:endParaRPr b="0" lang="fr-FR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rgbClr val="000000"/>
                </a:solidFill>
                <a:latin typeface="Aptos"/>
              </a:rPr>
              <a:t>Modifiez les styles du texte du masque</a:t>
            </a:r>
            <a:endParaRPr b="0" lang="fr-FR" sz="2800" spc="-1" strike="noStrike">
              <a:solidFill>
                <a:srgbClr val="000000"/>
              </a:solidFill>
              <a:latin typeface="Aptos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rgbClr val="000000"/>
                </a:solidFill>
                <a:latin typeface="Aptos"/>
              </a:rPr>
              <a:t>Deuxième niveau</a:t>
            </a:r>
            <a:endParaRPr b="0" lang="fr-FR" sz="2400" spc="-1" strike="noStrike">
              <a:solidFill>
                <a:srgbClr val="000000"/>
              </a:solidFill>
              <a:latin typeface="Aptos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rgbClr val="000000"/>
                </a:solidFill>
                <a:latin typeface="Aptos"/>
              </a:rPr>
              <a:t>Troisième niveau</a:t>
            </a:r>
            <a:endParaRPr b="0" lang="fr-FR" sz="2000" spc="-1" strike="noStrike">
              <a:solidFill>
                <a:srgbClr val="000000"/>
              </a:solidFill>
              <a:latin typeface="Aptos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rgbClr val="000000"/>
                </a:solidFill>
                <a:latin typeface="Aptos"/>
              </a:rPr>
              <a:t>Quatrième niveau</a:t>
            </a:r>
            <a:endParaRPr b="0" lang="fr-FR" sz="1800" spc="-1" strike="noStrike">
              <a:solidFill>
                <a:srgbClr val="000000"/>
              </a:solidFill>
              <a:latin typeface="Aptos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rgbClr val="000000"/>
                </a:solidFill>
                <a:latin typeface="Aptos"/>
              </a:rPr>
              <a:t>Cinquième niveau</a:t>
            </a:r>
            <a:endParaRPr b="0" lang="fr-FR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fr-FR" sz="1200" spc="-1" strike="noStrike">
                <a:solidFill>
                  <a:srgbClr val="787878"/>
                </a:solidFill>
                <a:latin typeface="Aptos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787878"/>
                </a:solidFill>
                <a:latin typeface="Aptos"/>
              </a:rPr>
              <a:t>&lt;date/heure&gt;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fr-FR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787878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A7D4313-A070-4B92-AD2B-3ED1BA673B59}" type="slidenum">
              <a:rPr b="0" lang="fr-FR" sz="1200" spc="-1" strike="noStrike">
                <a:solidFill>
                  <a:srgbClr val="787878"/>
                </a:solidFill>
                <a:latin typeface="Aptos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Tableau 6"/>
          <p:cNvGraphicFramePr/>
          <p:nvPr/>
        </p:nvGraphicFramePr>
        <p:xfrm>
          <a:off x="714960" y="1043280"/>
          <a:ext cx="10758960" cy="749520"/>
        </p:xfrm>
        <a:graphic>
          <a:graphicData uri="http://schemas.openxmlformats.org/drawingml/2006/table">
            <a:tbl>
              <a:tblPr/>
              <a:tblGrid>
                <a:gridCol w="2579040"/>
                <a:gridCol w="3160080"/>
                <a:gridCol w="1506960"/>
                <a:gridCol w="2010960"/>
                <a:gridCol w="1501920"/>
              </a:tblGrid>
              <a:tr h="3006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400" spc="-1" strike="noStrike">
                          <a:solidFill>
                            <a:srgbClr val="ffffff"/>
                          </a:solidFill>
                          <a:latin typeface="Aptos"/>
                        </a:rPr>
                        <a:t>Auteurs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400" spc="-1" strike="noStrike">
                          <a:solidFill>
                            <a:srgbClr val="ffffff"/>
                          </a:solidFill>
                          <a:latin typeface="Aptos"/>
                        </a:rPr>
                        <a:t>Revue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400" spc="-1" strike="noStrike">
                          <a:solidFill>
                            <a:srgbClr val="ffffff"/>
                          </a:solidFill>
                          <a:latin typeface="Aptos"/>
                        </a:rPr>
                        <a:t>Date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400" spc="-1" strike="noStrike">
                          <a:solidFill>
                            <a:srgbClr val="ffffff"/>
                          </a:solidFill>
                          <a:latin typeface="Aptos"/>
                        </a:rPr>
                        <a:t>Volume/issue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400" spc="-1" strike="noStrike">
                          <a:solidFill>
                            <a:srgbClr val="ffffff"/>
                          </a:solidFill>
                          <a:latin typeface="Aptos"/>
                        </a:rPr>
                        <a:t>Type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509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S.FUKUZAKI, N.NISHIO, AND S.NAGAI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Applied et environnementale </a:t>
                      </a:r>
                      <a:endParaRPr b="0" lang="fr-FR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microbiology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octobre 1990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Vol. 56, No. 10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article de recherche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3" name="ZoneTexte 8"/>
          <p:cNvSpPr/>
          <p:nvPr/>
        </p:nvSpPr>
        <p:spPr>
          <a:xfrm>
            <a:off x="714960" y="433800"/>
            <a:ext cx="10761480" cy="365400"/>
          </a:xfrm>
          <a:prstGeom prst="rect">
            <a:avLst/>
          </a:prstGeom>
          <a:solidFill>
            <a:srgbClr val="ffc000">
              <a:alpha val="31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fr-FR" sz="1800" spc="-1" strike="noStrike">
                <a:solidFill>
                  <a:srgbClr val="000000"/>
                </a:solidFill>
                <a:latin typeface="Aptos"/>
              </a:rPr>
              <a:t>Titre : Kinetics of the Métanogenic Fermentation of Acetate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84" name="Connecteur droit avec flèche 9"/>
          <p:cNvSpPr/>
          <p:nvPr/>
        </p:nvSpPr>
        <p:spPr>
          <a:xfrm>
            <a:off x="719640" y="784080"/>
            <a:ext cx="10761480" cy="58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5" name="ZoneTexte 10"/>
          <p:cNvSpPr/>
          <p:nvPr/>
        </p:nvSpPr>
        <p:spPr>
          <a:xfrm>
            <a:off x="714960" y="2110320"/>
            <a:ext cx="5228280" cy="465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1400" spc="-1" strike="noStrike">
                <a:solidFill>
                  <a:srgbClr val="000000"/>
                </a:solidFill>
                <a:latin typeface="Aptos"/>
              </a:rPr>
              <a:t>Contenu Global de la source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 u="sng">
                <a:solidFill>
                  <a:srgbClr val="000000"/>
                </a:solidFill>
                <a:uFillTx/>
                <a:latin typeface="Aptos"/>
              </a:rPr>
              <a:t>Objectif </a:t>
            </a:r>
            <a:r>
              <a:rPr b="0" lang="fr-FR" sz="1200" spc="-1" strike="noStrike">
                <a:solidFill>
                  <a:srgbClr val="000000"/>
                </a:solidFill>
                <a:latin typeface="Aptos"/>
              </a:rPr>
              <a:t>: </a:t>
            </a:r>
            <a:r>
              <a:rPr b="0" lang="fr-FR" sz="1000" spc="-1" strike="noStrike">
                <a:solidFill>
                  <a:srgbClr val="000000"/>
                </a:solidFill>
                <a:latin typeface="Aptos"/>
                <a:ea typeface="Aptos"/>
              </a:rPr>
              <a:t>La digestion de la matière organique dans les boues entraı̂ne la production de CO2 et de CH4 , valorisable. L’article présente l’analyse de l’effet de la concentration enacétate et du pH sur le taux de production de CH4 dans des cultures pures de </a:t>
            </a:r>
            <a:r>
              <a:rPr b="0" i="1" lang="fr-FR" sz="1000" spc="-1" strike="noStrike">
                <a:solidFill>
                  <a:srgbClr val="000000"/>
                </a:solidFill>
                <a:latin typeface="Aptos"/>
                <a:ea typeface="Aptos"/>
              </a:rPr>
              <a:t>Methanosarcina barkeri </a:t>
            </a:r>
            <a:r>
              <a:rPr b="0" lang="fr-FR" sz="1000" spc="-1" strike="noStrike">
                <a:solidFill>
                  <a:srgbClr val="000000"/>
                </a:solidFill>
                <a:latin typeface="Aptos"/>
                <a:ea typeface="Aptos"/>
              </a:rPr>
              <a:t>et dans des boues avec des cellules de type Methanotrix spp. dominant.</a:t>
            </a:r>
            <a:endParaRPr b="0" lang="fr-FR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 u="sng">
                <a:solidFill>
                  <a:srgbClr val="000000"/>
                </a:solidFill>
                <a:uFillTx/>
                <a:latin typeface="Aptos"/>
                <a:ea typeface="Aptos"/>
              </a:rPr>
              <a:t>Organigramme</a:t>
            </a:r>
            <a:r>
              <a:rPr b="0" lang="fr-FR" sz="1200" spc="-1" strike="noStrike">
                <a:solidFill>
                  <a:srgbClr val="000000"/>
                </a:solidFill>
                <a:latin typeface="Aptos"/>
                <a:ea typeface="Aptos"/>
              </a:rPr>
              <a:t> 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 u="sng">
                <a:solidFill>
                  <a:srgbClr val="000000"/>
                </a:solidFill>
                <a:uFillTx/>
                <a:latin typeface="Aptos"/>
                <a:ea typeface="Aptos"/>
              </a:rPr>
              <a:t>Limites </a:t>
            </a:r>
            <a:r>
              <a:rPr b="0" lang="fr-FR" sz="1200" spc="-1" strike="noStrike">
                <a:solidFill>
                  <a:srgbClr val="000000"/>
                </a:solidFill>
                <a:latin typeface="Aptos"/>
                <a:ea typeface="Aptos"/>
              </a:rPr>
              <a:t>: Une seule espèce référence, identification uniquement morphologique des espèces dans la boue, pas d’identification population totale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 u="sng">
                <a:solidFill>
                  <a:srgbClr val="000000"/>
                </a:solidFill>
                <a:uFillTx/>
                <a:latin typeface="Aptos"/>
                <a:ea typeface="Aptos"/>
              </a:rPr>
              <a:t>Perspectives </a:t>
            </a:r>
            <a:r>
              <a:rPr b="0" lang="fr-FR" sz="1200" spc="-1" strike="noStrike">
                <a:solidFill>
                  <a:srgbClr val="000000"/>
                </a:solidFill>
                <a:latin typeface="Aptos"/>
                <a:ea typeface="Aptos"/>
              </a:rPr>
              <a:t>: Aucune perspective n’est proposée par les auteurs.</a:t>
            </a:r>
            <a:endParaRPr b="0" lang="fr-FR" sz="1200" spc="-1" strike="noStrike">
              <a:latin typeface="Arial"/>
            </a:endParaRPr>
          </a:p>
        </p:txBody>
      </p:sp>
      <p:pic>
        <p:nvPicPr>
          <p:cNvPr id="86" name="Image 11" descr="Une image contenant texte, capture d’écran, Police, ligne&#10;&#10;Description générée automatiquement"/>
          <p:cNvPicPr/>
          <p:nvPr/>
        </p:nvPicPr>
        <p:blipFill>
          <a:blip r:embed="rId1"/>
          <a:stretch/>
        </p:blipFill>
        <p:spPr>
          <a:xfrm>
            <a:off x="2598480" y="3694680"/>
            <a:ext cx="2962080" cy="1742760"/>
          </a:xfrm>
          <a:prstGeom prst="rect">
            <a:avLst/>
          </a:prstGeom>
          <a:ln w="0">
            <a:noFill/>
          </a:ln>
        </p:spPr>
      </p:pic>
      <p:sp>
        <p:nvSpPr>
          <p:cNvPr id="87" name="ZoneTexte 13"/>
          <p:cNvSpPr/>
          <p:nvPr/>
        </p:nvSpPr>
        <p:spPr>
          <a:xfrm>
            <a:off x="6248520" y="2110320"/>
            <a:ext cx="5228280" cy="362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1400" spc="-1" strike="noStrike">
                <a:solidFill>
                  <a:srgbClr val="000000"/>
                </a:solidFill>
                <a:latin typeface="Aptos"/>
              </a:rPr>
              <a:t>Données extraites de la source </a:t>
            </a:r>
            <a:endParaRPr b="0" lang="fr-F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 u="sng">
                <a:solidFill>
                  <a:srgbClr val="000000"/>
                </a:solidFill>
                <a:uFillTx/>
                <a:latin typeface="Aptos"/>
              </a:rPr>
              <a:t>Rappel de la problématique </a:t>
            </a:r>
            <a:r>
              <a:rPr b="0" lang="fr-FR" sz="1200" spc="-1" strike="noStrike">
                <a:solidFill>
                  <a:srgbClr val="000000"/>
                </a:solidFill>
                <a:latin typeface="Aptos"/>
              </a:rPr>
              <a:t>: </a:t>
            </a:r>
            <a:r>
              <a:rPr b="0" lang="fr-FR" sz="1000" spc="-1" strike="noStrike">
                <a:solidFill>
                  <a:srgbClr val="000000"/>
                </a:solidFill>
                <a:latin typeface="Aptos"/>
                <a:ea typeface="Aptos"/>
              </a:rPr>
              <a:t>Stratégies de valorisation des boues des bassins d’épuration en fonction des flux de matières organiques entrants et de l’écosystème.</a:t>
            </a:r>
            <a:endParaRPr b="0" lang="fr-FR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 u="sng">
                <a:solidFill>
                  <a:srgbClr val="000000"/>
                </a:solidFill>
                <a:uFillTx/>
                <a:latin typeface="Aptos"/>
                <a:ea typeface="Aptos"/>
              </a:rPr>
              <a:t>Données extraites</a:t>
            </a:r>
            <a:r>
              <a:rPr b="0" lang="fr-FR" sz="1200" spc="-1" strike="noStrike">
                <a:solidFill>
                  <a:srgbClr val="000000"/>
                </a:solidFill>
                <a:latin typeface="Aptos"/>
                <a:ea typeface="Aptos"/>
              </a:rPr>
              <a:t> : points importants à conserver ou figures de résultats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200" spc="-1" strike="noStrike">
              <a:latin typeface="Arial"/>
            </a:endParaRPr>
          </a:p>
        </p:txBody>
      </p:sp>
      <p:pic>
        <p:nvPicPr>
          <p:cNvPr id="88" name="Image 14" descr="Une image contenant diagramme, ligne, croquis, texte&#10;&#10;Description générée automatiquement"/>
          <p:cNvPicPr/>
          <p:nvPr/>
        </p:nvPicPr>
        <p:blipFill>
          <a:blip r:embed="rId2"/>
          <a:stretch/>
        </p:blipFill>
        <p:spPr>
          <a:xfrm>
            <a:off x="6364800" y="3537720"/>
            <a:ext cx="4115880" cy="288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Tableau 1"/>
          <p:cNvGraphicFramePr/>
          <p:nvPr/>
        </p:nvGraphicFramePr>
        <p:xfrm>
          <a:off x="714960" y="1043280"/>
          <a:ext cx="10863000" cy="576720"/>
        </p:xfrm>
        <a:graphic>
          <a:graphicData uri="http://schemas.openxmlformats.org/drawingml/2006/table">
            <a:tbl>
              <a:tblPr/>
              <a:tblGrid>
                <a:gridCol w="2579040"/>
                <a:gridCol w="3160080"/>
                <a:gridCol w="1506960"/>
                <a:gridCol w="3617280"/>
              </a:tblGrid>
              <a:tr h="302040">
                <a:tc>
                  <a:txBody>
                    <a:bodyPr anchor="t">
                      <a:noAutofit/>
                    </a:bodyPr>
                    <a:p>
                      <a:pPr algn="ctr">
                        <a:buNone/>
                      </a:pPr>
                      <a:r>
                        <a:rPr b="1" lang="fr-FR" sz="1500" spc="-1" strike="noStrike">
                          <a:latin typeface="Times New Roman"/>
                        </a:rPr>
                        <a:t>Auteurs</a:t>
                      </a:r>
                      <a:endParaRPr b="1" lang="fr-FR" sz="15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buNone/>
                      </a:pPr>
                      <a:r>
                        <a:rPr b="1" lang="fr-FR" sz="1500" spc="-1" strike="noStrike">
                          <a:latin typeface="Times New Roman"/>
                        </a:rPr>
                        <a:t>éditeur</a:t>
                      </a:r>
                      <a:endParaRPr b="1" lang="fr-FR" sz="15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buNone/>
                      </a:pPr>
                      <a:r>
                        <a:rPr b="1" lang="fr-FR" sz="1500" spc="-1" strike="noStrike">
                          <a:latin typeface="Times New Roman"/>
                        </a:rPr>
                        <a:t>Dates</a:t>
                      </a:r>
                      <a:endParaRPr b="1" lang="fr-FR" sz="15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buNone/>
                      </a:pPr>
                      <a:r>
                        <a:rPr b="1" lang="fr-FR" sz="1500" spc="-1" strike="noStrike">
                          <a:latin typeface="Times New Roman"/>
                        </a:rPr>
                        <a:t>Type ressource</a:t>
                      </a:r>
                      <a:endParaRPr b="1" lang="fr-FR" sz="15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61800"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fr-FR" sz="10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octobre 1990</a:t>
                      </a:r>
                      <a:endParaRPr b="0" lang="fr-FR" sz="1000" spc="-1" strike="noStrike">
                        <a:solidFill>
                          <a:srgbClr val="000000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0" name="ZoneTexte 1"/>
          <p:cNvSpPr/>
          <p:nvPr/>
        </p:nvSpPr>
        <p:spPr>
          <a:xfrm>
            <a:off x="758520" y="418680"/>
            <a:ext cx="10761480" cy="365400"/>
          </a:xfrm>
          <a:prstGeom prst="rect">
            <a:avLst/>
          </a:prstGeom>
          <a:solidFill>
            <a:srgbClr val="ffc000">
              <a:alpha val="31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t">
            <a:spAutoFit/>
          </a:bodyPr>
          <a:p>
            <a:r>
              <a:rPr b="1" lang="fr-FR" sz="1800" spc="-1" strike="noStrike">
                <a:solidFill>
                  <a:srgbClr val="000000"/>
                </a:solidFill>
                <a:latin typeface="Aptos"/>
                <a:ea typeface="Noto Serif CJK SC"/>
              </a:rPr>
              <a:t>Fiche ressource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91" name="Connecteur droit avec flèche 1"/>
          <p:cNvSpPr/>
          <p:nvPr/>
        </p:nvSpPr>
        <p:spPr>
          <a:xfrm>
            <a:off x="719640" y="784080"/>
            <a:ext cx="10761480" cy="58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2" name=""/>
          <p:cNvSpPr txBox="1"/>
          <p:nvPr/>
        </p:nvSpPr>
        <p:spPr>
          <a:xfrm>
            <a:off x="900000" y="2160000"/>
            <a:ext cx="342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1400" spc="-1" strike="noStrike">
                <a:latin typeface="Arial"/>
              </a:rPr>
              <a:t>Contenu global ou prompt IA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93" name=""/>
          <p:cNvSpPr txBox="1"/>
          <p:nvPr/>
        </p:nvSpPr>
        <p:spPr>
          <a:xfrm>
            <a:off x="6480000" y="2173680"/>
            <a:ext cx="342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1400" spc="-1" strike="noStrike">
                <a:latin typeface="Arial"/>
              </a:rPr>
              <a:t>Données extraites </a:t>
            </a:r>
            <a:r>
              <a:rPr b="0" lang="fr-FR" sz="1400" spc="-1" strike="noStrike">
                <a:latin typeface="Arial"/>
              </a:rPr>
              <a:t>de la source</a:t>
            </a:r>
            <a:endParaRPr b="0" lang="fr-FR" sz="1400" spc="-1" strike="noStrike">
              <a:latin typeface="Arial"/>
            </a:endParaRPr>
          </a:p>
        </p:txBody>
      </p:sp>
      <p:graphicFrame>
        <p:nvGraphicFramePr>
          <p:cNvPr id="94" name="Tableau 2"/>
          <p:cNvGraphicFramePr/>
          <p:nvPr/>
        </p:nvGraphicFramePr>
        <p:xfrm>
          <a:off x="657000" y="2880000"/>
          <a:ext cx="10863000" cy="576720"/>
        </p:xfrm>
        <a:graphic>
          <a:graphicData uri="http://schemas.openxmlformats.org/drawingml/2006/table">
            <a:tbl>
              <a:tblPr/>
              <a:tblGrid>
                <a:gridCol w="2579040"/>
                <a:gridCol w="3160080"/>
                <a:gridCol w="1506960"/>
                <a:gridCol w="3617280"/>
              </a:tblGrid>
              <a:tr h="302040">
                <a:tc>
                  <a:txBody>
                    <a:bodyPr anchor="t">
                      <a:noAutofit/>
                    </a:bodyPr>
                    <a:p>
                      <a:pPr algn="ctr">
                        <a:buNone/>
                      </a:pPr>
                      <a:r>
                        <a:rPr b="1" lang="fr-FR" sz="1500" spc="-1" strike="noStrike">
                          <a:latin typeface="Times New Roman"/>
                        </a:rPr>
                        <a:t>Auteurs</a:t>
                      </a:r>
                      <a:endParaRPr b="1" lang="fr-FR" sz="15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buNone/>
                      </a:pPr>
                      <a:r>
                        <a:rPr b="1" lang="fr-FR" sz="1500" spc="-1" strike="noStrike">
                          <a:latin typeface="Times New Roman"/>
                        </a:rPr>
                        <a:t>éditeur</a:t>
                      </a:r>
                      <a:endParaRPr b="1" lang="fr-FR" sz="15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buNone/>
                      </a:pPr>
                      <a:r>
                        <a:rPr b="1" lang="fr-FR" sz="1500" spc="-1" strike="noStrike">
                          <a:latin typeface="Times New Roman"/>
                        </a:rPr>
                        <a:t>Dates</a:t>
                      </a:r>
                      <a:endParaRPr b="1" lang="fr-FR" sz="15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buNone/>
                      </a:pPr>
                      <a:r>
                        <a:rPr b="1" lang="fr-FR" sz="1500" spc="-1" strike="noStrike">
                          <a:latin typeface="Times New Roman"/>
                        </a:rPr>
                        <a:t>Type ressource</a:t>
                      </a:r>
                      <a:endParaRPr b="1" lang="fr-FR" sz="15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c000"/>
                    </a:solidFill>
                  </a:tcPr>
                </a:tc>
              </a:tr>
              <a:tr h="361800"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fr-FR" sz="1000" spc="-1" strike="noStrike">
                          <a:solidFill>
                            <a:srgbClr val="000000"/>
                          </a:solidFill>
                          <a:latin typeface="Aptos"/>
                        </a:rPr>
                        <a:t>octobre 1990</a:t>
                      </a:r>
                      <a:endParaRPr b="0" lang="fr-FR" sz="1000" spc="-1" strike="noStrike">
                        <a:solidFill>
                          <a:srgbClr val="000000"/>
                        </a:solidFill>
                        <a:latin typeface="Aptos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  <a:tc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c000">
                        <a:alpha val="41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5" name=""/>
          <p:cNvSpPr txBox="1"/>
          <p:nvPr/>
        </p:nvSpPr>
        <p:spPr>
          <a:xfrm>
            <a:off x="842040" y="3996720"/>
            <a:ext cx="342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1400" spc="-1" strike="noStrike">
                <a:latin typeface="Arial"/>
              </a:rPr>
              <a:t>Contenu global ou prompt IA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96" name=""/>
          <p:cNvSpPr txBox="1"/>
          <p:nvPr/>
        </p:nvSpPr>
        <p:spPr>
          <a:xfrm>
            <a:off x="6422040" y="4010400"/>
            <a:ext cx="3420000" cy="34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1400" spc="-1" strike="noStrike">
                <a:latin typeface="Arial"/>
              </a:rPr>
              <a:t>Données extraites de la source</a:t>
            </a:r>
            <a:endParaRPr b="0" lang="fr-FR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32C21A208547458DDF1C9983C84CB2" ma:contentTypeVersion="12" ma:contentTypeDescription="Crée un document." ma:contentTypeScope="" ma:versionID="f9f297b6d709e47957c4b422d8334bc0">
  <xsd:schema xmlns:xsd="http://www.w3.org/2001/XMLSchema" xmlns:xs="http://www.w3.org/2001/XMLSchema" xmlns:p="http://schemas.microsoft.com/office/2006/metadata/properties" xmlns:ns2="f69e99f1-4d3b-442e-ab6d-5fed507809d3" xmlns:ns3="30da2f12-ed85-42d4-971f-7fe7175cea66" targetNamespace="http://schemas.microsoft.com/office/2006/metadata/properties" ma:root="true" ma:fieldsID="a542219ee0e476f00d37ed27da2930fa" ns2:_="" ns3:_="">
    <xsd:import namespace="f69e99f1-4d3b-442e-ab6d-5fed507809d3"/>
    <xsd:import namespace="30da2f12-ed85-42d4-971f-7fe7175cea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e99f1-4d3b-442e-ab6d-5fed507809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be472cf7-11ec-4307-8da5-38c9754121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da2f12-ed85-42d4-971f-7fe7175cea6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7a47430-0ddd-44b8-8f3d-422653a90565}" ma:internalName="TaxCatchAll" ma:showField="CatchAllData" ma:web="30da2f12-ed85-42d4-971f-7fe7175cea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250552-5B3C-476B-A8A8-249EBBE423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9e99f1-4d3b-442e-ab6d-5fed507809d3"/>
    <ds:schemaRef ds:uri="30da2f12-ed85-42d4-971f-7fe7175ce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F2B8C3-29EB-4ECA-8ED9-864836FC1D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LibreOffice/7.3.7.2$Linux_X86_64 LibreOffice_project/30$Build-2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2024-10-08T12:44:04Z</dcterms:created>
  <dc:creator/>
  <dc:description/>
  <dc:language>fr-FR</dc:language>
  <cp:lastModifiedBy/>
  <dcterms:modified xsi:type="dcterms:W3CDTF">2026-09-08T17:25:17Z</dcterms:modified>
  <cp:revision>120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2</vt:i4>
  </property>
</Properties>
</file>